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2"/>
  </p:sldMasterIdLst>
  <p:notesMasterIdLst>
    <p:notesMasterId r:id="rId46"/>
  </p:notesMasterIdLst>
  <p:sldIdLst>
    <p:sldId id="256" r:id="rId3"/>
    <p:sldId id="257" r:id="rId4"/>
    <p:sldId id="258" r:id="rId5"/>
    <p:sldId id="259" r:id="rId6"/>
    <p:sldId id="698" r:id="rId7"/>
    <p:sldId id="261" r:id="rId8"/>
    <p:sldId id="691" r:id="rId9"/>
    <p:sldId id="694" r:id="rId10"/>
    <p:sldId id="699" r:id="rId11"/>
    <p:sldId id="706" r:id="rId12"/>
    <p:sldId id="427" r:id="rId13"/>
    <p:sldId id="313" r:id="rId14"/>
    <p:sldId id="700" r:id="rId15"/>
    <p:sldId id="599" r:id="rId16"/>
    <p:sldId id="443" r:id="rId17"/>
    <p:sldId id="441" r:id="rId18"/>
    <p:sldId id="301" r:id="rId19"/>
    <p:sldId id="615" r:id="rId20"/>
    <p:sldId id="435" r:id="rId21"/>
    <p:sldId id="436" r:id="rId22"/>
    <p:sldId id="618" r:id="rId23"/>
    <p:sldId id="713" r:id="rId24"/>
    <p:sldId id="586" r:id="rId25"/>
    <p:sldId id="262" r:id="rId26"/>
    <p:sldId id="434" r:id="rId27"/>
    <p:sldId id="616" r:id="rId28"/>
    <p:sldId id="305" r:id="rId29"/>
    <p:sldId id="304" r:id="rId30"/>
    <p:sldId id="529" r:id="rId31"/>
    <p:sldId id="532" r:id="rId32"/>
    <p:sldId id="533" r:id="rId33"/>
    <p:sldId id="543" r:id="rId34"/>
    <p:sldId id="617" r:id="rId35"/>
    <p:sldId id="595" r:id="rId36"/>
    <p:sldId id="312" r:id="rId37"/>
    <p:sldId id="708" r:id="rId38"/>
    <p:sldId id="709" r:id="rId39"/>
    <p:sldId id="710" r:id="rId40"/>
    <p:sldId id="711" r:id="rId41"/>
    <p:sldId id="712" r:id="rId42"/>
    <p:sldId id="295" r:id="rId43"/>
    <p:sldId id="298" r:id="rId44"/>
    <p:sldId id="299" r:id="rId45"/>
  </p:sldIdLst>
  <p:sldSz cx="12192000" cy="6858000"/>
  <p:notesSz cx="6858000" cy="9144000"/>
  <p:embeddedFontLst>
    <p:embeddedFont>
      <p:font typeface="Barlow" panose="00000500000000000000" pitchFamily="2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Roboto Slab" pitchFamily="2" charset="0"/>
      <p:regular r:id="rId55"/>
      <p:bold r:id="rId56"/>
    </p:embeddedFont>
    <p:embeddedFont>
      <p:font typeface="Segoe UI" panose="020B0502040204020203" pitchFamily="34" charset="0"/>
      <p:regular r:id="rId57"/>
      <p:bold r:id="rId58"/>
      <p:italic r:id="rId59"/>
      <p:boldItalic r:id="rId60"/>
    </p:embeddedFont>
    <p:embeddedFont>
      <p:font typeface="Source Sans Pro" panose="020B0503030403020204" pitchFamily="34" charset="0"/>
      <p:regular r:id="rId61"/>
      <p:bold r:id="rId62"/>
      <p:italic r:id="rId63"/>
      <p:boldItalic r:id="rId6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59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FF"/>
    <a:srgbClr val="1A3464"/>
    <a:srgbClr val="E6E6E6"/>
    <a:srgbClr val="264E94"/>
    <a:srgbClr val="DBABAD"/>
    <a:srgbClr val="981824"/>
    <a:srgbClr val="BE1E2D"/>
    <a:srgbClr val="44546A"/>
    <a:srgbClr val="40B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125" autoAdjust="0"/>
  </p:normalViewPr>
  <p:slideViewPr>
    <p:cSldViewPr snapToGrid="0" showGuides="1">
      <p:cViewPr varScale="1">
        <p:scale>
          <a:sx n="105" d="100"/>
          <a:sy n="105" d="100"/>
        </p:scale>
        <p:origin x="774" y="108"/>
      </p:cViewPr>
      <p:guideLst>
        <p:guide orient="horz" pos="1752"/>
        <p:guide pos="5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1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3;n">
            <a:extLst>
              <a:ext uri="{FF2B5EF4-FFF2-40B4-BE49-F238E27FC236}">
                <a16:creationId xmlns:a16="http://schemas.microsoft.com/office/drawing/2014/main" id="{9FBAA859-1ED4-4B1A-3440-D2DF5782ADD3}"/>
              </a:ext>
            </a:extLst>
          </p:cNvPr>
          <p:cNvSpPr txBox="1">
            <a:spLocks noGrp="1" noChangeArrowheads="1"/>
          </p:cNvSpPr>
          <p:nvPr>
            <p:ph type="hdr" idx="2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7411" name="Google Shape;4;n">
            <a:extLst>
              <a:ext uri="{FF2B5EF4-FFF2-40B4-BE49-F238E27FC236}">
                <a16:creationId xmlns:a16="http://schemas.microsoft.com/office/drawing/2014/main" id="{90229B94-5DB9-1A1B-C19F-9335CB099F8D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1268" name="Google Shape;5;n">
            <a:extLst>
              <a:ext uri="{FF2B5EF4-FFF2-40B4-BE49-F238E27FC236}">
                <a16:creationId xmlns:a16="http://schemas.microsoft.com/office/drawing/2014/main" id="{5B33A589-2722-0DFC-BD34-1C182E2A37BA}"/>
              </a:ext>
            </a:extLst>
          </p:cNvPr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Google Shape;6;n">
            <a:extLst>
              <a:ext uri="{FF2B5EF4-FFF2-40B4-BE49-F238E27FC236}">
                <a16:creationId xmlns:a16="http://schemas.microsoft.com/office/drawing/2014/main" id="{B9040E7B-C7A3-A19C-7D50-81B1BDDAB6A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7414" name="Google Shape;7;n">
            <a:extLst>
              <a:ext uri="{FF2B5EF4-FFF2-40B4-BE49-F238E27FC236}">
                <a16:creationId xmlns:a16="http://schemas.microsoft.com/office/drawing/2014/main" id="{C774D017-5DAB-1294-9955-51CB8C5052A7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7415" name="Google Shape;8;n">
            <a:extLst>
              <a:ext uri="{FF2B5EF4-FFF2-40B4-BE49-F238E27FC236}">
                <a16:creationId xmlns:a16="http://schemas.microsoft.com/office/drawing/2014/main" id="{6DFB9D01-F402-139D-7827-FB42A03845B7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ts val="1200"/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3B663B2B-A71D-4C3D-807B-C59CA13C7EA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oc.gov/laws/guidance/americans-disabilities-act-and-use-software-algorithms-and-artificial-intelligence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82;p1:notes">
            <a:extLst>
              <a:ext uri="{FF2B5EF4-FFF2-40B4-BE49-F238E27FC236}">
                <a16:creationId xmlns:a16="http://schemas.microsoft.com/office/drawing/2014/main" id="{1939071D-2B5F-D768-6F0B-74C5F9A2DDE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315" name="Google Shape;83;p1:notes">
            <a:extLst>
              <a:ext uri="{FF2B5EF4-FFF2-40B4-BE49-F238E27FC236}">
                <a16:creationId xmlns:a16="http://schemas.microsoft.com/office/drawing/2014/main" id="{02937B2D-C824-1C8E-D958-A33EEFA59E4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8730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83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2082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7207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69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80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64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60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23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24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90;p2:notes">
            <a:extLst>
              <a:ext uri="{FF2B5EF4-FFF2-40B4-BE49-F238E27FC236}">
                <a16:creationId xmlns:a16="http://schemas.microsoft.com/office/drawing/2014/main" id="{D99340E6-802B-5289-8927-7DD11BF858E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5363" name="Google Shape;91;p2:notes">
            <a:extLst>
              <a:ext uri="{FF2B5EF4-FFF2-40B4-BE49-F238E27FC236}">
                <a16:creationId xmlns:a16="http://schemas.microsoft.com/office/drawing/2014/main" id="{EC77AC5C-8687-A35C-AA17-6A28F125C94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31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610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093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910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75787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55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77794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900"/>
              </a:spcAft>
              <a:buSzPct val="100000"/>
            </a:pPr>
            <a:r>
              <a:rPr lang="en-US" sz="2400" b="1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EEOC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lang="en-US" sz="2400" b="1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Input regarding disability equity considerations in tech-based hiring systems; helped shape EEOC guidance on </a:t>
            </a:r>
            <a:r>
              <a:rPr lang="en-US" sz="2400" b="0" i="0" u="sng">
                <a:solidFill>
                  <a:srgbClr val="1575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ADA and Use of Software, Algorithms, AI to Assess Job Applicants &amp; Employees</a:t>
            </a:r>
            <a:r>
              <a:rPr lang="en-US" sz="24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(first-of-a-kind guidance from fed agency)</a:t>
            </a:r>
            <a:endParaRPr lang="en-US" sz="2400" b="1" i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900"/>
              </a:spcAft>
              <a:buSzPct val="100000"/>
            </a:pPr>
            <a:endParaRPr lang="en-US" sz="2400" b="1" i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900"/>
              </a:spcAft>
              <a:buSzPct val="100000"/>
            </a:pPr>
            <a:r>
              <a:rPr lang="en-US" sz="2400" b="1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NIST</a:t>
            </a:r>
          </a:p>
          <a:p>
            <a:pPr>
              <a:spcBef>
                <a:spcPts val="0"/>
              </a:spcBef>
              <a:spcAft>
                <a:spcPts val="900"/>
              </a:spcAft>
              <a:buSzPct val="100000"/>
            </a:pPr>
            <a:r>
              <a:rPr lang="en-US" sz="2400" b="1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Inputs </a:t>
            </a:r>
            <a:r>
              <a:rPr lang="en-US" sz="20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related to disability bias mitigation, nondiscrimination, and accessibility</a:t>
            </a:r>
          </a:p>
          <a:p>
            <a:pPr>
              <a:spcBef>
                <a:spcPts val="0"/>
              </a:spcBef>
              <a:spcAft>
                <a:spcPts val="900"/>
              </a:spcAft>
              <a:buSzPct val="100000"/>
            </a:pPr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PEAT Think Tank planned (April 2023) in collaboration with NIST to launch a community effort to develop specific AI RMF Profile for automated employment decision tools (see attached overview)</a:t>
            </a:r>
            <a:endParaRPr lang="en-US" sz="1600" b="0" i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981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>
                <a:solidFill>
                  <a:schemeClr val="tx1"/>
                </a:solidFill>
              </a:rPr>
              <a:t>- Helped launch and advise AAPD’s Start Access Initiative, focused on disability inclusion and accessibility of AI-enabled hiring technology</a:t>
            </a:r>
          </a:p>
          <a:p>
            <a:r>
              <a:rPr lang="en-US"/>
              <a:t>- For Body of Knowledge, </a:t>
            </a:r>
            <a:r>
              <a:rPr lang="en-US" b="0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suggest links to PEAT’s published resources, also W3C resources like WCAG Conformance, WCAG Testing Methodology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24817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0612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96;p3:notes">
            <a:extLst>
              <a:ext uri="{FF2B5EF4-FFF2-40B4-BE49-F238E27FC236}">
                <a16:creationId xmlns:a16="http://schemas.microsoft.com/office/drawing/2014/main" id="{F80B5270-5C5C-EE47-0DA1-664667EF985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7411" name="Google Shape;97;p3:notes">
            <a:extLst>
              <a:ext uri="{FF2B5EF4-FFF2-40B4-BE49-F238E27FC236}">
                <a16:creationId xmlns:a16="http://schemas.microsoft.com/office/drawing/2014/main" id="{6BF97D6C-E3EA-13CE-47E9-FD803281540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751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790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099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Google Shape;377;p97:notes">
            <a:extLst>
              <a:ext uri="{FF2B5EF4-FFF2-40B4-BE49-F238E27FC236}">
                <a16:creationId xmlns:a16="http://schemas.microsoft.com/office/drawing/2014/main" id="{C2F6575B-9CF7-3B90-56BC-00A7FC92898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Note, image was derived from the stock images of the PPT.</a:t>
            </a:r>
          </a:p>
        </p:txBody>
      </p:sp>
      <p:sp>
        <p:nvSpPr>
          <p:cNvPr id="48131" name="Google Shape;378;p97:notes">
            <a:extLst>
              <a:ext uri="{FF2B5EF4-FFF2-40B4-BE49-F238E27FC236}">
                <a16:creationId xmlns:a16="http://schemas.microsoft.com/office/drawing/2014/main" id="{138FFFC3-BC5C-0923-9CB5-CB3E076F6D7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Google Shape;400;p57:notes">
            <a:extLst>
              <a:ext uri="{FF2B5EF4-FFF2-40B4-BE49-F238E27FC236}">
                <a16:creationId xmlns:a16="http://schemas.microsoft.com/office/drawing/2014/main" id="{F705085F-E72B-2D36-267D-5355824219D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4275" name="Google Shape;401;p57:notes">
            <a:extLst>
              <a:ext uri="{FF2B5EF4-FFF2-40B4-BE49-F238E27FC236}">
                <a16:creationId xmlns:a16="http://schemas.microsoft.com/office/drawing/2014/main" id="{B7193239-4DA4-9215-5D2A-1A11F104889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Google Shape;407;p58:notes">
            <a:extLst>
              <a:ext uri="{FF2B5EF4-FFF2-40B4-BE49-F238E27FC236}">
                <a16:creationId xmlns:a16="http://schemas.microsoft.com/office/drawing/2014/main" id="{E0E85C11-4D82-C54F-6D5B-189A15BCD20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6323" name="Google Shape;408;p58:notes">
            <a:extLst>
              <a:ext uri="{FF2B5EF4-FFF2-40B4-BE49-F238E27FC236}">
                <a16:creationId xmlns:a16="http://schemas.microsoft.com/office/drawing/2014/main" id="{9BA89E9D-35E3-12C3-4E07-104F0F994E1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104;p4:notes">
            <a:extLst>
              <a:ext uri="{FF2B5EF4-FFF2-40B4-BE49-F238E27FC236}">
                <a16:creationId xmlns:a16="http://schemas.microsoft.com/office/drawing/2014/main" id="{ECEDEBD9-850A-748F-5D3B-CCE8064A821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9459" name="Google Shape;105;p4:notes">
            <a:extLst>
              <a:ext uri="{FF2B5EF4-FFF2-40B4-BE49-F238E27FC236}">
                <a16:creationId xmlns:a16="http://schemas.microsoft.com/office/drawing/2014/main" id="{30E958E6-2C5C-9A51-ECBF-CE73DE2AAB0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16;p6:notes">
            <a:extLst>
              <a:ext uri="{FF2B5EF4-FFF2-40B4-BE49-F238E27FC236}">
                <a16:creationId xmlns:a16="http://schemas.microsoft.com/office/drawing/2014/main" id="{09E2654F-389B-61D6-6AF8-8EF3CF8757B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1507" name="Google Shape;117;p6:notes">
            <a:extLst>
              <a:ext uri="{FF2B5EF4-FFF2-40B4-BE49-F238E27FC236}">
                <a16:creationId xmlns:a16="http://schemas.microsoft.com/office/drawing/2014/main" id="{B1638129-73E4-E71E-33CE-F22B28B3E46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Plus guest speakers from the CA State DD Council and the SC DD Council!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B663B2B-A71D-4C3D-807B-C59CA13C7EA3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9700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73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abf1dbd17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abf1dbd17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Contents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36475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;p60">
            <a:extLst>
              <a:ext uri="{FF2B5EF4-FFF2-40B4-BE49-F238E27FC236}">
                <a16:creationId xmlns:a16="http://schemas.microsoft.com/office/drawing/2014/main" id="{93D46C3A-9F88-03EA-37C1-785756625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24088" y="4927600"/>
            <a:ext cx="184150" cy="3698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800"/>
              <a:defRPr/>
            </a:pP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" name="Google Shape;15;p60">
            <a:extLst>
              <a:ext uri="{FF2B5EF4-FFF2-40B4-BE49-F238E27FC236}">
                <a16:creationId xmlns:a16="http://schemas.microsoft.com/office/drawing/2014/main" id="{E149AC95-908F-7DBF-28E4-7BE282379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24088" y="4927600"/>
            <a:ext cx="184150" cy="3698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800"/>
              <a:defRPr/>
            </a:pP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Google Shape;18;p60">
            <a:extLst>
              <a:ext uri="{FF2B5EF4-FFF2-40B4-BE49-F238E27FC236}">
                <a16:creationId xmlns:a16="http://schemas.microsoft.com/office/drawing/2014/main" id="{743E3DAF-7B80-2CFB-7052-A26C248E4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50025"/>
            <a:ext cx="12192000" cy="149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800"/>
              <a:defRPr/>
            </a:pPr>
            <a:endParaRPr lang="en-US" altLang="en-US" sz="1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Google Shape;19;p60">
            <a:extLst>
              <a:ext uri="{FF2B5EF4-FFF2-40B4-BE49-F238E27FC236}">
                <a16:creationId xmlns:a16="http://schemas.microsoft.com/office/drawing/2014/main" id="{FFFFE6AD-1633-19BA-94D9-96B32DDADF58}"/>
              </a:ext>
            </a:extLst>
          </p:cNvPr>
          <p:cNvSpPr/>
          <p:nvPr/>
        </p:nvSpPr>
        <p:spPr>
          <a:xfrm>
            <a:off x="0" y="6699250"/>
            <a:ext cx="12209463" cy="158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kern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21;p60" descr="The Lewin Group logo has an orange arc with the words &quot;Lewin Group.&quot;">
            <a:extLst>
              <a:ext uri="{FF2B5EF4-FFF2-40B4-BE49-F238E27FC236}">
                <a16:creationId xmlns:a16="http://schemas.microsoft.com/office/drawing/2014/main" id="{B0BF947A-EB59-46A2-B2EA-7073E54218B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8" y="5111750"/>
            <a:ext cx="15668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ogle Shape;22;p60" descr="The TASH logo is a hexagon with lines.">
            <a:extLst>
              <a:ext uri="{FF2B5EF4-FFF2-40B4-BE49-F238E27FC236}">
                <a16:creationId xmlns:a16="http://schemas.microsoft.com/office/drawing/2014/main" id="{F3B7E8DF-C8DA-6C1B-5A15-E70B6287FBB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825" y="5207000"/>
            <a:ext cx="9731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23;p60" descr="Logo of the Disability Employment TA Center. On the left, there is a symbol of three people with outstretched arms that are colored in red, blue, and yellow. To the right of the logo is the TA Center name.">
            <a:extLst>
              <a:ext uri="{FF2B5EF4-FFF2-40B4-BE49-F238E27FC236}">
                <a16:creationId xmlns:a16="http://schemas.microsoft.com/office/drawing/2014/main" id="{778F9A32-F5FB-6F23-D731-FCCA9F0195B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6" t="38551" r="4733" b="31648"/>
          <a:stretch>
            <a:fillRect/>
          </a:stretch>
        </p:blipFill>
        <p:spPr bwMode="auto">
          <a:xfrm>
            <a:off x="228600" y="207963"/>
            <a:ext cx="280035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24;p60" descr="The Administration for Community Living (A C L) logo has three people with outstretched arms colored in blue, red, and yellow with the organization's letters.">
            <a:extLst>
              <a:ext uri="{FF2B5EF4-FFF2-40B4-BE49-F238E27FC236}">
                <a16:creationId xmlns:a16="http://schemas.microsoft.com/office/drawing/2014/main" id="{6C326485-B5C3-5B24-C504-92984876A1E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368300"/>
            <a:ext cx="1243013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5;p60">
            <a:extLst>
              <a:ext uri="{FF2B5EF4-FFF2-40B4-BE49-F238E27FC236}">
                <a16:creationId xmlns:a16="http://schemas.microsoft.com/office/drawing/2014/main" id="{1F3DC712-20F2-C550-11E8-64262C667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5573713"/>
            <a:ext cx="4114800" cy="9540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>
            <a:lvl1pPr marL="342900" indent="-3429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lvl="1" eaLnBrk="1" hangingPunct="1">
              <a:buSzPts val="1400"/>
              <a:buFont typeface="Courier New" panose="02070309020205020404" pitchFamily="49" charset="0"/>
              <a:buNone/>
              <a:defRPr/>
            </a:pPr>
            <a:r>
              <a:rPr lang="en-US" altLang="en-US" i="1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This presentation was prepared by The Lewin Group/ TASH under the Administration for Community Living (ACL), Administration on Disabilities (AoD) </a:t>
            </a:r>
            <a:br>
              <a:rPr lang="en-US" altLang="en-US" i="1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</a:br>
            <a:r>
              <a:rPr lang="en-US" altLang="en-US" i="1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Contract HHSP233201500088I / 75P00120F37007</a:t>
            </a: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1" name="Google Shape;27;p60" descr="https://acl.gov/sites/default/files/graphics/AODColorRGB.jpg">
            <a:extLst>
              <a:ext uri="{FF2B5EF4-FFF2-40B4-BE49-F238E27FC236}">
                <a16:creationId xmlns:a16="http://schemas.microsoft.com/office/drawing/2014/main" id="{66DD6300-2F7A-060E-33BF-3B433160964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330200"/>
            <a:ext cx="101758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Google Shape;16;p60"/>
          <p:cNvSpPr txBox="1">
            <a:spLocks noGrp="1"/>
          </p:cNvSpPr>
          <p:nvPr>
            <p:ph type="body" idx="1"/>
          </p:nvPr>
        </p:nvSpPr>
        <p:spPr>
          <a:xfrm>
            <a:off x="8229600" y="2435996"/>
            <a:ext cx="3759200" cy="535807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84A9C"/>
              </a:buClr>
              <a:buSzPts val="3200"/>
              <a:buNone/>
              <a:defRPr sz="3200" b="1" i="0">
                <a:solidFill>
                  <a:srgbClr val="084A9C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0"/>
          <p:cNvSpPr>
            <a:spLocks noGrp="1"/>
          </p:cNvSpPr>
          <p:nvPr>
            <p:ph type="pic" idx="2"/>
          </p:nvPr>
        </p:nvSpPr>
        <p:spPr>
          <a:xfrm>
            <a:off x="18181" y="2267552"/>
            <a:ext cx="8059019" cy="4274420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60"/>
          <p:cNvSpPr txBox="1">
            <a:spLocks noGrp="1"/>
          </p:cNvSpPr>
          <p:nvPr>
            <p:ph type="body" idx="3"/>
          </p:nvPr>
        </p:nvSpPr>
        <p:spPr>
          <a:xfrm>
            <a:off x="8991600" y="3276600"/>
            <a:ext cx="22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i="1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0"/>
          <p:cNvSpPr txBox="1">
            <a:spLocks noGrp="1"/>
          </p:cNvSpPr>
          <p:nvPr>
            <p:ph type="title"/>
          </p:nvPr>
        </p:nvSpPr>
        <p:spPr>
          <a:xfrm>
            <a:off x="18181" y="1149223"/>
            <a:ext cx="12192000" cy="93561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76200" dir="5639981" algn="tl" rotWithShape="0">
              <a:srgbClr val="084A9C"/>
            </a:outerShdw>
          </a:effectLst>
        </p:spPr>
        <p:txBody>
          <a:bodyPr spcFirstLastPara="1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0516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1048200" y="410827"/>
            <a:ext cx="10095600" cy="9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1048183" y="1600200"/>
            <a:ext cx="4900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◎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6243545" y="1600200"/>
            <a:ext cx="4900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◎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11438908" y="633810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 algn="r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86975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1048200" y="410827"/>
            <a:ext cx="10095600" cy="9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11460400" y="6333200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 algn="r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48946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2061367" y="2339725"/>
            <a:ext cx="777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061367" y="4015348"/>
            <a:ext cx="777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729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Google Shape;62;p10">
            <a:extLst>
              <a:ext uri="{FF2B5EF4-FFF2-40B4-BE49-F238E27FC236}">
                <a16:creationId xmlns:a16="http://schemas.microsoft.com/office/drawing/2014/main" id="{B2D98A18-E302-40EA-310F-61988DFDD54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333200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 algn="r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6319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2224615" y="49276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 userDrawn="1"/>
        </p:nvSpPr>
        <p:spPr bwMode="auto">
          <a:xfrm>
            <a:off x="-2224615" y="49276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29600" y="2435996"/>
            <a:ext cx="3759200" cy="53580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084A9C"/>
                </a:solidFill>
              </a:defRPr>
            </a:lvl1pPr>
          </a:lstStyle>
          <a:p>
            <a:pPr lvl="0"/>
            <a:r>
              <a:rPr lang="en-US" i="1" dirty="0"/>
              <a:t>Subtitle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8181" y="2267552"/>
            <a:ext cx="8059019" cy="427442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6549996"/>
            <a:ext cx="12192000" cy="1499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6699986"/>
            <a:ext cx="12210181" cy="1580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8991600" y="3276600"/>
            <a:ext cx="2235200" cy="457200"/>
          </a:xfrm>
        </p:spPr>
        <p:txBody>
          <a:bodyPr/>
          <a:lstStyle>
            <a:lvl1pPr marL="0" indent="0" algn="ctr">
              <a:buNone/>
              <a:defRPr sz="2400" i="1"/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8" name="Picture 17" descr="The Lewin Group logo has an orange arc with the words &quot;Lewin Group.&quot;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30" y="5112266"/>
            <a:ext cx="1567135" cy="345092"/>
          </a:xfrm>
          <a:prstGeom prst="rect">
            <a:avLst/>
          </a:prstGeom>
        </p:spPr>
      </p:pic>
      <p:pic>
        <p:nvPicPr>
          <p:cNvPr id="19" name="Picture 18" descr="The TASH logo is a hexagon with lines.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181" y="5206947"/>
            <a:ext cx="972249" cy="281053"/>
          </a:xfrm>
          <a:prstGeom prst="rect">
            <a:avLst/>
          </a:prstGeom>
        </p:spPr>
      </p:pic>
      <p:pic>
        <p:nvPicPr>
          <p:cNvPr id="23" name="Picture 22" descr="Logo of the Disability Employment TA Center. On the left, there is a symbol of three people with outstretched arms that are colored in red, blue, and yellow. To the right of the logo is the TA Center name.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6" t="38551" r="4735" b="31649"/>
          <a:stretch/>
        </p:blipFill>
        <p:spPr>
          <a:xfrm>
            <a:off x="228600" y="208332"/>
            <a:ext cx="2800934" cy="893915"/>
          </a:xfrm>
          <a:prstGeom prst="rect">
            <a:avLst/>
          </a:prstGeom>
        </p:spPr>
      </p:pic>
      <p:pic>
        <p:nvPicPr>
          <p:cNvPr id="1026" name="Picture 2" descr="The Administration for Community Living (A C L) logo has three people with outstretched arms colored in blue, red, and yellow with the organization's letters.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067" y="367851"/>
            <a:ext cx="1241800" cy="51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8077200" y="5573960"/>
            <a:ext cx="411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This presentation was prepared by The Lewin Group/ TASH under the Administration for Community Living (ACL),</a:t>
            </a:r>
            <a:r>
              <a:rPr lang="en-US" sz="1400" i="1" baseline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Administration on Disabilities (</a:t>
            </a:r>
            <a:r>
              <a:rPr lang="en-US" sz="14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AoD</a:t>
            </a:r>
            <a:r>
              <a:rPr lang="en-US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 </a:t>
            </a:r>
            <a:br>
              <a:rPr lang="en-US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Contract HHSP233201500088I / 75P00120F37007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Title Placeholder 8"/>
          <p:cNvSpPr>
            <a:spLocks noGrp="1"/>
          </p:cNvSpPr>
          <p:nvPr>
            <p:ph type="title"/>
          </p:nvPr>
        </p:nvSpPr>
        <p:spPr bwMode="auto">
          <a:xfrm>
            <a:off x="18181" y="1149223"/>
            <a:ext cx="12192000" cy="93561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76200" dir="5639981" algn="tl" rotWithShape="0">
              <a:srgbClr val="084A9C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pic>
        <p:nvPicPr>
          <p:cNvPr id="20" name="Picture 19" descr="https://acl.gov/sites/default/files/graphics/AODColorRGB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330207"/>
            <a:ext cx="1016984" cy="530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796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10099"/>
            <a:ext cx="5283200" cy="4297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99200" y="1610099"/>
            <a:ext cx="5283200" cy="4297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4"/>
          <p:cNvSpPr txBox="1">
            <a:spLocks noChangeArrowheads="1"/>
          </p:cNvSpPr>
          <p:nvPr userDrawn="1"/>
        </p:nvSpPr>
        <p:spPr bwMode="auto">
          <a:xfrm>
            <a:off x="11507638" y="6464541"/>
            <a:ext cx="6843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fld id="{8E543D53-0FB8-4B50-BF62-AEE33EC22C86}" type="slidenum">
              <a:rPr lang="en-US" altLang="en-US" sz="1200" smtClean="0">
                <a:solidFill>
                  <a:srgbClr val="000000"/>
                </a:solidFill>
                <a:latin typeface="+mn-lt"/>
              </a:rPr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" name="Picture 1" descr="Logo of the Disability Employment TA Center. On the left, there is a symbol of three people with outstretched arms that are colored in red, blue, and yellow. To the right of the logo is the TA Center name.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6" t="38551" r="4735" b="31649"/>
          <a:stretch/>
        </p:blipFill>
        <p:spPr>
          <a:xfrm>
            <a:off x="533400" y="6047804"/>
            <a:ext cx="2062887" cy="658368"/>
          </a:xfrm>
          <a:prstGeom prst="rect">
            <a:avLst/>
          </a:prstGeom>
        </p:spPr>
      </p:pic>
      <p:pic>
        <p:nvPicPr>
          <p:cNvPr id="7" name="Picture 2" descr="The Administration for Community Living (A C L) logo has three people with outstretched arms colored in blue, red, and yellow with the organization's letters.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467" y="6173386"/>
            <a:ext cx="1241800" cy="51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Placeholder 8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12192000" cy="138509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76200" dir="5639981" algn="tl" rotWithShape="0">
              <a:srgbClr val="084A9C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pic>
        <p:nvPicPr>
          <p:cNvPr id="10" name="Picture 9" descr="https://acl.gov/sites/default/files/graphics/AODColorRGB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169816"/>
            <a:ext cx="990600" cy="516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4962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;p61">
            <a:extLst>
              <a:ext uri="{FF2B5EF4-FFF2-40B4-BE49-F238E27FC236}">
                <a16:creationId xmlns:a16="http://schemas.microsoft.com/office/drawing/2014/main" id="{AADE29E2-FE1F-DE23-86BF-F762D71C9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5878" y="6429375"/>
            <a:ext cx="532921" cy="2762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SzPts val="1400"/>
              <a:defRPr/>
            </a:pPr>
            <a:fld id="{2554571C-01BD-4571-B45F-0370534AA914}" type="slidenum">
              <a:rPr lang="en-US" altLang="en-US" sz="1200" smtClean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 algn="r" eaLnBrk="1" hangingPunct="1">
                <a:buSzPts val="1400"/>
                <a:defRPr/>
              </a:pPr>
              <a:t>‹#›</a:t>
            </a:fld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3" name="Google Shape;31;p61" descr="Logo of the Disability Employment TA Center. On the left, there is a symbol of three people with outstretched arms that are colored in red, blue, and yellow. To the right of the logo is the TA Center name.">
            <a:extLst>
              <a:ext uri="{FF2B5EF4-FFF2-40B4-BE49-F238E27FC236}">
                <a16:creationId xmlns:a16="http://schemas.microsoft.com/office/drawing/2014/main" id="{85EB149C-E6B5-8723-51B4-08CF85FDEBA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6" t="38551" r="4733" b="31648"/>
          <a:stretch>
            <a:fillRect/>
          </a:stretch>
        </p:blipFill>
        <p:spPr bwMode="auto">
          <a:xfrm>
            <a:off x="533400" y="6048375"/>
            <a:ext cx="20621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32;p61" descr="The Administration for Community Living (A C L) logo has three people with outstretched arms colored in blue, red, and yellow with the organization's letters.">
            <a:extLst>
              <a:ext uri="{FF2B5EF4-FFF2-40B4-BE49-F238E27FC236}">
                <a16:creationId xmlns:a16="http://schemas.microsoft.com/office/drawing/2014/main" id="{CB5F8148-F384-69A3-EE17-4F998DA7015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6173788"/>
            <a:ext cx="124301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34;p61" descr="https://acl.gov/sites/default/files/graphics/AODColorRGB.jpg">
            <a:extLst>
              <a:ext uri="{FF2B5EF4-FFF2-40B4-BE49-F238E27FC236}">
                <a16:creationId xmlns:a16="http://schemas.microsoft.com/office/drawing/2014/main" id="{33D2F08B-2146-8854-74F7-194DB4ECF91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169025"/>
            <a:ext cx="990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Google Shape;30;p61"/>
          <p:cNvSpPr txBox="1">
            <a:spLocks noGrp="1"/>
          </p:cNvSpPr>
          <p:nvPr>
            <p:ph type="body" idx="1"/>
          </p:nvPr>
        </p:nvSpPr>
        <p:spPr>
          <a:xfrm>
            <a:off x="609600" y="1567767"/>
            <a:ext cx="10972800" cy="42973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38509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76200" dir="5639981" algn="tl" rotWithShape="0">
              <a:srgbClr val="084A9C"/>
            </a:outerShdw>
          </a:effectLst>
        </p:spPr>
        <p:txBody>
          <a:bodyPr spcFirstLastPara="1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4459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Divider">
  <p:cSld name="Section_Divi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6;p65">
            <a:extLst>
              <a:ext uri="{FF2B5EF4-FFF2-40B4-BE49-F238E27FC236}">
                <a16:creationId xmlns:a16="http://schemas.microsoft.com/office/drawing/2014/main" id="{D96BBE95-0BE5-A156-80F5-426CCD0F5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609600"/>
            <a:ext cx="5026025" cy="54864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800"/>
              <a:defRPr/>
            </a:pPr>
            <a:endParaRPr lang="en-US" altLang="en-US" sz="1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" name="Google Shape;39;p65">
            <a:extLst>
              <a:ext uri="{FF2B5EF4-FFF2-40B4-BE49-F238E27FC236}">
                <a16:creationId xmlns:a16="http://schemas.microsoft.com/office/drawing/2014/main" id="{57E1981A-7FC9-78F3-7EB7-75A3E849A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3625" y="6477000"/>
            <a:ext cx="812800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400"/>
              <a:defRPr/>
            </a:pPr>
            <a:fld id="{9587B0FE-4095-4FEF-B709-C5CAAE4E15D2}" type="slidenum">
              <a:rPr lang="en-US" altLang="en-US" sz="1200" smtClean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 algn="ctr" eaLnBrk="1" hangingPunct="1">
                <a:buSzPts val="1400"/>
                <a:defRPr/>
              </a:pPr>
              <a:t>‹#›</a:t>
            </a:fld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4" name="Google Shape;40;p65" descr="Logo of the Disability Employment TA Center. On the left, there is a symbol of three people with outstretched arms that are colored in red, blue, and yellow. To the right of the logo is the TA Center name.">
            <a:extLst>
              <a:ext uri="{FF2B5EF4-FFF2-40B4-BE49-F238E27FC236}">
                <a16:creationId xmlns:a16="http://schemas.microsoft.com/office/drawing/2014/main" id="{84A9380E-94D0-3E41-3887-EEA56D6EE6F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6" t="38551" r="4733" b="31648"/>
          <a:stretch>
            <a:fillRect/>
          </a:stretch>
        </p:blipFill>
        <p:spPr bwMode="auto">
          <a:xfrm>
            <a:off x="533400" y="6048375"/>
            <a:ext cx="20621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41;p65" descr="The Administration for Community Living (A C L) logo has three people with outstretched arms colored in blue, red, and yellow with the organization's letters.">
            <a:extLst>
              <a:ext uri="{FF2B5EF4-FFF2-40B4-BE49-F238E27FC236}">
                <a16:creationId xmlns:a16="http://schemas.microsoft.com/office/drawing/2014/main" id="{49EA2AE4-A5A3-8FD1-ADB7-50D61D95E13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137275"/>
            <a:ext cx="124142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oogle Shape;42;p65" descr="https://acl.gov/sites/default/files/graphics/AODColorRGB.jpg">
            <a:extLst>
              <a:ext uri="{FF2B5EF4-FFF2-40B4-BE49-F238E27FC236}">
                <a16:creationId xmlns:a16="http://schemas.microsoft.com/office/drawing/2014/main" id="{D0D24843-B4CB-908B-FC25-7A1AAA09C08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134100"/>
            <a:ext cx="9906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Google Shape;37;p65"/>
          <p:cNvSpPr txBox="1">
            <a:spLocks noGrp="1"/>
          </p:cNvSpPr>
          <p:nvPr>
            <p:ph type="ctrTitle"/>
          </p:nvPr>
        </p:nvSpPr>
        <p:spPr>
          <a:xfrm>
            <a:off x="406400" y="1899448"/>
            <a:ext cx="5791200" cy="245903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dist="76200" dir="5639981" algn="tl" rotWithShape="0">
              <a:srgbClr val="084A9C"/>
            </a:outerShdw>
          </a:effectLst>
        </p:spPr>
        <p:txBody>
          <a:bodyPr spcFirstLastPara="1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84A9C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5"/>
          <p:cNvSpPr txBox="1">
            <a:spLocks noGrp="1"/>
          </p:cNvSpPr>
          <p:nvPr>
            <p:ph type="subTitle" idx="1"/>
          </p:nvPr>
        </p:nvSpPr>
        <p:spPr>
          <a:xfrm>
            <a:off x="406400" y="4495800"/>
            <a:ext cx="5791200" cy="685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i="1"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742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1;p100" descr="Logo of the Disability Employment TA Center. On the left, there is a symbol of three people with outstretched arms that are colored in red, blue, and yellow. To the right of the logo is the TA Center name.">
            <a:extLst>
              <a:ext uri="{FF2B5EF4-FFF2-40B4-BE49-F238E27FC236}">
                <a16:creationId xmlns:a16="http://schemas.microsoft.com/office/drawing/2014/main" id="{B839FFA6-B61C-7EBF-FBC2-1FB8842FD77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6" t="38551" r="4733" b="31648"/>
          <a:stretch>
            <a:fillRect/>
          </a:stretch>
        </p:blipFill>
        <p:spPr bwMode="auto">
          <a:xfrm>
            <a:off x="533400" y="6048375"/>
            <a:ext cx="20621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62;p100" descr="The Administration for Community Living (A C L) logo has three people with outstretched arms colored in blue, red, and yellow with the organization's letters.">
            <a:extLst>
              <a:ext uri="{FF2B5EF4-FFF2-40B4-BE49-F238E27FC236}">
                <a16:creationId xmlns:a16="http://schemas.microsoft.com/office/drawing/2014/main" id="{6F7C567C-49C8-9D45-965F-0599C571A08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6173788"/>
            <a:ext cx="124301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64;p100" descr="https://acl.gov/sites/default/files/graphics/AODColorRGB.jpg">
            <a:extLst>
              <a:ext uri="{FF2B5EF4-FFF2-40B4-BE49-F238E27FC236}">
                <a16:creationId xmlns:a16="http://schemas.microsoft.com/office/drawing/2014/main" id="{CE0DCDEA-DDBC-3281-55EA-1D3D9465AC8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169025"/>
            <a:ext cx="990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65;p100">
            <a:extLst>
              <a:ext uri="{FF2B5EF4-FFF2-40B4-BE49-F238E27FC236}">
                <a16:creationId xmlns:a16="http://schemas.microsoft.com/office/drawing/2014/main" id="{2B896D54-AC78-CF57-532D-9D63E7934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6000" y="6462713"/>
            <a:ext cx="812800" cy="2619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400"/>
              <a:defRPr/>
            </a:pPr>
            <a:fld id="{98CFADD3-9616-4EF1-9F2A-C5CA3B0FD814}" type="slidenum">
              <a:rPr lang="en-US" altLang="en-US" sz="1100" smtClean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 algn="ctr" eaLnBrk="1" hangingPunct="1">
                <a:buSzPts val="1400"/>
                <a:defRPr/>
              </a:pPr>
              <a:t>‹#›</a:t>
            </a:fld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9" name="Google Shape;59;p100"/>
          <p:cNvSpPr txBox="1">
            <a:spLocks noGrp="1"/>
          </p:cNvSpPr>
          <p:nvPr>
            <p:ph type="body" idx="1"/>
          </p:nvPr>
        </p:nvSpPr>
        <p:spPr>
          <a:xfrm>
            <a:off x="609600" y="1610099"/>
            <a:ext cx="5283200" cy="42973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00"/>
          <p:cNvSpPr txBox="1">
            <a:spLocks noGrp="1"/>
          </p:cNvSpPr>
          <p:nvPr>
            <p:ph type="body" idx="2"/>
          </p:nvPr>
        </p:nvSpPr>
        <p:spPr>
          <a:xfrm>
            <a:off x="6299200" y="1610099"/>
            <a:ext cx="5283200" cy="42973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0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38509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76200" dir="5639981" algn="tl" rotWithShape="0">
              <a:srgbClr val="084A9C"/>
            </a:outerShdw>
          </a:effectLst>
        </p:spPr>
        <p:txBody>
          <a:bodyPr spcFirstLastPara="1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9839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76200" dir="5639981" algn="tl" rotWithShape="0">
              <a:srgbClr val="084A9C"/>
            </a:outerShdw>
          </a:effectLst>
        </p:spPr>
        <p:txBody>
          <a:bodyPr spcFirstLastPara="1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6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70;p62">
            <a:extLst>
              <a:ext uri="{FF2B5EF4-FFF2-40B4-BE49-F238E27FC236}">
                <a16:creationId xmlns:a16="http://schemas.microsoft.com/office/drawing/2014/main" id="{EED3ED40-B5A9-377B-2D3A-26A9A24F19BB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0" y="0"/>
            <a:ext cx="3000375" cy="3000375"/>
          </a:xfrm>
          <a:prstGeom prst="rect">
            <a:avLst/>
          </a:prstGeo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Google Shape;71;p62">
            <a:extLst>
              <a:ext uri="{FF2B5EF4-FFF2-40B4-BE49-F238E27FC236}">
                <a16:creationId xmlns:a16="http://schemas.microsoft.com/office/drawing/2014/main" id="{FB389FEB-280F-B313-A270-201098A53038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0" y="0"/>
            <a:ext cx="3000375" cy="3000375"/>
          </a:xfrm>
          <a:prstGeom prst="rect">
            <a:avLst/>
          </a:prstGeo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800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Google Shape;72;p62">
            <a:extLst>
              <a:ext uri="{FF2B5EF4-FFF2-40B4-BE49-F238E27FC236}">
                <a16:creationId xmlns:a16="http://schemas.microsoft.com/office/drawing/2014/main" id="{EA9FF4FE-D9ED-F7BF-D75C-0EF06F757624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8D250-34E1-466F-A820-84FE5922E2F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7233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6;p64">
            <a:extLst>
              <a:ext uri="{FF2B5EF4-FFF2-40B4-BE49-F238E27FC236}">
                <a16:creationId xmlns:a16="http://schemas.microsoft.com/office/drawing/2014/main" id="{737958B3-8799-A600-84A3-926D15F9B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7100" y="6521450"/>
            <a:ext cx="812800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1400"/>
              <a:defRPr/>
            </a:pPr>
            <a:fld id="{A8A4709F-8C8F-4553-969A-5FCD93A80E83}" type="slidenum">
              <a:rPr lang="en-US" altLang="en-US" sz="1200" smtClean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 algn="ctr" eaLnBrk="1" hangingPunct="1">
                <a:buSzPts val="1400"/>
                <a:defRPr/>
              </a:pPr>
              <a:t>‹#›</a:t>
            </a:fld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3" name="Google Shape;77;p64" descr="Logo of the Disability Employment TA Center. On the left, there is a symbol of three people with outstretched arms that are colored in red, blue, and yellow. To the right of the logo is the TA Center name.">
            <a:extLst>
              <a:ext uri="{FF2B5EF4-FFF2-40B4-BE49-F238E27FC236}">
                <a16:creationId xmlns:a16="http://schemas.microsoft.com/office/drawing/2014/main" id="{F0A71C01-10CE-3647-2BC2-E1195634908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6" t="38551" r="4733" b="31648"/>
          <a:stretch>
            <a:fillRect/>
          </a:stretch>
        </p:blipFill>
        <p:spPr bwMode="auto">
          <a:xfrm>
            <a:off x="533400" y="6048375"/>
            <a:ext cx="20621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78;p64" descr="The Administration for Community Living (A C L) logo has three people with outstretched arms colored in blue, red, and yellow with the organization's letters.">
            <a:extLst>
              <a:ext uri="{FF2B5EF4-FFF2-40B4-BE49-F238E27FC236}">
                <a16:creationId xmlns:a16="http://schemas.microsoft.com/office/drawing/2014/main" id="{CA7F4771-3267-793A-2582-031A5D4A417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6173788"/>
            <a:ext cx="124301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80;p64" descr="https://acl.gov/sites/default/files/graphics/AODColorRGB.jpg">
            <a:extLst>
              <a:ext uri="{FF2B5EF4-FFF2-40B4-BE49-F238E27FC236}">
                <a16:creationId xmlns:a16="http://schemas.microsoft.com/office/drawing/2014/main" id="{90FE5734-D67E-8DF5-556B-619AE0C4F1B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169025"/>
            <a:ext cx="990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Google Shape;74;p64"/>
          <p:cNvSpPr txBox="1">
            <a:spLocks noGrp="1"/>
          </p:cNvSpPr>
          <p:nvPr>
            <p:ph type="body" idx="1"/>
          </p:nvPr>
        </p:nvSpPr>
        <p:spPr>
          <a:xfrm>
            <a:off x="609600" y="1610099"/>
            <a:ext cx="5283200" cy="42973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4"/>
          <p:cNvSpPr txBox="1">
            <a:spLocks noGrp="1"/>
          </p:cNvSpPr>
          <p:nvPr>
            <p:ph type="body" idx="2"/>
          </p:nvPr>
        </p:nvSpPr>
        <p:spPr>
          <a:xfrm>
            <a:off x="6299200" y="1610099"/>
            <a:ext cx="5283200" cy="42973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6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38509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76200" dir="5639981" algn="tl" rotWithShape="0">
              <a:srgbClr val="084A9C"/>
            </a:outerShdw>
          </a:effectLst>
        </p:spPr>
        <p:txBody>
          <a:bodyPr spcFirstLastPara="1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4224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 of the Disability Employment TA Center. On the left, there is a symbol of three people with outstretched arms that are colored in red, blue, and yellow. To the right of the logo is the TA Center name.">
            <a:extLst>
              <a:ext uri="{FF2B5EF4-FFF2-40B4-BE49-F238E27FC236}">
                <a16:creationId xmlns:a16="http://schemas.microsoft.com/office/drawing/2014/main" id="{9E65A72B-2BC4-9CA0-7EF8-E5FD203C5B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6" t="38551" r="4735" b="31648"/>
          <a:stretch>
            <a:fillRect/>
          </a:stretch>
        </p:blipFill>
        <p:spPr bwMode="auto">
          <a:xfrm>
            <a:off x="533400" y="6048375"/>
            <a:ext cx="20621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he Administration for Community Living (A C L) logo has three people with outstretched arms colored in blue, red, and yellow with the organization's letters.">
            <a:extLst>
              <a:ext uri="{FF2B5EF4-FFF2-40B4-BE49-F238E27FC236}">
                <a16:creationId xmlns:a16="http://schemas.microsoft.com/office/drawing/2014/main" id="{25BCB30A-A242-2304-55EA-CC5909519A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6173788"/>
            <a:ext cx="124301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s://acl.gov/sites/default/files/graphics/AODColorRGB.jpg">
            <a:extLst>
              <a:ext uri="{FF2B5EF4-FFF2-40B4-BE49-F238E27FC236}">
                <a16:creationId xmlns:a16="http://schemas.microsoft.com/office/drawing/2014/main" id="{BBDA60B8-4DFB-1715-54D4-4B4EBDB540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169025"/>
            <a:ext cx="990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998537" y="3023902"/>
            <a:ext cx="1393825" cy="1447800"/>
          </a:xfrm>
        </p:spPr>
        <p:txBody>
          <a:bodyPr spcFirstLastPara="1">
            <a:noAutofit/>
          </a:bodyPr>
          <a:lstStyle/>
          <a:p>
            <a:pPr lvl="0"/>
            <a:endParaRPr lang="en-US" noProof="0" dirty="0">
              <a:sym typeface="Calibri"/>
            </a:endParaRP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5261299" y="3023902"/>
            <a:ext cx="1393825" cy="1447800"/>
          </a:xfrm>
        </p:spPr>
        <p:txBody>
          <a:bodyPr spcFirstLastPara="1">
            <a:noAutofit/>
          </a:bodyPr>
          <a:lstStyle/>
          <a:p>
            <a:pPr lvl="0"/>
            <a:endParaRPr lang="en-US" noProof="0" dirty="0">
              <a:sym typeface="Calibri"/>
            </a:endParaRP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655175" y="3023902"/>
            <a:ext cx="1393825" cy="1447800"/>
          </a:xfrm>
        </p:spPr>
        <p:txBody>
          <a:bodyPr spcFirstLastPara="1">
            <a:noAutofit/>
          </a:bodyPr>
          <a:lstStyle/>
          <a:p>
            <a:pPr lvl="0"/>
            <a:endParaRPr lang="en-US" noProof="0" dirty="0">
              <a:sym typeface="Calibri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98513" y="2281238"/>
            <a:ext cx="1797050" cy="568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981375" y="2287088"/>
            <a:ext cx="1797050" cy="568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9419716" y="2281237"/>
            <a:ext cx="1797050" cy="568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8162F6A-29B3-DF9E-6D75-FCB87D9B880A}"/>
              </a:ext>
            </a:extLst>
          </p:cNvPr>
          <p:cNvSpPr>
            <a:spLocks noGrp="1" noChangeArrowheads="1"/>
          </p:cNvSpPr>
          <p:nvPr>
            <p:ph type="sldNum" idx="17"/>
          </p:nvPr>
        </p:nvSpPr>
        <p:spPr>
          <a:xfrm>
            <a:off x="11239500" y="6324600"/>
            <a:ext cx="4445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B7B764-EF00-49E1-8BBB-E566811611F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8361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1_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266913" y="2655800"/>
            <a:ext cx="77432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9783375" y="6173432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" name="Google Shape;12;p2"/>
          <p:cNvSpPr/>
          <p:nvPr/>
        </p:nvSpPr>
        <p:spPr>
          <a:xfrm>
            <a:off x="10386991" y="5576535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" name="Google Shape;13;p2"/>
          <p:cNvSpPr/>
          <p:nvPr/>
        </p:nvSpPr>
        <p:spPr>
          <a:xfrm>
            <a:off x="11857671" y="4444464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" name="Google Shape;14;p2"/>
          <p:cNvSpPr/>
          <p:nvPr/>
        </p:nvSpPr>
        <p:spPr>
          <a:xfrm>
            <a:off x="11695069" y="6565033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" name="Google Shape;15;p2"/>
          <p:cNvSpPr/>
          <p:nvPr/>
        </p:nvSpPr>
        <p:spPr>
          <a:xfrm>
            <a:off x="3181688" y="677512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" name="Google Shape;16;p2"/>
          <p:cNvSpPr/>
          <p:nvPr/>
        </p:nvSpPr>
        <p:spPr>
          <a:xfrm>
            <a:off x="639280" y="3605307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" name="Google Shape;17;p2"/>
          <p:cNvSpPr/>
          <p:nvPr/>
        </p:nvSpPr>
        <p:spPr>
          <a:xfrm>
            <a:off x="348720" y="857463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" name="Google Shape;18;p2"/>
          <p:cNvSpPr/>
          <p:nvPr/>
        </p:nvSpPr>
        <p:spPr>
          <a:xfrm>
            <a:off x="676313" y="1441151"/>
            <a:ext cx="2568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" name="Google Shape;19;p2"/>
          <p:cNvSpPr/>
          <p:nvPr/>
        </p:nvSpPr>
        <p:spPr>
          <a:xfrm>
            <a:off x="11085359" y="4833763"/>
            <a:ext cx="192400" cy="192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" name="Google Shape;20;p2"/>
          <p:cNvSpPr/>
          <p:nvPr/>
        </p:nvSpPr>
        <p:spPr>
          <a:xfrm>
            <a:off x="11843811" y="5582348"/>
            <a:ext cx="192400" cy="192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" name="Google Shape;21;p2"/>
          <p:cNvSpPr/>
          <p:nvPr/>
        </p:nvSpPr>
        <p:spPr>
          <a:xfrm>
            <a:off x="211084" y="2128745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" name="Google Shape;22;p2"/>
          <p:cNvSpPr/>
          <p:nvPr/>
        </p:nvSpPr>
        <p:spPr>
          <a:xfrm>
            <a:off x="1861977" y="301904"/>
            <a:ext cx="2568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" name="Google Shape;23;p2"/>
          <p:cNvSpPr/>
          <p:nvPr/>
        </p:nvSpPr>
        <p:spPr>
          <a:xfrm>
            <a:off x="823323" y="2667459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4" name="Google Shape;24;p2"/>
          <p:cNvSpPr/>
          <p:nvPr/>
        </p:nvSpPr>
        <p:spPr>
          <a:xfrm>
            <a:off x="4567031" y="517173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5" name="Google Shape;25;p2"/>
          <p:cNvSpPr/>
          <p:nvPr/>
        </p:nvSpPr>
        <p:spPr>
          <a:xfrm>
            <a:off x="10685372" y="6090061"/>
            <a:ext cx="2568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86926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11460400" y="6333200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 algn="r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4582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;p59">
            <a:extLst>
              <a:ext uri="{FF2B5EF4-FFF2-40B4-BE49-F238E27FC236}">
                <a16:creationId xmlns:a16="http://schemas.microsoft.com/office/drawing/2014/main" id="{A91472F8-B819-504A-9F5B-9A03B4E830A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11;p59">
            <a:extLst>
              <a:ext uri="{FF2B5EF4-FFF2-40B4-BE49-F238E27FC236}">
                <a16:creationId xmlns:a16="http://schemas.microsoft.com/office/drawing/2014/main" id="{2560AD22-FD3E-7A58-0919-DD8D56D10F4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1447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76200" dir="5639981" algn="tl" rotWithShape="0">
              <a:srgbClr val="084A9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8" name="Google Shape;12;p59">
            <a:extLst>
              <a:ext uri="{FF2B5EF4-FFF2-40B4-BE49-F238E27FC236}">
                <a16:creationId xmlns:a16="http://schemas.microsoft.com/office/drawing/2014/main" id="{2682357E-3C8B-2CD8-4163-8999AB7D4399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10363200" y="6324600"/>
            <a:ext cx="1320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ts val="1200"/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B6E3F361-860E-432D-A334-6BD258070CC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forbes.com/advisor/business/artificial-intelligence-consumer-sentiment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forbes.com/advisor/business/artificial-intelligence-consumer-sentiment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rm.org/resourcesandtools/tools-and-samples/toolkits/pages/artificial-intelligence-employment-purposes.aspx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rm.org/resourcesandtools/tools-and-samples/toolkits/pages/artificial-intelligence-employment-purposes.aspx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rm.org/resourcesandtools/tools-and-samples/toolkits/pages/artificial-intelligence-employment-purposes.aspx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ist.gov/publications/towards-standard-identifying-and-managing-bias-artificial-intelligence" TargetMode="External"/><Relationship Id="rId13" Type="http://schemas.openxmlformats.org/officeDocument/2006/relationships/image" Target="../media/image34.jpeg"/><Relationship Id="rId3" Type="http://schemas.openxmlformats.org/officeDocument/2006/relationships/hyperlink" Target="https://www.whitehouse.gov/ostp/ai-bill-of-rights/" TargetMode="External"/><Relationship Id="rId7" Type="http://schemas.openxmlformats.org/officeDocument/2006/relationships/hyperlink" Target="https://www.eeoc.gov/joint-statement-enforcement-efforts-against-discrimination-and-bias-automated-systems" TargetMode="External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eeoc.gov/laws/guidance/americans-disabilities-act-and-use-software-algorithms-and-artificial-intelligence" TargetMode="External"/><Relationship Id="rId11" Type="http://schemas.openxmlformats.org/officeDocument/2006/relationships/hyperlink" Target="https://www.dol.gov/newsroom/releases/odep/odep20230417" TargetMode="External"/><Relationship Id="rId5" Type="http://schemas.openxmlformats.org/officeDocument/2006/relationships/hyperlink" Target="https://www.whitehouse.gov/ostp/news-updates/2023/05/01/hearing-from-the-american-people-how-are-automated-tools-being-used-to-surveil-monitor-and-manage-workers/" TargetMode="External"/><Relationship Id="rId15" Type="http://schemas.openxmlformats.org/officeDocument/2006/relationships/image" Target="../media/image36.png"/><Relationship Id="rId10" Type="http://schemas.openxmlformats.org/officeDocument/2006/relationships/hyperlink" Target="https://pages.nist.gov/AIRMF/" TargetMode="External"/><Relationship Id="rId4" Type="http://schemas.openxmlformats.org/officeDocument/2006/relationships/hyperlink" Target="https://www.whitehouse.gov/ostp/news-updates/2022/10/04/fact-sheet-biden-harris-administration-announces-key-actions-to-advance-tech-accountability-and-protect-the-rights-of-the-american-public/" TargetMode="External"/><Relationship Id="rId9" Type="http://schemas.openxmlformats.org/officeDocument/2006/relationships/hyperlink" Target="https://www.nist.gov/itl/ai-risk-management-framework" TargetMode="External"/><Relationship Id="rId1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hyperlink" Target="https://forhumanity.dev/cert/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hyperlink" Target="https://forhumanity.center/independent-audit-of-ai-systems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jpeg"/><Relationship Id="rId11" Type="http://schemas.openxmlformats.org/officeDocument/2006/relationships/hyperlink" Target="https://nam11.safelinks.protection.outlook.com/?url=https%3A%2F%2Fcdt.org%2Finsights%2Fpress-release-cdt-top-civil-rights-groups-publish-standards-to-ensure-fairness-in-hiring-practices-that-use-automated-tech%2F&amp;data=05%7C01%7CWilliam.Curtis-Davidson%40cadmusgroup.com%7C606ec1c6eb0643833a4a08dadf86aeac%7C9775d500e49b49a79e241ada087be6ee%7C0%7C0%7C638068066852815471%7CUnknown%7CTWFpbGZsb3d8eyJWIjoiMC4wLjAwMDAiLCJQIjoiV2luMzIiLCJBTiI6Ik1haWwiLCJXVCI6Mn0%3D%7C3000%7C%7C%7C&amp;sdata=bzKZmiQo4OX%2FgZBckAKB%2FTvqWPjBMwfO7dvRJbP7%2FQ4%3D&amp;reserved=0" TargetMode="External"/><Relationship Id="rId5" Type="http://schemas.openxmlformats.org/officeDocument/2006/relationships/image" Target="../media/image39.png"/><Relationship Id="rId10" Type="http://schemas.openxmlformats.org/officeDocument/2006/relationships/hyperlink" Target="https://cdt.org/insights/ableism-and-disability-discrimination-in-new-surveillance-technologies-how-new-surveillance-technologies-in-education-policing-health-care-and-the-workplace-disproportionately-harm-disabled-people/" TargetMode="External"/><Relationship Id="rId4" Type="http://schemas.openxmlformats.org/officeDocument/2006/relationships/image" Target="../media/image38.png"/><Relationship Id="rId9" Type="http://schemas.microsoft.com/office/2007/relationships/hdphoto" Target="../media/hdphoto1.wdp"/><Relationship Id="rId14" Type="http://schemas.openxmlformats.org/officeDocument/2006/relationships/hyperlink" Target="https://datasociety.net/public-technology-leadership-collaborative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s://www.peatworks.org/ai-disability-inclusion-toolkit/" TargetMode="External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dol.gov/agencies/oasam/centers-offices/ocio/tech-day#:~:text=Federal%20Tech%20Day%20Is%20Coming%20May%2018%2C%202023&amp;text=Join%20us%20on%20Thursday%2C%20May,help%20deliver%20their%20program's%20mission." TargetMode="External"/><Relationship Id="rId11" Type="http://schemas.openxmlformats.org/officeDocument/2006/relationships/image" Target="../media/image47.png"/><Relationship Id="rId5" Type="http://schemas.openxmlformats.org/officeDocument/2006/relationships/hyperlink" Target="https://www.peatworks.org/automated-surveillance-creates-barriers-for-workers-with-disabilities/" TargetMode="External"/><Relationship Id="rId10" Type="http://schemas.openxmlformats.org/officeDocument/2006/relationships/image" Target="../media/image46.png"/><Relationship Id="rId4" Type="http://schemas.openxmlformats.org/officeDocument/2006/relationships/hyperlink" Target="https://www.peatworks.org/disability-led-innovation-report/" TargetMode="External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Cunningham.Nathan@dol.gov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zoom.us/hc/en-us/articles/201362623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ptionedtext.com/client/event.aspx?CustomerID=2067&amp;EventID=4664304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oddisabilityemploymenttacenter.com/on-demand-ta-requests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hyperlink" Target="mailto:AoDemploymentTA@gmail.com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AoDemploymentTA@gmail.com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hyperlink" Target="https://aoddisabilityemploymenttacenter.com/detac-publications/" TargetMode="External"/><Relationship Id="rId4" Type="http://schemas.openxmlformats.org/officeDocument/2006/relationships/hyperlink" Target="https://aoddisabilityemploymenttacenter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daanniversary.org/logos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Google Shape;85;p1">
            <a:extLst>
              <a:ext uri="{FF2B5EF4-FFF2-40B4-BE49-F238E27FC236}">
                <a16:creationId xmlns:a16="http://schemas.microsoft.com/office/drawing/2014/main" id="{4687FCF0-C54B-335A-28B5-0CAE85ABFD92}"/>
              </a:ext>
            </a:extLst>
          </p:cNvPr>
          <p:cNvSpPr txBox="1">
            <a:spLocks noGrp="1" noChangeArrowheads="1"/>
          </p:cNvSpPr>
          <p:nvPr>
            <p:ph type="body" idx="3"/>
          </p:nvPr>
        </p:nvSpPr>
        <p:spPr>
          <a:xfrm>
            <a:off x="8575675" y="3902075"/>
            <a:ext cx="2667000" cy="5762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0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July 11, 2023</a:t>
            </a:r>
          </a:p>
        </p:txBody>
      </p:sp>
      <p:sp>
        <p:nvSpPr>
          <p:cNvPr id="86" name="Google Shape;86;p1">
            <a:extLst>
              <a:ext uri="{FF2B5EF4-FFF2-40B4-BE49-F238E27FC236}">
                <a16:creationId xmlns:a16="http://schemas.microsoft.com/office/drawing/2014/main" id="{7DBF754E-EF7F-F6A9-A3CD-4C71D4ABDA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943850" y="2879725"/>
            <a:ext cx="3930650" cy="755650"/>
          </a:xfrm>
        </p:spPr>
        <p:txBody>
          <a:bodyPr>
            <a:normAutofit fontScale="25000" lnSpcReduction="20000"/>
          </a:bodyPr>
          <a:lstStyle/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buSzPct val="100000"/>
              <a:buFont typeface="Arial"/>
              <a:buNone/>
              <a:defRPr/>
            </a:pPr>
            <a:r>
              <a:rPr lang="en-US" sz="9600" dirty="0">
                <a:latin typeface="+mn-lt"/>
                <a:ea typeface="Calibri"/>
                <a:cs typeface="Calibri"/>
                <a:sym typeface="Calibri"/>
              </a:rPr>
              <a:t>National Community of Practice (CoP) series</a:t>
            </a:r>
            <a:endParaRPr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8436" name="Google Shape;87;p1">
            <a:extLst>
              <a:ext uri="{FF2B5EF4-FFF2-40B4-BE49-F238E27FC236}">
                <a16:creationId xmlns:a16="http://schemas.microsoft.com/office/drawing/2014/main" id="{61D15A76-719E-D456-A353-C22410310AA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1150938"/>
            <a:ext cx="12192000" cy="1200281"/>
          </a:xfrm>
          <a:effectLst/>
        </p:spPr>
        <p:txBody>
          <a:bodyPr lIns="0" rIns="0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Let’s Explore the Emergence of Artificial Intelligence Work Tools 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echnological background">
            <a:extLst>
              <a:ext uri="{FF2B5EF4-FFF2-40B4-BE49-F238E27FC236}">
                <a16:creationId xmlns:a16="http://schemas.microsoft.com/office/drawing/2014/main" id="{57BF8621-8684-1CCD-8D09-A6F089F86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7135"/>
            <a:ext cx="6510528" cy="43392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79DC6C-C783-24F5-D4D7-ECC947321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7745" y="1567767"/>
            <a:ext cx="9467274" cy="4297363"/>
          </a:xfrm>
        </p:spPr>
        <p:txBody>
          <a:bodyPr/>
          <a:lstStyle/>
          <a:p>
            <a:pPr marL="114300" indent="0">
              <a:buNone/>
            </a:pPr>
            <a:r>
              <a:rPr lang="en-US" sz="8800" b="1" dirty="0"/>
              <a:t>Think before using AI.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79922D-F981-F467-7CCA-501620CEC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219170" eaLnBrk="1" fontAlgn="auto" hangingPunct="1">
              <a:lnSpc>
                <a:spcPct val="100000"/>
              </a:lnSpc>
              <a:buFont typeface="Arial"/>
              <a:defRPr/>
            </a:pPr>
            <a:r>
              <a:rPr lang="en-US" sz="4400" b="1" dirty="0">
                <a:solidFill>
                  <a:schemeClr val="bg1"/>
                </a:solidFill>
                <a:latin typeface="+mj-lt"/>
                <a:ea typeface="Roboto Slab" pitchFamily="2" charset="0"/>
                <a:sym typeface="Arial"/>
              </a:rPr>
              <a:t>KEY #1</a:t>
            </a:r>
          </a:p>
        </p:txBody>
      </p:sp>
    </p:spTree>
    <p:extLst>
      <p:ext uri="{BB962C8B-B14F-4D97-AF65-F5344CB8AC3E}">
        <p14:creationId xmlns:p14="http://schemas.microsoft.com/office/powerpoint/2010/main" val="982926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8CBD0-45AA-FC15-361F-58D274426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bg1"/>
                </a:solidFill>
                <a:latin typeface="+mj-lt"/>
              </a:rPr>
              <a:t>Hello!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C821CE7-D314-1C07-D4CF-2B985328001C}"/>
              </a:ext>
            </a:extLst>
          </p:cNvPr>
          <p:cNvSpPr txBox="1">
            <a:spLocks/>
          </p:cNvSpPr>
          <p:nvPr/>
        </p:nvSpPr>
        <p:spPr>
          <a:xfrm>
            <a:off x="1048201" y="1672877"/>
            <a:ext cx="5932972" cy="2247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86782" indent="0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SzPct val="100000"/>
              <a:buNone/>
            </a:pPr>
            <a:r>
              <a:rPr lang="en-US" sz="2400" dirty="0">
                <a:solidFill>
                  <a:srgbClr val="000000"/>
                </a:solidFill>
                <a:latin typeface="+mn-lt"/>
                <a:ea typeface="Source Sans Pro" panose="020B0503030403020204" pitchFamily="34" charset="0"/>
              </a:rPr>
              <a:t>I work on ODEP’s Technology Initiatives. </a:t>
            </a:r>
          </a:p>
          <a:p>
            <a:pPr marL="86782" indent="0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SzPct val="100000"/>
              <a:buNone/>
            </a:pPr>
            <a:r>
              <a:rPr lang="en-US" sz="2400" dirty="0">
                <a:solidFill>
                  <a:srgbClr val="000000"/>
                </a:solidFill>
                <a:latin typeface="+mn-lt"/>
                <a:ea typeface="Source Sans Pro" panose="020B0503030403020204" pitchFamily="34" charset="0"/>
              </a:rPr>
              <a:t>ODEP funds the Partnership on Employment &amp; Accessible Technology (PEAT). PEAT helps workplaces use technology to foster inclusion. </a:t>
            </a:r>
            <a:endParaRPr lang="en-US" sz="2400" b="1" dirty="0">
              <a:solidFill>
                <a:srgbClr val="000000"/>
              </a:solidFill>
              <a:latin typeface="+mn-lt"/>
              <a:ea typeface="Source Sans Pro" panose="020B0503030403020204" pitchFamily="34" charset="0"/>
            </a:endParaRPr>
          </a:p>
        </p:txBody>
      </p:sp>
      <p:pic>
        <p:nvPicPr>
          <p:cNvPr id="3" name="Picture 2" descr="PEAT logo: Building a future that works">
            <a:extLst>
              <a:ext uri="{FF2B5EF4-FFF2-40B4-BE49-F238E27FC236}">
                <a16:creationId xmlns:a16="http://schemas.microsoft.com/office/drawing/2014/main" id="{255C6C61-0FA5-3039-0D0C-959BCD2C5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16" y="4271813"/>
            <a:ext cx="2810933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165DF9-66D8-4C9B-2C59-24907A1E0F89}"/>
              </a:ext>
            </a:extLst>
          </p:cNvPr>
          <p:cNvSpPr txBox="1"/>
          <p:nvPr/>
        </p:nvSpPr>
        <p:spPr>
          <a:xfrm>
            <a:off x="7104514" y="4402377"/>
            <a:ext cx="4383772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600" b="1" dirty="0">
                <a:solidFill>
                  <a:srgbClr val="0191EB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Nathan Cunningham</a:t>
            </a:r>
            <a:endParaRPr lang="en-US" sz="2600" dirty="0">
              <a:solidFill>
                <a:srgbClr val="0191EB"/>
              </a:solidFill>
              <a:latin typeface="Arial" panose="020B0604020202020204" pitchFamily="34" charset="0"/>
              <a:ea typeface="Roboto Slab" pitchFamily="2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Senior Policy Advisor</a:t>
            </a:r>
          </a:p>
          <a:p>
            <a:pPr algn="ctr"/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Office of Disability Employment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C6FBFC-4779-D16D-2794-BFCC800DC8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latin typeface="+mn-lt"/>
                <a:ea typeface="Roboto Slab" pitchFamily="2" charset="0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en" dirty="0">
              <a:latin typeface="+mn-lt"/>
              <a:ea typeface="Roboto Slab" pitchFamily="2" charset="0"/>
            </a:endParaRPr>
          </a:p>
        </p:txBody>
      </p:sp>
      <p:pic>
        <p:nvPicPr>
          <p:cNvPr id="10" name="Picture 9" descr="Nathan Cunningham">
            <a:extLst>
              <a:ext uri="{FF2B5EF4-FFF2-40B4-BE49-F238E27FC236}">
                <a16:creationId xmlns:a16="http://schemas.microsoft.com/office/drawing/2014/main" id="{2B35B440-3225-6568-2016-A11BA4E43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918" y="1479218"/>
            <a:ext cx="2908963" cy="290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6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0F80DD3E-3851-C646-96AA-68B5891CE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-19733" y="1"/>
            <a:ext cx="722193" cy="6873905"/>
          </a:xfrm>
          <a:prstGeom prst="rect">
            <a:avLst/>
          </a:prstGeom>
          <a:solidFill>
            <a:srgbClr val="051B2B"/>
          </a:solidFill>
          <a:ln>
            <a:noFill/>
          </a:ln>
        </p:spPr>
        <p:txBody>
          <a:bodyPr spcFirstLastPara="1" vert="wordArtVert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/>
            <a:endParaRPr lang="en-US" sz="5333" spc="-3333">
              <a:solidFill>
                <a:srgbClr val="051B2B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4E34B12-A099-863F-0B69-5DF0C34CA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bg1"/>
                </a:solidFill>
                <a:latin typeface="+mj-lt"/>
                <a:ea typeface="Roboto Slab" pitchFamily="2" charset="0"/>
              </a:rPr>
              <a:t>Questions of the Day</a:t>
            </a:r>
          </a:p>
        </p:txBody>
      </p:sp>
      <p:sp>
        <p:nvSpPr>
          <p:cNvPr id="43" name="Motive">
            <a:extLst>
              <a:ext uri="{FF2B5EF4-FFF2-40B4-BE49-F238E27FC236}">
                <a16:creationId xmlns:a16="http://schemas.microsoft.com/office/drawing/2014/main" id="{CFF209C8-8CE6-6D4E-A3F0-35121EC85A76}"/>
              </a:ext>
            </a:extLst>
          </p:cNvPr>
          <p:cNvSpPr txBox="1">
            <a:spLocks/>
          </p:cNvSpPr>
          <p:nvPr/>
        </p:nvSpPr>
        <p:spPr>
          <a:xfrm>
            <a:off x="4461706" y="1938732"/>
            <a:ext cx="4270165" cy="1041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3800" dirty="0">
                <a:latin typeface="+mn-lt"/>
              </a:rPr>
              <a:t>1. What is AI?</a:t>
            </a:r>
          </a:p>
        </p:txBody>
      </p:sp>
      <p:sp>
        <p:nvSpPr>
          <p:cNvPr id="44" name="Scope">
            <a:extLst>
              <a:ext uri="{FF2B5EF4-FFF2-40B4-BE49-F238E27FC236}">
                <a16:creationId xmlns:a16="http://schemas.microsoft.com/office/drawing/2014/main" id="{D6D93C88-CF99-A14F-B7F2-4D4625CEA3A3}"/>
              </a:ext>
            </a:extLst>
          </p:cNvPr>
          <p:cNvSpPr txBox="1">
            <a:spLocks/>
          </p:cNvSpPr>
          <p:nvPr/>
        </p:nvSpPr>
        <p:spPr>
          <a:xfrm>
            <a:off x="5163009" y="3112292"/>
            <a:ext cx="6594755" cy="1041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3800">
                <a:solidFill>
                  <a:schemeClr val="accent2"/>
                </a:solidFill>
                <a:latin typeface="+mn-lt"/>
              </a:rPr>
              <a:t>2. How are people using AI?</a:t>
            </a:r>
          </a:p>
        </p:txBody>
      </p:sp>
      <p:sp>
        <p:nvSpPr>
          <p:cNvPr id="45" name="Action">
            <a:extLst>
              <a:ext uri="{FF2B5EF4-FFF2-40B4-BE49-F238E27FC236}">
                <a16:creationId xmlns:a16="http://schemas.microsoft.com/office/drawing/2014/main" id="{86E0BC83-6BFF-1241-892E-66716B45FFC3}"/>
              </a:ext>
            </a:extLst>
          </p:cNvPr>
          <p:cNvSpPr txBox="1">
            <a:spLocks/>
          </p:cNvSpPr>
          <p:nvPr/>
        </p:nvSpPr>
        <p:spPr>
          <a:xfrm>
            <a:off x="5882533" y="4308409"/>
            <a:ext cx="6309467" cy="1041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38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3. How can we help? </a:t>
            </a:r>
          </a:p>
        </p:txBody>
      </p:sp>
      <p:sp>
        <p:nvSpPr>
          <p:cNvPr id="408" name="Google Shape;408;p39"/>
          <p:cNvSpPr txBox="1">
            <a:spLocks noGrp="1"/>
          </p:cNvSpPr>
          <p:nvPr>
            <p:ph type="sldNum" idx="12"/>
          </p:nvPr>
        </p:nvSpPr>
        <p:spPr>
          <a:xfrm>
            <a:off x="11460400" y="634910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>
                <a:latin typeface="+mn-lt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dirty="0"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87B5BB-AA52-363D-1DFE-CCD441796721}"/>
              </a:ext>
            </a:extLst>
          </p:cNvPr>
          <p:cNvGrpSpPr/>
          <p:nvPr/>
        </p:nvGrpSpPr>
        <p:grpSpPr>
          <a:xfrm>
            <a:off x="708668" y="2185244"/>
            <a:ext cx="3489801" cy="524800"/>
            <a:chOff x="708668" y="2185244"/>
            <a:chExt cx="3489801" cy="524800"/>
          </a:xfrm>
        </p:grpSpPr>
        <p:sp>
          <p:nvSpPr>
            <p:cNvPr id="418" name="Google Shape;418;p3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101269" y="2185244"/>
              <a:ext cx="1097200" cy="524800"/>
            </a:xfrm>
            <a:prstGeom prst="homePlate">
              <a:avLst>
                <a:gd name="adj" fmla="val 32030"/>
              </a:avLst>
            </a:prstGeom>
            <a:solidFill>
              <a:schemeClr val="accent1"/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365733" tIns="0" rIns="0" bIns="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33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19" name="Google Shape;419;p3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221157" y="2185244"/>
              <a:ext cx="1097200" cy="524800"/>
            </a:xfrm>
            <a:prstGeom prst="homePlate">
              <a:avLst>
                <a:gd name="adj" fmla="val 32030"/>
              </a:avLst>
            </a:prstGeom>
            <a:solidFill>
              <a:schemeClr val="accent1"/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365733" tIns="0" rIns="0" bIns="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33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20" name="Google Shape;420;p3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41045" y="2185244"/>
              <a:ext cx="1097200" cy="524800"/>
            </a:xfrm>
            <a:prstGeom prst="homePlate">
              <a:avLst>
                <a:gd name="adj" fmla="val 32030"/>
              </a:avLst>
            </a:prstGeom>
            <a:solidFill>
              <a:schemeClr val="accent1"/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365733" tIns="0" rIns="0" bIns="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33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21" name="Google Shape;421;p3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08668" y="2185244"/>
              <a:ext cx="849600" cy="524800"/>
            </a:xfrm>
            <a:prstGeom prst="homePlate">
              <a:avLst>
                <a:gd name="adj" fmla="val 32030"/>
              </a:avLst>
            </a:prstGeom>
            <a:solidFill>
              <a:schemeClr val="lt2"/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333">
                <a:solidFill>
                  <a:schemeClr val="dk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004F4D1-965E-6ED9-887B-AEF6B79D93EF}"/>
              </a:ext>
            </a:extLst>
          </p:cNvPr>
          <p:cNvGrpSpPr/>
          <p:nvPr/>
        </p:nvGrpSpPr>
        <p:grpSpPr>
          <a:xfrm>
            <a:off x="710225" y="3370757"/>
            <a:ext cx="4246730" cy="529996"/>
            <a:chOff x="710225" y="3370757"/>
            <a:chExt cx="4246730" cy="529996"/>
          </a:xfrm>
        </p:grpSpPr>
        <p:sp>
          <p:nvSpPr>
            <p:cNvPr id="415" name="Google Shape;415;p3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859755" y="3370757"/>
              <a:ext cx="1097200" cy="524800"/>
            </a:xfrm>
            <a:prstGeom prst="homePlate">
              <a:avLst>
                <a:gd name="adj" fmla="val 32030"/>
              </a:avLst>
            </a:prstGeom>
            <a:solidFill>
              <a:schemeClr val="accent2"/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365733" tIns="0" rIns="0" bIns="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33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16" name="Google Shape;416;p3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979641" y="3370757"/>
              <a:ext cx="1097200" cy="524800"/>
            </a:xfrm>
            <a:prstGeom prst="homePlate">
              <a:avLst>
                <a:gd name="adj" fmla="val 32030"/>
              </a:avLst>
            </a:prstGeom>
            <a:solidFill>
              <a:schemeClr val="accent2"/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365733" tIns="0" rIns="0" bIns="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33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17" name="Google Shape;417;p3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099529" y="3370757"/>
              <a:ext cx="1097200" cy="524800"/>
            </a:xfrm>
            <a:prstGeom prst="homePlate">
              <a:avLst>
                <a:gd name="adj" fmla="val 32030"/>
              </a:avLst>
            </a:prstGeom>
            <a:solidFill>
              <a:schemeClr val="accent2"/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365733" tIns="0" rIns="0" bIns="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33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3" name="Google Shape;421;p39">
              <a:extLst>
                <a:ext uri="{FF2B5EF4-FFF2-40B4-BE49-F238E27FC236}">
                  <a16:creationId xmlns:a16="http://schemas.microsoft.com/office/drawing/2014/main" id="{9B44C329-16B3-314E-8325-496C7201E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26817" y="3370757"/>
              <a:ext cx="849600" cy="524800"/>
            </a:xfrm>
            <a:prstGeom prst="homePlate">
              <a:avLst>
                <a:gd name="adj" fmla="val 32030"/>
              </a:avLst>
            </a:prstGeom>
            <a:solidFill>
              <a:schemeClr val="lt2"/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333">
                <a:solidFill>
                  <a:schemeClr val="dk1"/>
                </a:solidFill>
              </a:endParaRPr>
            </a:p>
          </p:txBody>
        </p:sp>
        <p:sp>
          <p:nvSpPr>
            <p:cNvPr id="24" name="Google Shape;421;p39">
              <a:extLst>
                <a:ext uri="{FF2B5EF4-FFF2-40B4-BE49-F238E27FC236}">
                  <a16:creationId xmlns:a16="http://schemas.microsoft.com/office/drawing/2014/main" id="{A17443CA-68BF-4C46-BCF1-A899D5512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10225" y="3375953"/>
              <a:ext cx="849600" cy="524800"/>
            </a:xfrm>
            <a:prstGeom prst="homePlate">
              <a:avLst>
                <a:gd name="adj" fmla="val 32030"/>
              </a:avLst>
            </a:prstGeom>
            <a:solidFill>
              <a:schemeClr val="lt2"/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333">
                <a:solidFill>
                  <a:schemeClr val="dk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D828BD4-2D80-F362-A6C3-B1E133F2DB20}"/>
              </a:ext>
            </a:extLst>
          </p:cNvPr>
          <p:cNvGrpSpPr/>
          <p:nvPr/>
        </p:nvGrpSpPr>
        <p:grpSpPr>
          <a:xfrm>
            <a:off x="700241" y="4563752"/>
            <a:ext cx="4979552" cy="529996"/>
            <a:chOff x="700241" y="4563752"/>
            <a:chExt cx="4979552" cy="529996"/>
          </a:xfrm>
        </p:grpSpPr>
        <p:sp>
          <p:nvSpPr>
            <p:cNvPr id="412" name="Google Shape;412;p3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582593" y="4568948"/>
              <a:ext cx="1097200" cy="524800"/>
            </a:xfrm>
            <a:prstGeom prst="homePlate">
              <a:avLst>
                <a:gd name="adj" fmla="val 32030"/>
              </a:avLst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365733" tIns="0" rIns="0" bIns="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33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13" name="Google Shape;413;p3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702481" y="4568948"/>
              <a:ext cx="1097200" cy="524800"/>
            </a:xfrm>
            <a:prstGeom prst="homePlate">
              <a:avLst>
                <a:gd name="adj" fmla="val 32030"/>
              </a:avLst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365733" tIns="0" rIns="0" bIns="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33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14" name="Google Shape;414;p3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822369" y="4568948"/>
              <a:ext cx="1097200" cy="524800"/>
            </a:xfrm>
            <a:prstGeom prst="homePlate">
              <a:avLst>
                <a:gd name="adj" fmla="val 32030"/>
              </a:avLst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365733" tIns="0" rIns="0" bIns="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333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5" name="Google Shape;421;p39">
              <a:extLst>
                <a:ext uri="{FF2B5EF4-FFF2-40B4-BE49-F238E27FC236}">
                  <a16:creationId xmlns:a16="http://schemas.microsoft.com/office/drawing/2014/main" id="{C4D5FD38-6DAF-5642-8ABD-F35C9D837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127720" y="4563752"/>
              <a:ext cx="849600" cy="524800"/>
            </a:xfrm>
            <a:prstGeom prst="homePlate">
              <a:avLst>
                <a:gd name="adj" fmla="val 32030"/>
              </a:avLst>
            </a:prstGeom>
            <a:solidFill>
              <a:schemeClr val="lt2"/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333">
                <a:solidFill>
                  <a:schemeClr val="dk1"/>
                </a:solidFill>
              </a:endParaRPr>
            </a:p>
          </p:txBody>
        </p:sp>
        <p:sp>
          <p:nvSpPr>
            <p:cNvPr id="26" name="Google Shape;421;p39">
              <a:extLst>
                <a:ext uri="{FF2B5EF4-FFF2-40B4-BE49-F238E27FC236}">
                  <a16:creationId xmlns:a16="http://schemas.microsoft.com/office/drawing/2014/main" id="{0C4515B4-7690-5645-9678-2A7DDFDC7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11128" y="4568948"/>
              <a:ext cx="849600" cy="524800"/>
            </a:xfrm>
            <a:prstGeom prst="homePlate">
              <a:avLst>
                <a:gd name="adj" fmla="val 32030"/>
              </a:avLst>
            </a:prstGeom>
            <a:solidFill>
              <a:schemeClr val="lt2"/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333">
                <a:solidFill>
                  <a:schemeClr val="dk1"/>
                </a:solidFill>
              </a:endParaRPr>
            </a:p>
          </p:txBody>
        </p:sp>
        <p:sp>
          <p:nvSpPr>
            <p:cNvPr id="27" name="Google Shape;421;p39">
              <a:extLst>
                <a:ext uri="{FF2B5EF4-FFF2-40B4-BE49-F238E27FC236}">
                  <a16:creationId xmlns:a16="http://schemas.microsoft.com/office/drawing/2014/main" id="{5A22449E-11CD-4C49-A08C-EE91C48C7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00241" y="4568948"/>
              <a:ext cx="849600" cy="524800"/>
            </a:xfrm>
            <a:prstGeom prst="homePlate">
              <a:avLst>
                <a:gd name="adj" fmla="val 32030"/>
              </a:avLst>
            </a:prstGeom>
            <a:solidFill>
              <a:schemeClr val="lt2"/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333">
                <a:solidFill>
                  <a:schemeClr val="dk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6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2061367" y="1535301"/>
            <a:ext cx="7776800" cy="15464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" sz="9600" dirty="0">
                <a:solidFill>
                  <a:schemeClr val="bg1"/>
                </a:solidFill>
              </a:rPr>
              <a:t>1. </a:t>
            </a:r>
            <a:r>
              <a:rPr lang="en" sz="5600" b="0" dirty="0">
                <a:solidFill>
                  <a:schemeClr val="bg1"/>
                </a:solidFill>
              </a:rPr>
              <a:t>What is AI?</a:t>
            </a:r>
            <a:endParaRPr sz="5600" b="0" dirty="0">
              <a:solidFill>
                <a:schemeClr val="bg1"/>
              </a:solidFill>
            </a:endParaRPr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2061367" y="3081702"/>
            <a:ext cx="8069267" cy="2240997"/>
          </a:xfrm>
          <a:prstGeom prst="rect">
            <a:avLst/>
          </a:prstGeom>
        </p:spPr>
        <p:txBody>
          <a:bodyPr spcFirstLastPara="1" vert="horz" wrap="square" lIns="91440" tIns="121900" rIns="9144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Artificial intelligence is a machine’s ability to do cognitive tasks associated with human minds: </a:t>
            </a:r>
            <a:r>
              <a:rPr lang="en-US" sz="3200" dirty="0">
                <a:solidFill>
                  <a:schemeClr val="accent1"/>
                </a:solidFill>
                <a:latin typeface="+mn-lt"/>
                <a:ea typeface="Roboto Slab" pitchFamily="2" charset="0"/>
              </a:rPr>
              <a:t>perceiving, learning, interacting, problem solving, and being creative.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 </a:t>
            </a:r>
            <a:endParaRPr sz="3200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09A7CB0-0A68-FFAA-22ED-3D14AAB3B68E}"/>
              </a:ext>
            </a:extLst>
          </p:cNvPr>
          <p:cNvSpPr txBox="1">
            <a:spLocks/>
          </p:cNvSpPr>
          <p:nvPr/>
        </p:nvSpPr>
        <p:spPr bwMode="auto">
          <a:xfrm>
            <a:off x="11460400" y="6333200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lvl="0" algn="ctr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457200" lvl="1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lvl="2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lvl="3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lvl="4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286000" lvl="5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743200" lvl="6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200400" lvl="7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657600" lvl="8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latin typeface="+mn-lt"/>
                <a:ea typeface="Roboto Slab" pitchFamily="2" charset="0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en" dirty="0">
              <a:latin typeface="+mn-lt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580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40;p20">
            <a:extLst>
              <a:ext uri="{FF2B5EF4-FFF2-40B4-BE49-F238E27FC236}">
                <a16:creationId xmlns:a16="http://schemas.microsoft.com/office/drawing/2014/main" id="{560B6D8B-EB8C-8A43-8903-F809DB53E33B}"/>
              </a:ext>
            </a:extLst>
          </p:cNvPr>
          <p:cNvSpPr txBox="1">
            <a:spLocks/>
          </p:cNvSpPr>
          <p:nvPr/>
        </p:nvSpPr>
        <p:spPr>
          <a:xfrm>
            <a:off x="892752" y="452337"/>
            <a:ext cx="10095600" cy="936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121900" tIns="121900" rIns="121900" bIns="12190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 eaLnBrk="1" fontAlgn="auto" hangingPunct="1">
              <a:defRPr/>
            </a:pPr>
            <a:r>
              <a:rPr lang="en-US" sz="4267" kern="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KEY #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Arial"/>
                <a:sym typeface="Arial"/>
              </a:rPr>
              <a:t>KEY #2</a:t>
            </a:r>
          </a:p>
          <a:p>
            <a:pPr defTabSz="1219170" eaLnBrk="1" fontAlgn="auto" hangingPunct="1">
              <a:defRPr/>
            </a:pPr>
            <a:r>
              <a:rPr lang="en-US" sz="4400" b="1" kern="0" dirty="0">
                <a:solidFill>
                  <a:schemeClr val="tx1"/>
                </a:solidFill>
                <a:latin typeface="+mj-lt"/>
                <a:ea typeface="Roboto Slab" pitchFamily="2" charset="0"/>
              </a:rPr>
              <a:t>KEY #2</a:t>
            </a:r>
          </a:p>
        </p:txBody>
      </p:sp>
      <p:sp>
        <p:nvSpPr>
          <p:cNvPr id="19" name="Google Shape;248;p27">
            <a:extLst>
              <a:ext uri="{FF2B5EF4-FFF2-40B4-BE49-F238E27FC236}">
                <a16:creationId xmlns:a16="http://schemas.microsoft.com/office/drawing/2014/main" id="{A04CEAD9-68CA-0141-A1A5-25F7448A2D7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02480" y="1715060"/>
            <a:ext cx="8557156" cy="39225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121900" tIns="121900" rIns="121900" bIns="1219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Source Sans Pro"/>
              <a:buChar char="◎"/>
              <a:defRPr sz="3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defTabSz="1219170" eaLnBrk="1" fontAlgn="auto" hangingPunct="1">
              <a:spcBef>
                <a:spcPts val="800"/>
              </a:spcBef>
              <a:buNone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Source Sans Pro"/>
                <a:cs typeface="Source Sans Pro"/>
                <a:sym typeface="Source Sans Pro"/>
              </a:rPr>
              <a:t>AI can help, and AI can harm</a:t>
            </a:r>
            <a:r>
              <a:rPr lang="en-US" sz="8000" b="1" dirty="0">
                <a:solidFill>
                  <a:schemeClr val="tx1"/>
                </a:solidFill>
                <a:latin typeface="+mn-lt"/>
              </a:rPr>
              <a:t>.</a:t>
            </a:r>
            <a:r>
              <a:rPr lang="en-US" sz="8000" b="1" dirty="0">
                <a:solidFill>
                  <a:schemeClr val="bg1"/>
                </a:solidFill>
                <a:latin typeface="+mn-lt"/>
              </a:rPr>
              <a:t>arm.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D47FD5-D96C-6D59-8F28-D23429D34205}"/>
              </a:ext>
            </a:extLst>
          </p:cNvPr>
          <p:cNvSpPr txBox="1">
            <a:spLocks/>
          </p:cNvSpPr>
          <p:nvPr/>
        </p:nvSpPr>
        <p:spPr bwMode="auto">
          <a:xfrm>
            <a:off x="11460400" y="6333200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lvl="0" algn="ctr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457200" lvl="1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lvl="2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lvl="3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lvl="4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286000" lvl="5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743200" lvl="6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200400" lvl="7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657600" lvl="8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latin typeface="+mn-lt"/>
                <a:ea typeface="Roboto Slab" pitchFamily="2" charset="0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en" dirty="0">
              <a:latin typeface="+mn-lt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085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n icon of a person signing with lines representing where her arms are positioned. ">
            <a:extLst>
              <a:ext uri="{FF2B5EF4-FFF2-40B4-BE49-F238E27FC236}">
                <a16:creationId xmlns:a16="http://schemas.microsoft.com/office/drawing/2014/main" id="{E64B2444-F5E9-4F05-9D3F-3CE75E43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138" y="1734782"/>
            <a:ext cx="2141524" cy="201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Google Shape;76;p13"/>
          <p:cNvSpPr txBox="1"/>
          <p:nvPr/>
        </p:nvSpPr>
        <p:spPr>
          <a:xfrm>
            <a:off x="1177685" y="3858141"/>
            <a:ext cx="2902429" cy="2786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0091EA"/>
                </a:solidFill>
                <a:latin typeface="+mn-lt"/>
                <a:ea typeface="Roboto Slab" pitchFamily="2" charset="0"/>
                <a:sym typeface="Source Sans Pro"/>
              </a:rPr>
              <a:t>COMMUNICATION</a:t>
            </a:r>
          </a:p>
          <a:p>
            <a:pPr marL="288925" indent="-288925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accent6">
                    <a:lumMod val="10000"/>
                  </a:schemeClr>
                </a:solidFill>
                <a:latin typeface="+mn-lt"/>
                <a:sym typeface="Source Sans Pro"/>
              </a:rPr>
              <a:t>Cognitive support (writing aids) </a:t>
            </a:r>
          </a:p>
          <a:p>
            <a:pPr marL="288925" indent="-288925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accent6">
                    <a:lumMod val="10000"/>
                  </a:schemeClr>
                </a:solidFill>
                <a:latin typeface="+mn-lt"/>
                <a:sym typeface="Source Sans Pro"/>
              </a:rPr>
              <a:t>Speech transcription </a:t>
            </a:r>
          </a:p>
        </p:txBody>
      </p:sp>
      <p:pic>
        <p:nvPicPr>
          <p:cNvPr id="7171" name="Picture 3" descr="People on two screens videoconferencing. ">
            <a:extLst>
              <a:ext uri="{FF2B5EF4-FFF2-40B4-BE49-F238E27FC236}">
                <a16:creationId xmlns:a16="http://schemas.microsoft.com/office/drawing/2014/main" id="{A9DA73C6-B8EF-6350-1C4E-AF32CD6DF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816" y="1728368"/>
            <a:ext cx="2096641" cy="201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76;p13">
            <a:extLst>
              <a:ext uri="{FF2B5EF4-FFF2-40B4-BE49-F238E27FC236}">
                <a16:creationId xmlns:a16="http://schemas.microsoft.com/office/drawing/2014/main" id="{834782A7-154F-4158-CDEC-96E94957F7DA}"/>
              </a:ext>
            </a:extLst>
          </p:cNvPr>
          <p:cNvSpPr txBox="1"/>
          <p:nvPr/>
        </p:nvSpPr>
        <p:spPr>
          <a:xfrm>
            <a:off x="4693263" y="3859115"/>
            <a:ext cx="2805474" cy="2786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0091EA"/>
                </a:solidFill>
                <a:latin typeface="+mn-lt"/>
                <a:ea typeface="Roboto Slab" pitchFamily="2" charset="0"/>
                <a:sym typeface="Source Sans Pro"/>
              </a:rPr>
              <a:t>COLLABORATION</a:t>
            </a:r>
          </a:p>
          <a:p>
            <a:pPr marL="288925" indent="-288925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accent6">
                    <a:lumMod val="10000"/>
                  </a:schemeClr>
                </a:solidFill>
                <a:latin typeface="+mn-lt"/>
                <a:sym typeface="Source Sans Pro"/>
              </a:rPr>
              <a:t>Notetaking support and analysis </a:t>
            </a:r>
          </a:p>
          <a:p>
            <a:pPr marL="288925" indent="-288925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accent6">
                    <a:lumMod val="10000"/>
                  </a:schemeClr>
                </a:solidFill>
                <a:latin typeface="+mn-lt"/>
                <a:sym typeface="Source Sans Pro"/>
              </a:rPr>
              <a:t>Chatbots </a:t>
            </a:r>
          </a:p>
        </p:txBody>
      </p:sp>
      <p:pic>
        <p:nvPicPr>
          <p:cNvPr id="7172" name="Picture 4" descr="A person holding a camera phone. ">
            <a:extLst>
              <a:ext uri="{FF2B5EF4-FFF2-40B4-BE49-F238E27FC236}">
                <a16:creationId xmlns:a16="http://schemas.microsoft.com/office/drawing/2014/main" id="{97A2DB76-D8FB-EE84-8B91-14E5BD439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595" y="1728369"/>
            <a:ext cx="2070995" cy="202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76;p13">
            <a:extLst>
              <a:ext uri="{FF2B5EF4-FFF2-40B4-BE49-F238E27FC236}">
                <a16:creationId xmlns:a16="http://schemas.microsoft.com/office/drawing/2014/main" id="{7426FB56-16C2-2D87-DB2A-6BE9E7337EAD}"/>
              </a:ext>
            </a:extLst>
          </p:cNvPr>
          <p:cNvSpPr txBox="1"/>
          <p:nvPr/>
        </p:nvSpPr>
        <p:spPr>
          <a:xfrm>
            <a:off x="8114701" y="3858205"/>
            <a:ext cx="2774972" cy="2786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0091EA"/>
                </a:solidFill>
                <a:latin typeface="+mn-lt"/>
                <a:ea typeface="Roboto Slab" pitchFamily="2" charset="0"/>
                <a:sym typeface="Source Sans Pro"/>
              </a:rPr>
              <a:t>ASSISTIVE TECH</a:t>
            </a:r>
          </a:p>
          <a:p>
            <a:pPr marL="288925" indent="-288925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accent6">
                    <a:lumMod val="10000"/>
                  </a:schemeClr>
                </a:solidFill>
                <a:latin typeface="+mn-lt"/>
                <a:sym typeface="Source Sans Pro"/>
              </a:rPr>
              <a:t>Computer vision (wayfinding, seeing assistance) </a:t>
            </a:r>
          </a:p>
          <a:p>
            <a:pPr marL="288925" indent="-288925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accent6">
                    <a:lumMod val="10000"/>
                  </a:schemeClr>
                </a:solidFill>
                <a:latin typeface="+mn-lt"/>
                <a:sym typeface="Source Sans Pro"/>
              </a:rPr>
              <a:t>Sign language translators </a:t>
            </a:r>
          </a:p>
          <a:p>
            <a:pPr marL="380990" indent="-38099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accent6">
                  <a:lumMod val="10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11460400" y="6333200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>
                <a:latin typeface="+mn-lt"/>
                <a:ea typeface="Roboto Slab" pitchFamily="2" charset="0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dirty="0">
              <a:latin typeface="+mn-lt"/>
              <a:ea typeface="Roboto Slab" pitchFamily="2" charset="0"/>
            </a:endParaRPr>
          </a:p>
        </p:txBody>
      </p:sp>
      <p:sp>
        <p:nvSpPr>
          <p:cNvPr id="10" name="Google Shape;140;p20">
            <a:extLst>
              <a:ext uri="{FF2B5EF4-FFF2-40B4-BE49-F238E27FC236}">
                <a16:creationId xmlns:a16="http://schemas.microsoft.com/office/drawing/2014/main" id="{6B26D8AD-B84A-E143-970F-70E5CD8984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8200" y="473673"/>
            <a:ext cx="10095600" cy="9368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  <a:ea typeface="Roboto Slab" pitchFamily="2" charset="0"/>
              </a:rPr>
              <a:t>AI can assist with job tasks. </a:t>
            </a:r>
          </a:p>
        </p:txBody>
      </p:sp>
    </p:spTree>
    <p:extLst>
      <p:ext uri="{BB962C8B-B14F-4D97-AF65-F5344CB8AC3E}">
        <p14:creationId xmlns:p14="http://schemas.microsoft.com/office/powerpoint/2010/main" val="220541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40;p20">
            <a:extLst>
              <a:ext uri="{FF2B5EF4-FFF2-40B4-BE49-F238E27FC236}">
                <a16:creationId xmlns:a16="http://schemas.microsoft.com/office/drawing/2014/main" id="{6B26D8AD-B84A-E143-970F-70E5CD8984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8200" y="473673"/>
            <a:ext cx="10095600" cy="9368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  <a:ea typeface="Roboto Slab" pitchFamily="2" charset="0"/>
              </a:rPr>
              <a:t>AI can make decisions about workers.</a:t>
            </a:r>
          </a:p>
        </p:txBody>
      </p:sp>
      <p:pic>
        <p:nvPicPr>
          <p:cNvPr id="9222" name="Picture 6" descr="A person working at a sunny desk with a laptop. ">
            <a:extLst>
              <a:ext uri="{FF2B5EF4-FFF2-40B4-BE49-F238E27FC236}">
                <a16:creationId xmlns:a16="http://schemas.microsoft.com/office/drawing/2014/main" id="{AB22A5EA-13AB-5731-6CDD-0962C312A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705" y="1822363"/>
            <a:ext cx="2129191" cy="198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Google Shape;76;p13"/>
          <p:cNvSpPr txBox="1"/>
          <p:nvPr/>
        </p:nvSpPr>
        <p:spPr>
          <a:xfrm>
            <a:off x="1149976" y="3867941"/>
            <a:ext cx="2957848" cy="2786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0091EA"/>
                </a:solidFill>
                <a:latin typeface="+mn-lt"/>
                <a:ea typeface="Roboto Slab" pitchFamily="2" charset="0"/>
                <a:sym typeface="Source Sans Pro"/>
              </a:rPr>
              <a:t>RECRUITING &amp; HIRING</a:t>
            </a:r>
          </a:p>
          <a:p>
            <a:pPr marL="288925" indent="-288925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accent6">
                    <a:lumMod val="10000"/>
                  </a:schemeClr>
                </a:solidFill>
                <a:latin typeface="+mn-lt"/>
                <a:sym typeface="Source Sans Pro"/>
              </a:rPr>
              <a:t>Job matching </a:t>
            </a:r>
          </a:p>
          <a:p>
            <a:pPr marL="288925" indent="-288925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accent6">
                    <a:lumMod val="10000"/>
                  </a:schemeClr>
                </a:solidFill>
                <a:latin typeface="+mn-lt"/>
                <a:sym typeface="Source Sans Pro"/>
              </a:rPr>
              <a:t>Resume screening</a:t>
            </a:r>
          </a:p>
          <a:p>
            <a:pPr marL="288925" indent="-288925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accent6">
                    <a:lumMod val="10000"/>
                  </a:schemeClr>
                </a:solidFill>
                <a:latin typeface="+mn-lt"/>
                <a:sym typeface="Source Sans Pro"/>
              </a:rPr>
              <a:t>Algorithmic interviews and tests </a:t>
            </a:r>
          </a:p>
        </p:txBody>
      </p:sp>
      <p:pic>
        <p:nvPicPr>
          <p:cNvPr id="9223" name="Picture 7" descr="A digital face with biometric readings. ">
            <a:extLst>
              <a:ext uri="{FF2B5EF4-FFF2-40B4-BE49-F238E27FC236}">
                <a16:creationId xmlns:a16="http://schemas.microsoft.com/office/drawing/2014/main" id="{0AC64AE9-0998-3B1A-8087-6E6183907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502" y="1761982"/>
            <a:ext cx="2070995" cy="203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76;p13">
            <a:extLst>
              <a:ext uri="{FF2B5EF4-FFF2-40B4-BE49-F238E27FC236}">
                <a16:creationId xmlns:a16="http://schemas.microsoft.com/office/drawing/2014/main" id="{834782A7-154F-4158-CDEC-96E94957F7DA}"/>
              </a:ext>
            </a:extLst>
          </p:cNvPr>
          <p:cNvSpPr txBox="1"/>
          <p:nvPr/>
        </p:nvSpPr>
        <p:spPr>
          <a:xfrm>
            <a:off x="4483293" y="3867941"/>
            <a:ext cx="3225414" cy="2786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0091EA"/>
                </a:solidFill>
                <a:latin typeface="+mn-lt"/>
                <a:ea typeface="Roboto Slab" pitchFamily="2" charset="0"/>
                <a:sym typeface="Source Sans Pro"/>
              </a:rPr>
              <a:t>SURVEILLANCE</a:t>
            </a:r>
          </a:p>
          <a:p>
            <a:pPr marL="288925" indent="-288925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accent6">
                    <a:lumMod val="10000"/>
                  </a:schemeClr>
                </a:solidFill>
                <a:latin typeface="+mn-lt"/>
                <a:sym typeface="Source Sans Pro"/>
              </a:rPr>
              <a:t>Productivity tracking </a:t>
            </a:r>
          </a:p>
          <a:p>
            <a:pPr marL="288925" indent="-288925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accent6">
                    <a:lumMod val="10000"/>
                  </a:schemeClr>
                </a:solidFill>
                <a:latin typeface="+mn-lt"/>
                <a:sym typeface="Source Sans Pro"/>
              </a:rPr>
              <a:t>Ability-based monitoring (e.g., keyboard, gaze)  </a:t>
            </a:r>
          </a:p>
          <a:p>
            <a:pPr marL="380990" indent="-38099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accent6">
                  <a:lumMod val="10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224" name="Picture 8" descr="A person wearing a virtual reality headset and holding their arms out. ">
            <a:extLst>
              <a:ext uri="{FF2B5EF4-FFF2-40B4-BE49-F238E27FC236}">
                <a16:creationId xmlns:a16="http://schemas.microsoft.com/office/drawing/2014/main" id="{4C0516DA-2C21-6C22-8288-F9566C097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809" y="1777642"/>
            <a:ext cx="2070995" cy="205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76;p13">
            <a:extLst>
              <a:ext uri="{FF2B5EF4-FFF2-40B4-BE49-F238E27FC236}">
                <a16:creationId xmlns:a16="http://schemas.microsoft.com/office/drawing/2014/main" id="{7426FB56-16C2-2D87-DB2A-6BE9E7337EAD}"/>
              </a:ext>
            </a:extLst>
          </p:cNvPr>
          <p:cNvSpPr txBox="1"/>
          <p:nvPr/>
        </p:nvSpPr>
        <p:spPr>
          <a:xfrm>
            <a:off x="8084153" y="3867941"/>
            <a:ext cx="2805493" cy="208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0091EA"/>
                </a:solidFill>
                <a:latin typeface="+mn-lt"/>
                <a:ea typeface="Roboto Slab" pitchFamily="2" charset="0"/>
                <a:sym typeface="Source Sans Pro"/>
              </a:rPr>
              <a:t>TRAINING</a:t>
            </a:r>
          </a:p>
          <a:p>
            <a:pPr marL="288925" indent="-288925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accent6">
                    <a:lumMod val="10000"/>
                  </a:schemeClr>
                </a:solidFill>
                <a:latin typeface="+mn-lt"/>
                <a:sym typeface="Source Sans Pro"/>
              </a:rPr>
              <a:t>Job simulation (virtual reality)</a:t>
            </a:r>
          </a:p>
          <a:p>
            <a:pPr marL="288925" indent="-288925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accent6">
                    <a:lumMod val="10000"/>
                  </a:schemeClr>
                </a:solidFill>
                <a:latin typeface="+mn-lt"/>
                <a:sym typeface="Source Sans Pro"/>
              </a:rPr>
              <a:t>Career development 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11460400" y="6333200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>
                <a:latin typeface="+mn-lt"/>
                <a:ea typeface="Roboto Slab" pitchFamily="2" charset="0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 dirty="0">
              <a:latin typeface="+mn-lt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094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2061367" y="1535301"/>
            <a:ext cx="9512683" cy="15464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" sz="9600" dirty="0">
                <a:solidFill>
                  <a:schemeClr val="bg1"/>
                </a:solidFill>
              </a:rPr>
              <a:t>2. </a:t>
            </a:r>
            <a:r>
              <a:rPr lang="en" sz="5200" b="0" dirty="0">
                <a:solidFill>
                  <a:schemeClr val="bg1"/>
                </a:solidFill>
              </a:rPr>
              <a:t>How are people using AI?</a:t>
            </a:r>
            <a:endParaRPr sz="5200" b="0" dirty="0">
              <a:solidFill>
                <a:schemeClr val="bg1"/>
              </a:solidFill>
            </a:endParaRPr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2061367" y="3081701"/>
            <a:ext cx="8745178" cy="2491784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solidFill>
                  <a:srgbClr val="000000"/>
                </a:solidFill>
              </a:rPr>
              <a:t>The research on AI adoption is mixed. Some people want to use AI for employment tasks and decisions, and others are concerned. 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618EDE86-3FD1-4242-8605-A7A31F7F99DF}"/>
              </a:ext>
            </a:extLst>
          </p:cNvPr>
          <p:cNvSpPr txBox="1">
            <a:spLocks/>
          </p:cNvSpPr>
          <p:nvPr/>
        </p:nvSpPr>
        <p:spPr bwMode="auto">
          <a:xfrm>
            <a:off x="11460400" y="6333200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lvl="0" algn="ctr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457200" lvl="1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lvl="2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lvl="3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lvl="4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286000" lvl="5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743200" lvl="6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200400" lvl="7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657600" lvl="8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latin typeface="+mn-lt"/>
                <a:ea typeface="Roboto Slab" pitchFamily="2" charset="0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17</a:t>
            </a:fld>
            <a:endParaRPr lang="en" dirty="0">
              <a:latin typeface="+mn-lt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043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1339D910-CC07-454B-BE11-6CFA6BCE041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Key #4</a:t>
            </a:r>
          </a:p>
        </p:txBody>
      </p:sp>
      <p:sp>
        <p:nvSpPr>
          <p:cNvPr id="20" name="Google Shape;140;p20">
            <a:extLst>
              <a:ext uri="{FF2B5EF4-FFF2-40B4-BE49-F238E27FC236}">
                <a16:creationId xmlns:a16="http://schemas.microsoft.com/office/drawing/2014/main" id="{560B6D8B-EB8C-8A43-8903-F809DB53E33B}"/>
              </a:ext>
            </a:extLst>
          </p:cNvPr>
          <p:cNvSpPr txBox="1">
            <a:spLocks/>
          </p:cNvSpPr>
          <p:nvPr/>
        </p:nvSpPr>
        <p:spPr>
          <a:xfrm>
            <a:off x="1048200" y="1083273"/>
            <a:ext cx="10095600" cy="9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 eaLnBrk="1" fontAlgn="auto" hangingPunct="1">
              <a:defRPr/>
            </a:pPr>
            <a:r>
              <a:rPr lang="en-US" sz="4400" b="1" kern="0" dirty="0">
                <a:solidFill>
                  <a:schemeClr val="tx1"/>
                </a:solidFill>
                <a:latin typeface="+mj-lt"/>
                <a:ea typeface="Roboto Slab" pitchFamily="2" charset="0"/>
              </a:rPr>
              <a:t>KEY #3</a:t>
            </a:r>
          </a:p>
        </p:txBody>
      </p:sp>
      <p:sp>
        <p:nvSpPr>
          <p:cNvPr id="19" name="Google Shape;248;p27">
            <a:extLst>
              <a:ext uri="{FF2B5EF4-FFF2-40B4-BE49-F238E27FC236}">
                <a16:creationId xmlns:a16="http://schemas.microsoft.com/office/drawing/2014/main" id="{A04CEAD9-68CA-0141-A1A5-25F7448A2D74}"/>
              </a:ext>
            </a:extLst>
          </p:cNvPr>
          <p:cNvSpPr txBox="1">
            <a:spLocks/>
          </p:cNvSpPr>
          <p:nvPr/>
        </p:nvSpPr>
        <p:spPr>
          <a:xfrm>
            <a:off x="1048200" y="1852220"/>
            <a:ext cx="8421477" cy="3922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Source Sans Pro"/>
              <a:buChar char="◎"/>
              <a:defRPr sz="3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en-US" sz="8000" b="1" dirty="0">
                <a:solidFill>
                  <a:schemeClr val="tx1"/>
                </a:solidFill>
                <a:latin typeface="+mn-lt"/>
              </a:rPr>
              <a:t>AI only exists because people build and use it. 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12D9063E-C709-13D3-7784-A9A8FB67BE13}"/>
              </a:ext>
            </a:extLst>
          </p:cNvPr>
          <p:cNvSpPr txBox="1">
            <a:spLocks/>
          </p:cNvSpPr>
          <p:nvPr/>
        </p:nvSpPr>
        <p:spPr bwMode="auto">
          <a:xfrm>
            <a:off x="11460400" y="6333200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lvl="0" algn="ctr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457200" lvl="1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lvl="2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lvl="3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lvl="4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286000" lvl="5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743200" lvl="6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200400" lvl="7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657600" lvl="8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latin typeface="+mn-lt"/>
                <a:ea typeface="Roboto Slab" pitchFamily="2" charset="0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18</a:t>
            </a:fld>
            <a:endParaRPr lang="en" dirty="0">
              <a:latin typeface="+mn-lt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88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7988B-9251-95B2-967F-35690482C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</a:rPr>
              <a:t>Figure 1: Consumer Adoption</a:t>
            </a: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A5CFAAD9-3D60-2371-E059-499BA943FBA8}"/>
              </a:ext>
            </a:extLst>
          </p:cNvPr>
          <p:cNvSpPr txBox="1">
            <a:spLocks/>
          </p:cNvSpPr>
          <p:nvPr/>
        </p:nvSpPr>
        <p:spPr>
          <a:xfrm>
            <a:off x="981273" y="1296363"/>
            <a:ext cx="10111261" cy="11165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2667" b="1" dirty="0">
                <a:solidFill>
                  <a:schemeClr val="accent1"/>
                </a:solidFill>
                <a:latin typeface="+mn-lt"/>
                <a:ea typeface="Roboto Slab" pitchFamily="2" charset="0"/>
              </a:rPr>
              <a:t>45% </a:t>
            </a:r>
            <a:r>
              <a:rPr lang="en-US" sz="2667" dirty="0">
                <a:latin typeface="+mn-lt"/>
                <a:ea typeface="Source Sans Pro" panose="020B0503030403020204" pitchFamily="34" charset="0"/>
              </a:rPr>
              <a:t>of consumers plan to use AI to respond to texts and emails, while </a:t>
            </a:r>
            <a:r>
              <a:rPr lang="en-US" sz="2667" b="1" dirty="0">
                <a:solidFill>
                  <a:schemeClr val="accent1"/>
                </a:solidFill>
                <a:latin typeface="+mn-lt"/>
                <a:ea typeface="Roboto Slab" pitchFamily="2" charset="0"/>
              </a:rPr>
              <a:t>30% </a:t>
            </a:r>
            <a:r>
              <a:rPr lang="en-US" sz="2667" dirty="0">
                <a:latin typeface="+mn-lt"/>
                <a:ea typeface="Source Sans Pro" panose="020B0503030403020204" pitchFamily="34" charset="0"/>
              </a:rPr>
              <a:t>plan to use AI to prep for job interviews. </a:t>
            </a:r>
          </a:p>
        </p:txBody>
      </p:sp>
      <p:pic>
        <p:nvPicPr>
          <p:cNvPr id="10" name="Picture 9" descr="Figure 1. View the Appendix for long text description.  ">
            <a:extLst>
              <a:ext uri="{FF2B5EF4-FFF2-40B4-BE49-F238E27FC236}">
                <a16:creationId xmlns:a16="http://schemas.microsoft.com/office/drawing/2014/main" id="{29CF3BC6-2540-9AEC-552A-5B57BC7CB3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85"/>
          <a:stretch/>
        </p:blipFill>
        <p:spPr>
          <a:xfrm>
            <a:off x="1267222" y="2320501"/>
            <a:ext cx="9657557" cy="3646545"/>
          </a:xfrm>
          <a:prstGeom prst="rect">
            <a:avLst/>
          </a:prstGeom>
        </p:spPr>
      </p:pic>
      <p:sp>
        <p:nvSpPr>
          <p:cNvPr id="6" name="Google Shape;141;p20">
            <a:extLst>
              <a:ext uri="{FF2B5EF4-FFF2-40B4-BE49-F238E27FC236}">
                <a16:creationId xmlns:a16="http://schemas.microsoft.com/office/drawing/2014/main" id="{145444D6-2A3C-A849-E2A2-184D12F23B63}"/>
              </a:ext>
            </a:extLst>
          </p:cNvPr>
          <p:cNvSpPr txBox="1">
            <a:spLocks/>
          </p:cNvSpPr>
          <p:nvPr/>
        </p:nvSpPr>
        <p:spPr>
          <a:xfrm>
            <a:off x="1" y="6333134"/>
            <a:ext cx="10097183" cy="52480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1600" dirty="0">
                <a:latin typeface="+mn-lt"/>
                <a:ea typeface="Source Sans Pro" panose="020B0503030403020204" pitchFamily="34" charset="0"/>
              </a:rPr>
              <a:t>Source: </a:t>
            </a:r>
            <a:r>
              <a:rPr lang="en-US" sz="1600" dirty="0">
                <a:solidFill>
                  <a:srgbClr val="0070C0"/>
                </a:solidFill>
                <a:latin typeface="+mn-lt"/>
                <a:ea typeface="Source Sans Pro" panose="020B05030304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Survey on Consumer Opinions about AI</a:t>
            </a:r>
            <a:r>
              <a:rPr lang="en-US" sz="1600" dirty="0">
                <a:latin typeface="+mn-lt"/>
                <a:ea typeface="Source Sans Pro" panose="020B0503030403020204" pitchFamily="34" charset="0"/>
              </a:rPr>
              <a:t>, Forbes Advisor (2023)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0D5512-146E-744D-C942-7697C1084A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latin typeface="+mn-lt"/>
                <a:ea typeface="Roboto Slab" pitchFamily="2" charset="0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19</a:t>
            </a:fld>
            <a:endParaRPr lang="en" dirty="0">
              <a:latin typeface="+mn-lt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922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93;p2">
            <a:extLst>
              <a:ext uri="{FF2B5EF4-FFF2-40B4-BE49-F238E27FC236}">
                <a16:creationId xmlns:a16="http://schemas.microsoft.com/office/drawing/2014/main" id="{C21AAEEF-7F19-6165-E491-1A76541EDDD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09600" y="1870075"/>
            <a:ext cx="10972800" cy="3839845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None/>
            </a:pPr>
            <a:r>
              <a:rPr lang="en-US" altLang="en-US" sz="54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Our program will begin promptly at 3:00 p.m. EST. Until then, please sit back and enjoy the music!</a:t>
            </a:r>
          </a:p>
        </p:txBody>
      </p:sp>
      <p:sp>
        <p:nvSpPr>
          <p:cNvPr id="14339" name="Google Shape;94;p2">
            <a:extLst>
              <a:ext uri="{FF2B5EF4-FFF2-40B4-BE49-F238E27FC236}">
                <a16:creationId xmlns:a16="http://schemas.microsoft.com/office/drawing/2014/main" id="{A19B53FE-2E02-15D9-F63D-1547B02E65F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3843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Thank You for Joining us for Today’s </a:t>
            </a:r>
            <a:br>
              <a:rPr lang="en-US" altLang="en-US" sz="40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</a:br>
            <a:r>
              <a:rPr lang="en-US" altLang="en-US" sz="40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National Community of Practice Webinar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7988B-9251-95B2-967F-35690482C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Figure 2: Consumer Concerns</a:t>
            </a: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A5CFAAD9-3D60-2371-E059-499BA943FBA8}"/>
              </a:ext>
            </a:extLst>
          </p:cNvPr>
          <p:cNvSpPr txBox="1">
            <a:spLocks/>
          </p:cNvSpPr>
          <p:nvPr/>
        </p:nvSpPr>
        <p:spPr>
          <a:xfrm>
            <a:off x="944327" y="1203999"/>
            <a:ext cx="10111261" cy="11165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2667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Many consumers are concerned about businesses using AI. For example, </a:t>
            </a:r>
            <a:r>
              <a:rPr lang="en-US" sz="2667" b="1" dirty="0">
                <a:solidFill>
                  <a:schemeClr val="accent1"/>
                </a:solidFill>
                <a:latin typeface="Roboto Slab" pitchFamily="2" charset="0"/>
                <a:ea typeface="Roboto Slab" pitchFamily="2" charset="0"/>
              </a:rPr>
              <a:t>59% are concerned </a:t>
            </a:r>
            <a:r>
              <a:rPr lang="en-US" sz="2667" dirty="0">
                <a:latin typeface="Source Sans Pro" panose="020B0503030403020204" pitchFamily="34" charset="0"/>
                <a:ea typeface="Source Sans Pro" panose="020B0503030403020204" pitchFamily="34" charset="0"/>
              </a:rPr>
              <a:t>about AI in job applications.</a:t>
            </a:r>
            <a:r>
              <a:rPr lang="en-US" sz="2667" b="1" dirty="0">
                <a:solidFill>
                  <a:schemeClr val="accent1"/>
                </a:solidFill>
                <a:latin typeface="Roboto Slab" pitchFamily="2" charset="0"/>
                <a:ea typeface="Roboto Slab" pitchFamily="2" charset="0"/>
              </a:rPr>
              <a:t> </a:t>
            </a:r>
          </a:p>
        </p:txBody>
      </p:sp>
      <p:pic>
        <p:nvPicPr>
          <p:cNvPr id="7" name="Picture 6" descr="Figure 2. View the Appendix for long text description.">
            <a:extLst>
              <a:ext uri="{FF2B5EF4-FFF2-40B4-BE49-F238E27FC236}">
                <a16:creationId xmlns:a16="http://schemas.microsoft.com/office/drawing/2014/main" id="{E74FCFFE-76AF-920E-6BCA-7614009B3A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321"/>
          <a:stretch/>
        </p:blipFill>
        <p:spPr>
          <a:xfrm>
            <a:off x="1627249" y="2320501"/>
            <a:ext cx="8745416" cy="3935260"/>
          </a:xfrm>
          <a:prstGeom prst="rect">
            <a:avLst/>
          </a:prstGeom>
        </p:spPr>
      </p:pic>
      <p:sp>
        <p:nvSpPr>
          <p:cNvPr id="6" name="Google Shape;141;p20">
            <a:extLst>
              <a:ext uri="{FF2B5EF4-FFF2-40B4-BE49-F238E27FC236}">
                <a16:creationId xmlns:a16="http://schemas.microsoft.com/office/drawing/2014/main" id="{145444D6-2A3C-A849-E2A2-184D12F23B63}"/>
              </a:ext>
            </a:extLst>
          </p:cNvPr>
          <p:cNvSpPr txBox="1">
            <a:spLocks/>
          </p:cNvSpPr>
          <p:nvPr/>
        </p:nvSpPr>
        <p:spPr>
          <a:xfrm>
            <a:off x="1" y="6333134"/>
            <a:ext cx="10097183" cy="52480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1600" dirty="0">
                <a:latin typeface="+mn-lt"/>
                <a:ea typeface="Source Sans Pro" panose="020B0503030403020204" pitchFamily="34" charset="0"/>
              </a:rPr>
              <a:t>Source: </a:t>
            </a:r>
            <a:r>
              <a:rPr lang="en-US" sz="1600" dirty="0">
                <a:solidFill>
                  <a:srgbClr val="0070C0"/>
                </a:solidFill>
                <a:latin typeface="+mn-lt"/>
                <a:ea typeface="Source Sans Pro" panose="020B05030304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Survey on Consumer Opinions about AI</a:t>
            </a:r>
            <a:r>
              <a:rPr lang="en-US" sz="1600" dirty="0">
                <a:latin typeface="+mn-lt"/>
                <a:ea typeface="Source Sans Pro" panose="020B0503030403020204" pitchFamily="34" charset="0"/>
              </a:rPr>
              <a:t>, Forbes Advisor (2023)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0D5512-146E-744D-C942-7697C1084A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latin typeface="+mn-lt"/>
                <a:ea typeface="Roboto Slab" pitchFamily="2" charset="0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20</a:t>
            </a:fld>
            <a:endParaRPr lang="en" dirty="0">
              <a:latin typeface="+mn-lt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340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1339D910-CC07-454B-BE11-6CFA6BCE041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Key #4</a:t>
            </a:r>
          </a:p>
        </p:txBody>
      </p:sp>
      <p:sp>
        <p:nvSpPr>
          <p:cNvPr id="20" name="Google Shape;140;p20">
            <a:extLst>
              <a:ext uri="{FF2B5EF4-FFF2-40B4-BE49-F238E27FC236}">
                <a16:creationId xmlns:a16="http://schemas.microsoft.com/office/drawing/2014/main" id="{560B6D8B-EB8C-8A43-8903-F809DB53E33B}"/>
              </a:ext>
            </a:extLst>
          </p:cNvPr>
          <p:cNvSpPr txBox="1">
            <a:spLocks/>
          </p:cNvSpPr>
          <p:nvPr/>
        </p:nvSpPr>
        <p:spPr>
          <a:xfrm>
            <a:off x="938472" y="543777"/>
            <a:ext cx="10095600" cy="9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 eaLnBrk="1" fontAlgn="auto" hangingPunct="1">
              <a:defRPr/>
            </a:pPr>
            <a:r>
              <a:rPr lang="en-US" sz="4400" b="1" kern="0" dirty="0">
                <a:solidFill>
                  <a:schemeClr val="tx1"/>
                </a:solidFill>
                <a:latin typeface="+mj-lt"/>
                <a:ea typeface="Roboto Slab" pitchFamily="2" charset="0"/>
              </a:rPr>
              <a:t>KEY #4</a:t>
            </a:r>
          </a:p>
        </p:txBody>
      </p:sp>
      <p:sp>
        <p:nvSpPr>
          <p:cNvPr id="19" name="Google Shape;248;p27">
            <a:extLst>
              <a:ext uri="{FF2B5EF4-FFF2-40B4-BE49-F238E27FC236}">
                <a16:creationId xmlns:a16="http://schemas.microsoft.com/office/drawing/2014/main" id="{A04CEAD9-68CA-0141-A1A5-25F7448A2D74}"/>
              </a:ext>
            </a:extLst>
          </p:cNvPr>
          <p:cNvSpPr txBox="1">
            <a:spLocks/>
          </p:cNvSpPr>
          <p:nvPr/>
        </p:nvSpPr>
        <p:spPr>
          <a:xfrm>
            <a:off x="1048200" y="1852220"/>
            <a:ext cx="8421477" cy="3922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Source Sans Pro"/>
              <a:buChar char="◎"/>
              <a:defRPr sz="3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en-US" sz="8000" b="1" dirty="0">
                <a:solidFill>
                  <a:schemeClr val="tx1"/>
                </a:solidFill>
                <a:latin typeface="+mn-lt"/>
              </a:rPr>
              <a:t>AI is impacting employment decisions.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6DE9A656-5177-6526-B006-15CC347E3AE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460400" y="6333200"/>
            <a:ext cx="731600" cy="524800"/>
          </a:xfrm>
        </p:spPr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latin typeface="+mn-lt"/>
                <a:ea typeface="Roboto Slab" pitchFamily="2" charset="0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21</a:t>
            </a:fld>
            <a:endParaRPr lang="en" dirty="0">
              <a:latin typeface="+mn-lt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050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47">
            <a:extLst>
              <a:ext uri="{FF2B5EF4-FFF2-40B4-BE49-F238E27FC236}">
                <a16:creationId xmlns:a16="http://schemas.microsoft.com/office/drawing/2014/main" id="{16908F82-ECF9-5300-4DB7-EED42ACD534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  <a:ea typeface="Roboto Slab" pitchFamily="2" charset="0"/>
                <a:sym typeface="Roboto Slab"/>
              </a:rPr>
              <a:t>Research: HR Adoption (1 of 3) </a:t>
            </a:r>
            <a:endParaRPr lang="en-US" sz="4400" dirty="0">
              <a:effectLst/>
            </a:endParaRPr>
          </a:p>
        </p:txBody>
      </p:sp>
      <p:sp>
        <p:nvSpPr>
          <p:cNvPr id="43" name="Google Shape;141;p20">
            <a:extLst>
              <a:ext uri="{FF2B5EF4-FFF2-40B4-BE49-F238E27FC236}">
                <a16:creationId xmlns:a16="http://schemas.microsoft.com/office/drawing/2014/main" id="{BB728C69-52AB-3F4B-7F06-AA87643A2803}"/>
              </a:ext>
            </a:extLst>
          </p:cNvPr>
          <p:cNvSpPr txBox="1">
            <a:spLocks/>
          </p:cNvSpPr>
          <p:nvPr/>
        </p:nvSpPr>
        <p:spPr>
          <a:xfrm>
            <a:off x="0" y="6333134"/>
            <a:ext cx="11327501" cy="52480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800"/>
              </a:spcBef>
            </a:pPr>
            <a:r>
              <a:rPr lang="en-US" dirty="0">
                <a:latin typeface="+mn-lt"/>
                <a:ea typeface="Source Sans Pro" panose="020B0503030403020204" pitchFamily="34" charset="0"/>
              </a:rPr>
              <a:t>Source: </a:t>
            </a:r>
            <a:r>
              <a:rPr lang="en-US" dirty="0">
                <a:solidFill>
                  <a:srgbClr val="0070C0"/>
                </a:solidFill>
                <a:latin typeface="+mn-lt"/>
                <a:ea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Using Artificial Intelligence for Employment Purposes</a:t>
            </a:r>
            <a:r>
              <a:rPr lang="en-US" dirty="0">
                <a:latin typeface="+mn-lt"/>
                <a:ea typeface="Source Sans Pro" panose="020B0503030403020204" pitchFamily="34" charset="0"/>
              </a:rPr>
              <a:t>, Society for Human Resource Management (2022) </a:t>
            </a:r>
          </a:p>
        </p:txBody>
      </p:sp>
      <p:sp>
        <p:nvSpPr>
          <p:cNvPr id="45" name="Slide Number Placeholder 2">
            <a:extLst>
              <a:ext uri="{FF2B5EF4-FFF2-40B4-BE49-F238E27FC236}">
                <a16:creationId xmlns:a16="http://schemas.microsoft.com/office/drawing/2014/main" id="{9D647BE1-B53C-7C95-92DE-46C6BD72559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460400" y="6333200"/>
            <a:ext cx="731600" cy="524800"/>
          </a:xfrm>
        </p:spPr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latin typeface="+mn-lt"/>
                <a:ea typeface="Roboto Slab" pitchFamily="2" charset="0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22</a:t>
            </a:fld>
            <a:endParaRPr lang="en" dirty="0">
              <a:latin typeface="+mn-lt"/>
              <a:ea typeface="Roboto Slab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E8181A-4FB0-0DDE-C317-FA8EB8B5EB27}"/>
              </a:ext>
            </a:extLst>
          </p:cNvPr>
          <p:cNvSpPr txBox="1"/>
          <p:nvPr/>
        </p:nvSpPr>
        <p:spPr>
          <a:xfrm>
            <a:off x="230030" y="2433254"/>
            <a:ext cx="4759888" cy="136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indent="1081378" algn="r">
              <a:lnSpc>
                <a:spcPct val="90500"/>
              </a:lnSpc>
              <a:spcBef>
                <a:spcPts val="605"/>
              </a:spcBef>
            </a:pPr>
            <a:r>
              <a:rPr lang="en-US" sz="3733" b="1" dirty="0">
                <a:solidFill>
                  <a:schemeClr val="accent1"/>
                </a:solidFill>
                <a:latin typeface="+mn-lt"/>
                <a:ea typeface="Roboto Slab" pitchFamily="2" charset="0"/>
              </a:rPr>
              <a:t>Nearly 1 in 4 </a:t>
            </a:r>
            <a:r>
              <a:rPr lang="en-US" sz="2667" spc="-11" dirty="0">
                <a:latin typeface="+mn-lt"/>
                <a:ea typeface="Source Sans Pro" panose="020B0503030403020204" pitchFamily="34" charset="0"/>
                <a:cs typeface="Calibri Light"/>
              </a:rPr>
              <a:t>organizations</a:t>
            </a:r>
            <a:r>
              <a:rPr lang="en-US" sz="2667" spc="-131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lang="en-US" sz="2667" spc="-25" dirty="0">
                <a:latin typeface="+mn-lt"/>
                <a:ea typeface="Source Sans Pro" panose="020B0503030403020204" pitchFamily="34" charset="0"/>
                <a:cs typeface="Calibri Light"/>
              </a:rPr>
              <a:t>use AI </a:t>
            </a:r>
            <a:r>
              <a:rPr lang="en-US" sz="2667" dirty="0">
                <a:latin typeface="+mn-lt"/>
                <a:ea typeface="Source Sans Pro" panose="020B0503030403020204" pitchFamily="34" charset="0"/>
                <a:cs typeface="Calibri Light"/>
              </a:rPr>
              <a:t>to</a:t>
            </a:r>
            <a:r>
              <a:rPr lang="en-US" sz="2667" spc="-2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lang="en-US" sz="2667" dirty="0">
                <a:latin typeface="+mn-lt"/>
                <a:ea typeface="Source Sans Pro" panose="020B0503030403020204" pitchFamily="34" charset="0"/>
                <a:cs typeface="Calibri Light"/>
              </a:rPr>
              <a:t>support</a:t>
            </a:r>
            <a:r>
              <a:rPr lang="en-US" sz="2667" spc="-11" dirty="0">
                <a:latin typeface="+mn-lt"/>
                <a:ea typeface="Source Sans Pro" panose="020B0503030403020204" pitchFamily="34" charset="0"/>
                <a:cs typeface="Calibri Light"/>
              </a:rPr>
              <a:t> HR-</a:t>
            </a:r>
            <a:r>
              <a:rPr lang="en-US" sz="2667" spc="-25" dirty="0">
                <a:latin typeface="+mn-lt"/>
                <a:ea typeface="Source Sans Pro" panose="020B0503030403020204" pitchFamily="34" charset="0"/>
                <a:cs typeface="Calibri Light"/>
              </a:rPr>
              <a:t>related </a:t>
            </a:r>
            <a:r>
              <a:rPr lang="en-US" sz="2667" spc="-11" dirty="0">
                <a:latin typeface="+mn-lt"/>
                <a:ea typeface="Source Sans Pro" panose="020B0503030403020204" pitchFamily="34" charset="0"/>
                <a:cs typeface="Calibri Light"/>
              </a:rPr>
              <a:t>activities.</a:t>
            </a:r>
            <a:endParaRPr lang="en-US" sz="2667" dirty="0">
              <a:latin typeface="+mn-lt"/>
              <a:ea typeface="Source Sans Pro" panose="020B0503030403020204" pitchFamily="34" charset="0"/>
            </a:endParaRPr>
          </a:p>
        </p:txBody>
      </p:sp>
      <p:sp>
        <p:nvSpPr>
          <p:cNvPr id="44" name="object 32">
            <a:extLst>
              <a:ext uri="{FF2B5EF4-FFF2-40B4-BE49-F238E27FC236}">
                <a16:creationId xmlns:a16="http://schemas.microsoft.com/office/drawing/2014/main" id="{21744D02-E6E2-FEC6-D7FF-189555A76FBC}"/>
              </a:ext>
            </a:extLst>
          </p:cNvPr>
          <p:cNvSpPr txBox="1"/>
          <p:nvPr/>
        </p:nvSpPr>
        <p:spPr>
          <a:xfrm>
            <a:off x="6525562" y="1918420"/>
            <a:ext cx="4540896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10584" algn="ctr">
              <a:spcBef>
                <a:spcPts val="95"/>
              </a:spcBef>
            </a:pPr>
            <a:r>
              <a:rPr sz="1600" b="1" dirty="0">
                <a:latin typeface="+mn-lt"/>
                <a:ea typeface="Source Sans Pro" panose="020B0503030403020204" pitchFamily="34" charset="0"/>
                <a:cs typeface="Calibri"/>
              </a:rPr>
              <a:t>The</a:t>
            </a:r>
            <a:r>
              <a:rPr sz="1600" b="1" spc="-51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sz="1600" b="1" spc="-11" dirty="0">
                <a:latin typeface="+mn-lt"/>
                <a:ea typeface="Source Sans Pro" panose="020B0503030403020204" pitchFamily="34" charset="0"/>
                <a:cs typeface="Calibri"/>
              </a:rPr>
              <a:t>largest</a:t>
            </a:r>
            <a:r>
              <a:rPr sz="1600" b="1" spc="-45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sz="1600" b="1" spc="-11" dirty="0">
                <a:latin typeface="+mn-lt"/>
                <a:ea typeface="Source Sans Pro" panose="020B0503030403020204" pitchFamily="34" charset="0"/>
                <a:cs typeface="Calibri"/>
              </a:rPr>
              <a:t>organizations</a:t>
            </a:r>
            <a:r>
              <a:rPr sz="1600" b="1" spc="-35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sz="1600" b="1" dirty="0">
                <a:latin typeface="+mn-lt"/>
                <a:ea typeface="Source Sans Pro" panose="020B0503030403020204" pitchFamily="34" charset="0"/>
                <a:cs typeface="Calibri"/>
              </a:rPr>
              <a:t>are</a:t>
            </a:r>
            <a:r>
              <a:rPr sz="1600" b="1" spc="-45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sz="1600" b="1" dirty="0">
                <a:latin typeface="+mn-lt"/>
                <a:ea typeface="Source Sans Pro" panose="020B0503030403020204" pitchFamily="34" charset="0"/>
                <a:cs typeface="Calibri"/>
              </a:rPr>
              <a:t>more</a:t>
            </a:r>
            <a:r>
              <a:rPr sz="1600" b="1" spc="-35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lang="en-US" sz="1600" b="1" spc="-35" dirty="0">
                <a:latin typeface="+mn-lt"/>
                <a:ea typeface="Source Sans Pro" panose="020B0503030403020204" pitchFamily="34" charset="0"/>
                <a:cs typeface="Calibri"/>
              </a:rPr>
              <a:t>likely </a:t>
            </a:r>
            <a:r>
              <a:rPr sz="1600" b="1" dirty="0">
                <a:latin typeface="+mn-lt"/>
                <a:ea typeface="Source Sans Pro" panose="020B0503030403020204" pitchFamily="34" charset="0"/>
                <a:cs typeface="Calibri"/>
              </a:rPr>
              <a:t>to</a:t>
            </a:r>
            <a:r>
              <a:rPr sz="1600" b="1" spc="-51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lang="en-US" sz="1600" b="1" spc="-51" dirty="0">
                <a:latin typeface="+mn-lt"/>
                <a:ea typeface="Source Sans Pro" panose="020B0503030403020204" pitchFamily="34" charset="0"/>
                <a:cs typeface="Calibri"/>
              </a:rPr>
              <a:t>use </a:t>
            </a:r>
            <a:r>
              <a:rPr sz="1600" b="1" dirty="0">
                <a:latin typeface="+mn-lt"/>
                <a:ea typeface="Source Sans Pro" panose="020B0503030403020204" pitchFamily="34" charset="0"/>
                <a:cs typeface="Calibri"/>
              </a:rPr>
              <a:t>AI</a:t>
            </a:r>
            <a:r>
              <a:rPr sz="1600" b="1" spc="-45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sz="1600" b="1" dirty="0">
                <a:latin typeface="+mn-lt"/>
                <a:ea typeface="Source Sans Pro" panose="020B0503030403020204" pitchFamily="34" charset="0"/>
                <a:cs typeface="Calibri"/>
              </a:rPr>
              <a:t>to</a:t>
            </a:r>
            <a:r>
              <a:rPr sz="1600" b="1" spc="-55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sz="1600" b="1" dirty="0">
                <a:latin typeface="+mn-lt"/>
                <a:ea typeface="Source Sans Pro" panose="020B0503030403020204" pitchFamily="34" charset="0"/>
                <a:cs typeface="Calibri"/>
              </a:rPr>
              <a:t>support</a:t>
            </a:r>
            <a:r>
              <a:rPr sz="1600" b="1" spc="-5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sz="1600" b="1" spc="-11" dirty="0">
                <a:latin typeface="+mn-lt"/>
                <a:ea typeface="Source Sans Pro" panose="020B0503030403020204" pitchFamily="34" charset="0"/>
                <a:cs typeface="Calibri"/>
              </a:rPr>
              <a:t>HR</a:t>
            </a:r>
            <a:r>
              <a:rPr lang="en-US" sz="1600" b="1" spc="-11" dirty="0">
                <a:latin typeface="+mn-lt"/>
                <a:ea typeface="Source Sans Pro" panose="020B0503030403020204" pitchFamily="34" charset="0"/>
                <a:cs typeface="Calibri"/>
              </a:rPr>
              <a:t>-</a:t>
            </a:r>
            <a:r>
              <a:rPr sz="1600" b="1" spc="-11" dirty="0">
                <a:latin typeface="+mn-lt"/>
                <a:ea typeface="Source Sans Pro" panose="020B0503030403020204" pitchFamily="34" charset="0"/>
                <a:cs typeface="Calibri"/>
              </a:rPr>
              <a:t>related</a:t>
            </a:r>
            <a:r>
              <a:rPr sz="1600" b="1" spc="-55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sz="1600" b="1" spc="-11" dirty="0">
                <a:latin typeface="+mn-lt"/>
                <a:ea typeface="Source Sans Pro" panose="020B0503030403020204" pitchFamily="34" charset="0"/>
                <a:cs typeface="Calibri"/>
              </a:rPr>
              <a:t>activities</a:t>
            </a:r>
            <a:endParaRPr sz="1600" dirty="0">
              <a:latin typeface="+mn-lt"/>
              <a:ea typeface="Source Sans Pro" panose="020B0503030403020204" pitchFamily="34" charset="0"/>
              <a:cs typeface="Calibri"/>
            </a:endParaRPr>
          </a:p>
        </p:txBody>
      </p:sp>
      <p:sp>
        <p:nvSpPr>
          <p:cNvPr id="46" name="object 3">
            <a:extLst>
              <a:ext uri="{FF2B5EF4-FFF2-40B4-BE49-F238E27FC236}">
                <a16:creationId xmlns:a16="http://schemas.microsoft.com/office/drawing/2014/main" id="{EC79FD7E-2A02-3E07-9DF2-954684FE6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7906" y="1516749"/>
            <a:ext cx="0" cy="3897629"/>
          </a:xfrm>
          <a:custGeom>
            <a:avLst/>
            <a:gdLst/>
            <a:ahLst/>
            <a:cxnLst/>
            <a:rect l="l" t="t" r="r" b="b"/>
            <a:pathLst>
              <a:path h="3897629">
                <a:moveTo>
                  <a:pt x="0" y="0"/>
                </a:moveTo>
                <a:lnTo>
                  <a:pt x="0" y="3897299"/>
                </a:lnTo>
              </a:path>
            </a:pathLst>
          </a:custGeom>
          <a:ln w="635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" name="Group 46" descr="42% of Extra-large organizations use AI for HR activities">
            <a:extLst>
              <a:ext uri="{FF2B5EF4-FFF2-40B4-BE49-F238E27FC236}">
                <a16:creationId xmlns:a16="http://schemas.microsoft.com/office/drawing/2014/main" id="{36C6A013-1234-F327-E5AA-D4DE6E1CA378}"/>
              </a:ext>
            </a:extLst>
          </p:cNvPr>
          <p:cNvGrpSpPr/>
          <p:nvPr/>
        </p:nvGrpSpPr>
        <p:grpSpPr>
          <a:xfrm>
            <a:off x="5902775" y="2870121"/>
            <a:ext cx="1116965" cy="1116965"/>
            <a:chOff x="5921248" y="2833176"/>
            <a:chExt cx="1116965" cy="1116965"/>
          </a:xfrm>
        </p:grpSpPr>
        <p:grpSp>
          <p:nvGrpSpPr>
            <p:cNvPr id="49" name="object 4" descr="Chart showing 42% of Extra-large organizations">
              <a:extLst>
                <a:ext uri="{FF2B5EF4-FFF2-40B4-BE49-F238E27FC236}">
                  <a16:creationId xmlns:a16="http://schemas.microsoft.com/office/drawing/2014/main" id="{D7603B25-7484-2EB3-34CB-D8CF3D887A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5921248" y="2833176"/>
              <a:ext cx="1116965" cy="1116965"/>
              <a:chOff x="5921247" y="2833175"/>
              <a:chExt cx="1116965" cy="1116965"/>
            </a:xfrm>
          </p:grpSpPr>
          <p:sp>
            <p:nvSpPr>
              <p:cNvPr id="51" name="object 5">
                <a:extLst>
                  <a:ext uri="{FF2B5EF4-FFF2-40B4-BE49-F238E27FC236}">
                    <a16:creationId xmlns:a16="http://schemas.microsoft.com/office/drawing/2014/main" id="{49C60CCF-AF25-0178-B3F1-477A91772B60}"/>
                  </a:ext>
                </a:extLst>
              </p:cNvPr>
              <p:cNvSpPr/>
              <p:nvPr/>
            </p:nvSpPr>
            <p:spPr>
              <a:xfrm>
                <a:off x="6450559" y="2938957"/>
                <a:ext cx="481330" cy="903605"/>
              </a:xfrm>
              <a:custGeom>
                <a:avLst/>
                <a:gdLst/>
                <a:ahLst/>
                <a:cxnLst/>
                <a:rect l="l" t="t" r="r" b="b"/>
                <a:pathLst>
                  <a:path w="481329" h="903604">
                    <a:moveTo>
                      <a:pt x="0" y="0"/>
                    </a:moveTo>
                    <a:lnTo>
                      <a:pt x="0" y="48120"/>
                    </a:lnTo>
                    <a:lnTo>
                      <a:pt x="46967" y="50667"/>
                    </a:lnTo>
                    <a:lnTo>
                      <a:pt x="92841" y="58175"/>
                    </a:lnTo>
                    <a:lnTo>
                      <a:pt x="137282" y="70441"/>
                    </a:lnTo>
                    <a:lnTo>
                      <a:pt x="179947" y="87263"/>
                    </a:lnTo>
                    <a:lnTo>
                      <a:pt x="220497" y="108442"/>
                    </a:lnTo>
                    <a:lnTo>
                      <a:pt x="258590" y="133773"/>
                    </a:lnTo>
                    <a:lnTo>
                      <a:pt x="293885" y="163057"/>
                    </a:lnTo>
                    <a:lnTo>
                      <a:pt x="326042" y="196092"/>
                    </a:lnTo>
                    <a:lnTo>
                      <a:pt x="354720" y="232675"/>
                    </a:lnTo>
                    <a:lnTo>
                      <a:pt x="379577" y="272605"/>
                    </a:lnTo>
                    <a:lnTo>
                      <a:pt x="400088" y="315189"/>
                    </a:lnTo>
                    <a:lnTo>
                      <a:pt x="415589" y="358848"/>
                    </a:lnTo>
                    <a:lnTo>
                      <a:pt x="426185" y="403222"/>
                    </a:lnTo>
                    <a:lnTo>
                      <a:pt x="431980" y="447952"/>
                    </a:lnTo>
                    <a:lnTo>
                      <a:pt x="433078" y="492679"/>
                    </a:lnTo>
                    <a:lnTo>
                      <a:pt x="429584" y="537045"/>
                    </a:lnTo>
                    <a:lnTo>
                      <a:pt x="421601" y="580691"/>
                    </a:lnTo>
                    <a:lnTo>
                      <a:pt x="409235" y="623258"/>
                    </a:lnTo>
                    <a:lnTo>
                      <a:pt x="392588" y="664387"/>
                    </a:lnTo>
                    <a:lnTo>
                      <a:pt x="371766" y="703719"/>
                    </a:lnTo>
                    <a:lnTo>
                      <a:pt x="346873" y="740896"/>
                    </a:lnTo>
                    <a:lnTo>
                      <a:pt x="318013" y="775558"/>
                    </a:lnTo>
                    <a:lnTo>
                      <a:pt x="285290" y="807347"/>
                    </a:lnTo>
                    <a:lnTo>
                      <a:pt x="248809" y="835903"/>
                    </a:lnTo>
                    <a:lnTo>
                      <a:pt x="208673" y="860869"/>
                    </a:lnTo>
                    <a:lnTo>
                      <a:pt x="231863" y="903033"/>
                    </a:lnTo>
                    <a:lnTo>
                      <a:pt x="272346" y="878105"/>
                    </a:lnTo>
                    <a:lnTo>
                      <a:pt x="309772" y="849641"/>
                    </a:lnTo>
                    <a:lnTo>
                      <a:pt x="343972" y="817925"/>
                    </a:lnTo>
                    <a:lnTo>
                      <a:pt x="374779" y="783241"/>
                    </a:lnTo>
                    <a:lnTo>
                      <a:pt x="402025" y="745875"/>
                    </a:lnTo>
                    <a:lnTo>
                      <a:pt x="425540" y="706110"/>
                    </a:lnTo>
                    <a:lnTo>
                      <a:pt x="445157" y="664232"/>
                    </a:lnTo>
                    <a:lnTo>
                      <a:pt x="460708" y="620525"/>
                    </a:lnTo>
                    <a:lnTo>
                      <a:pt x="472024" y="575274"/>
                    </a:lnTo>
                    <a:lnTo>
                      <a:pt x="478937" y="528764"/>
                    </a:lnTo>
                    <a:lnTo>
                      <a:pt x="481279" y="481279"/>
                    </a:lnTo>
                    <a:lnTo>
                      <a:pt x="478794" y="432071"/>
                    </a:lnTo>
                    <a:lnTo>
                      <a:pt x="471501" y="384286"/>
                    </a:lnTo>
                    <a:lnTo>
                      <a:pt x="459642" y="338163"/>
                    </a:lnTo>
                    <a:lnTo>
                      <a:pt x="443458" y="293945"/>
                    </a:lnTo>
                    <a:lnTo>
                      <a:pt x="423192" y="251875"/>
                    </a:lnTo>
                    <a:lnTo>
                      <a:pt x="399086" y="212193"/>
                    </a:lnTo>
                    <a:lnTo>
                      <a:pt x="371380" y="175142"/>
                    </a:lnTo>
                    <a:lnTo>
                      <a:pt x="340318" y="140965"/>
                    </a:lnTo>
                    <a:lnTo>
                      <a:pt x="306141" y="109902"/>
                    </a:lnTo>
                    <a:lnTo>
                      <a:pt x="269091" y="82196"/>
                    </a:lnTo>
                    <a:lnTo>
                      <a:pt x="229409" y="58088"/>
                    </a:lnTo>
                    <a:lnTo>
                      <a:pt x="187338" y="37821"/>
                    </a:lnTo>
                    <a:lnTo>
                      <a:pt x="143120" y="21637"/>
                    </a:lnTo>
                    <a:lnTo>
                      <a:pt x="96996" y="9778"/>
                    </a:lnTo>
                    <a:lnTo>
                      <a:pt x="49209" y="2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137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6">
                <a:extLst>
                  <a:ext uri="{FF2B5EF4-FFF2-40B4-BE49-F238E27FC236}">
                    <a16:creationId xmlns:a16="http://schemas.microsoft.com/office/drawing/2014/main" id="{2450C5B8-6CD0-8752-98F2-A13C31251F2A}"/>
                  </a:ext>
                </a:extLst>
              </p:cNvPr>
              <p:cNvSpPr/>
              <p:nvPr/>
            </p:nvSpPr>
            <p:spPr>
              <a:xfrm>
                <a:off x="6450559" y="2938957"/>
                <a:ext cx="481330" cy="903605"/>
              </a:xfrm>
              <a:custGeom>
                <a:avLst/>
                <a:gdLst/>
                <a:ahLst/>
                <a:cxnLst/>
                <a:rect l="l" t="t" r="r" b="b"/>
                <a:pathLst>
                  <a:path w="481329" h="903604">
                    <a:moveTo>
                      <a:pt x="0" y="0"/>
                    </a:moveTo>
                    <a:lnTo>
                      <a:pt x="49209" y="2484"/>
                    </a:lnTo>
                    <a:lnTo>
                      <a:pt x="96996" y="9778"/>
                    </a:lnTo>
                    <a:lnTo>
                      <a:pt x="143120" y="21637"/>
                    </a:lnTo>
                    <a:lnTo>
                      <a:pt x="187338" y="37821"/>
                    </a:lnTo>
                    <a:lnTo>
                      <a:pt x="229409" y="58088"/>
                    </a:lnTo>
                    <a:lnTo>
                      <a:pt x="269091" y="82196"/>
                    </a:lnTo>
                    <a:lnTo>
                      <a:pt x="306141" y="109902"/>
                    </a:lnTo>
                    <a:lnTo>
                      <a:pt x="340318" y="140965"/>
                    </a:lnTo>
                    <a:lnTo>
                      <a:pt x="371380" y="175142"/>
                    </a:lnTo>
                    <a:lnTo>
                      <a:pt x="399086" y="212193"/>
                    </a:lnTo>
                    <a:lnTo>
                      <a:pt x="423192" y="251875"/>
                    </a:lnTo>
                    <a:lnTo>
                      <a:pt x="443458" y="293945"/>
                    </a:lnTo>
                    <a:lnTo>
                      <a:pt x="459642" y="338163"/>
                    </a:lnTo>
                    <a:lnTo>
                      <a:pt x="471501" y="384286"/>
                    </a:lnTo>
                    <a:lnTo>
                      <a:pt x="478794" y="432071"/>
                    </a:lnTo>
                    <a:lnTo>
                      <a:pt x="481279" y="481279"/>
                    </a:lnTo>
                    <a:lnTo>
                      <a:pt x="478937" y="528764"/>
                    </a:lnTo>
                    <a:lnTo>
                      <a:pt x="472024" y="575274"/>
                    </a:lnTo>
                    <a:lnTo>
                      <a:pt x="460708" y="620525"/>
                    </a:lnTo>
                    <a:lnTo>
                      <a:pt x="445157" y="664232"/>
                    </a:lnTo>
                    <a:lnTo>
                      <a:pt x="425540" y="706110"/>
                    </a:lnTo>
                    <a:lnTo>
                      <a:pt x="402025" y="745875"/>
                    </a:lnTo>
                    <a:lnTo>
                      <a:pt x="374779" y="783241"/>
                    </a:lnTo>
                    <a:lnTo>
                      <a:pt x="343972" y="817925"/>
                    </a:lnTo>
                    <a:lnTo>
                      <a:pt x="309772" y="849641"/>
                    </a:lnTo>
                    <a:lnTo>
                      <a:pt x="272346" y="878105"/>
                    </a:lnTo>
                    <a:lnTo>
                      <a:pt x="231863" y="903033"/>
                    </a:lnTo>
                    <a:lnTo>
                      <a:pt x="208673" y="860869"/>
                    </a:lnTo>
                    <a:lnTo>
                      <a:pt x="248809" y="835903"/>
                    </a:lnTo>
                    <a:lnTo>
                      <a:pt x="285290" y="807347"/>
                    </a:lnTo>
                    <a:lnTo>
                      <a:pt x="318013" y="775558"/>
                    </a:lnTo>
                    <a:lnTo>
                      <a:pt x="346873" y="740896"/>
                    </a:lnTo>
                    <a:lnTo>
                      <a:pt x="371766" y="703719"/>
                    </a:lnTo>
                    <a:lnTo>
                      <a:pt x="392588" y="664387"/>
                    </a:lnTo>
                    <a:lnTo>
                      <a:pt x="409235" y="623258"/>
                    </a:lnTo>
                    <a:lnTo>
                      <a:pt x="421601" y="580691"/>
                    </a:lnTo>
                    <a:lnTo>
                      <a:pt x="429584" y="537045"/>
                    </a:lnTo>
                    <a:lnTo>
                      <a:pt x="433078" y="492679"/>
                    </a:lnTo>
                    <a:lnTo>
                      <a:pt x="431980" y="447952"/>
                    </a:lnTo>
                    <a:lnTo>
                      <a:pt x="426185" y="403222"/>
                    </a:lnTo>
                    <a:lnTo>
                      <a:pt x="415589" y="358848"/>
                    </a:lnTo>
                    <a:lnTo>
                      <a:pt x="400088" y="315189"/>
                    </a:lnTo>
                    <a:lnTo>
                      <a:pt x="379577" y="272605"/>
                    </a:lnTo>
                    <a:lnTo>
                      <a:pt x="354720" y="232675"/>
                    </a:lnTo>
                    <a:lnTo>
                      <a:pt x="326042" y="196092"/>
                    </a:lnTo>
                    <a:lnTo>
                      <a:pt x="293885" y="163057"/>
                    </a:lnTo>
                    <a:lnTo>
                      <a:pt x="258590" y="133773"/>
                    </a:lnTo>
                    <a:lnTo>
                      <a:pt x="220497" y="108442"/>
                    </a:lnTo>
                    <a:lnTo>
                      <a:pt x="179947" y="87263"/>
                    </a:lnTo>
                    <a:lnTo>
                      <a:pt x="137282" y="70441"/>
                    </a:lnTo>
                    <a:lnTo>
                      <a:pt x="92841" y="58175"/>
                    </a:lnTo>
                    <a:lnTo>
                      <a:pt x="46967" y="50667"/>
                    </a:lnTo>
                    <a:lnTo>
                      <a:pt x="0" y="48120"/>
                    </a:lnTo>
                    <a:lnTo>
                      <a:pt x="0" y="0"/>
                    </a:lnTo>
                    <a:close/>
                  </a:path>
                </a:pathLst>
              </a:custGeom>
              <a:ln w="19049">
                <a:solidFill>
                  <a:srgbClr val="8A137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7">
                <a:extLst>
                  <a:ext uri="{FF2B5EF4-FFF2-40B4-BE49-F238E27FC236}">
                    <a16:creationId xmlns:a16="http://schemas.microsoft.com/office/drawing/2014/main" id="{9C29983B-8CE0-D51B-790E-F96830E62AA3}"/>
                  </a:ext>
                </a:extLst>
              </p:cNvPr>
              <p:cNvSpPr/>
              <p:nvPr/>
            </p:nvSpPr>
            <p:spPr>
              <a:xfrm>
                <a:off x="6450559" y="2890829"/>
                <a:ext cx="529590" cy="993775"/>
              </a:xfrm>
              <a:custGeom>
                <a:avLst/>
                <a:gdLst/>
                <a:ahLst/>
                <a:cxnLst/>
                <a:rect l="l" t="t" r="r" b="b"/>
                <a:pathLst>
                  <a:path w="529590" h="993775">
                    <a:moveTo>
                      <a:pt x="0" y="0"/>
                    </a:moveTo>
                    <a:lnTo>
                      <a:pt x="0" y="48120"/>
                    </a:lnTo>
                    <a:lnTo>
                      <a:pt x="47485" y="50462"/>
                    </a:lnTo>
                    <a:lnTo>
                      <a:pt x="93995" y="57376"/>
                    </a:lnTo>
                    <a:lnTo>
                      <a:pt x="139246" y="68693"/>
                    </a:lnTo>
                    <a:lnTo>
                      <a:pt x="182953" y="84245"/>
                    </a:lnTo>
                    <a:lnTo>
                      <a:pt x="224831" y="103864"/>
                    </a:lnTo>
                    <a:lnTo>
                      <a:pt x="264595" y="127381"/>
                    </a:lnTo>
                    <a:lnTo>
                      <a:pt x="301962" y="154628"/>
                    </a:lnTo>
                    <a:lnTo>
                      <a:pt x="336646" y="185437"/>
                    </a:lnTo>
                    <a:lnTo>
                      <a:pt x="368362" y="219638"/>
                    </a:lnTo>
                    <a:lnTo>
                      <a:pt x="396826" y="257065"/>
                    </a:lnTo>
                    <a:lnTo>
                      <a:pt x="421754" y="297548"/>
                    </a:lnTo>
                    <a:lnTo>
                      <a:pt x="443283" y="341867"/>
                    </a:lnTo>
                    <a:lnTo>
                      <a:pt x="459914" y="387257"/>
                    </a:lnTo>
                    <a:lnTo>
                      <a:pt x="471742" y="433390"/>
                    </a:lnTo>
                    <a:lnTo>
                      <a:pt x="478862" y="479936"/>
                    </a:lnTo>
                    <a:lnTo>
                      <a:pt x="481371" y="526567"/>
                    </a:lnTo>
                    <a:lnTo>
                      <a:pt x="479362" y="572955"/>
                    </a:lnTo>
                    <a:lnTo>
                      <a:pt x="472933" y="618770"/>
                    </a:lnTo>
                    <a:lnTo>
                      <a:pt x="462178" y="663686"/>
                    </a:lnTo>
                    <a:lnTo>
                      <a:pt x="447193" y="707372"/>
                    </a:lnTo>
                    <a:lnTo>
                      <a:pt x="428072" y="749501"/>
                    </a:lnTo>
                    <a:lnTo>
                      <a:pt x="404913" y="789743"/>
                    </a:lnTo>
                    <a:lnTo>
                      <a:pt x="377809" y="827771"/>
                    </a:lnTo>
                    <a:lnTo>
                      <a:pt x="346857" y="863256"/>
                    </a:lnTo>
                    <a:lnTo>
                      <a:pt x="312152" y="895869"/>
                    </a:lnTo>
                    <a:lnTo>
                      <a:pt x="273789" y="925282"/>
                    </a:lnTo>
                    <a:lnTo>
                      <a:pt x="231863" y="951166"/>
                    </a:lnTo>
                    <a:lnTo>
                      <a:pt x="255041" y="993330"/>
                    </a:lnTo>
                    <a:lnTo>
                      <a:pt x="295989" y="968347"/>
                    </a:lnTo>
                    <a:lnTo>
                      <a:pt x="334124" y="940074"/>
                    </a:lnTo>
                    <a:lnTo>
                      <a:pt x="369304" y="908752"/>
                    </a:lnTo>
                    <a:lnTo>
                      <a:pt x="401386" y="874621"/>
                    </a:lnTo>
                    <a:lnTo>
                      <a:pt x="430228" y="837923"/>
                    </a:lnTo>
                    <a:lnTo>
                      <a:pt x="455687" y="798899"/>
                    </a:lnTo>
                    <a:lnTo>
                      <a:pt x="477620" y="757790"/>
                    </a:lnTo>
                    <a:lnTo>
                      <a:pt x="495885" y="714838"/>
                    </a:lnTo>
                    <a:lnTo>
                      <a:pt x="510339" y="670282"/>
                    </a:lnTo>
                    <a:lnTo>
                      <a:pt x="520840" y="624366"/>
                    </a:lnTo>
                    <a:lnTo>
                      <a:pt x="527245" y="577328"/>
                    </a:lnTo>
                    <a:lnTo>
                      <a:pt x="529412" y="529412"/>
                    </a:lnTo>
                    <a:lnTo>
                      <a:pt x="527248" y="481224"/>
                    </a:lnTo>
                    <a:lnTo>
                      <a:pt x="520882" y="434248"/>
                    </a:lnTo>
                    <a:lnTo>
                      <a:pt x="510500" y="388671"/>
                    </a:lnTo>
                    <a:lnTo>
                      <a:pt x="496290" y="344680"/>
                    </a:lnTo>
                    <a:lnTo>
                      <a:pt x="478437" y="302463"/>
                    </a:lnTo>
                    <a:lnTo>
                      <a:pt x="457130" y="262205"/>
                    </a:lnTo>
                    <a:lnTo>
                      <a:pt x="432555" y="224093"/>
                    </a:lnTo>
                    <a:lnTo>
                      <a:pt x="404898" y="188316"/>
                    </a:lnTo>
                    <a:lnTo>
                      <a:pt x="374348" y="155059"/>
                    </a:lnTo>
                    <a:lnTo>
                      <a:pt x="341090" y="124509"/>
                    </a:lnTo>
                    <a:lnTo>
                      <a:pt x="305312" y="96853"/>
                    </a:lnTo>
                    <a:lnTo>
                      <a:pt x="267201" y="72278"/>
                    </a:lnTo>
                    <a:lnTo>
                      <a:pt x="226943" y="50972"/>
                    </a:lnTo>
                    <a:lnTo>
                      <a:pt x="184726" y="33120"/>
                    </a:lnTo>
                    <a:lnTo>
                      <a:pt x="140736" y="18910"/>
                    </a:lnTo>
                    <a:lnTo>
                      <a:pt x="95160" y="8529"/>
                    </a:lnTo>
                    <a:lnTo>
                      <a:pt x="48186" y="21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137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8">
                <a:extLst>
                  <a:ext uri="{FF2B5EF4-FFF2-40B4-BE49-F238E27FC236}">
                    <a16:creationId xmlns:a16="http://schemas.microsoft.com/office/drawing/2014/main" id="{8989D515-FE6A-EDF1-F0CE-13D0DFB7754F}"/>
                  </a:ext>
                </a:extLst>
              </p:cNvPr>
              <p:cNvSpPr/>
              <p:nvPr/>
            </p:nvSpPr>
            <p:spPr>
              <a:xfrm>
                <a:off x="6450559" y="2890829"/>
                <a:ext cx="529590" cy="993775"/>
              </a:xfrm>
              <a:custGeom>
                <a:avLst/>
                <a:gdLst/>
                <a:ahLst/>
                <a:cxnLst/>
                <a:rect l="l" t="t" r="r" b="b"/>
                <a:pathLst>
                  <a:path w="529590" h="993775">
                    <a:moveTo>
                      <a:pt x="0" y="0"/>
                    </a:moveTo>
                    <a:lnTo>
                      <a:pt x="48186" y="2163"/>
                    </a:lnTo>
                    <a:lnTo>
                      <a:pt x="95160" y="8529"/>
                    </a:lnTo>
                    <a:lnTo>
                      <a:pt x="140736" y="18910"/>
                    </a:lnTo>
                    <a:lnTo>
                      <a:pt x="184726" y="33120"/>
                    </a:lnTo>
                    <a:lnTo>
                      <a:pt x="226943" y="50972"/>
                    </a:lnTo>
                    <a:lnTo>
                      <a:pt x="267201" y="72278"/>
                    </a:lnTo>
                    <a:lnTo>
                      <a:pt x="305312" y="96853"/>
                    </a:lnTo>
                    <a:lnTo>
                      <a:pt x="341090" y="124509"/>
                    </a:lnTo>
                    <a:lnTo>
                      <a:pt x="374348" y="155059"/>
                    </a:lnTo>
                    <a:lnTo>
                      <a:pt x="404898" y="188316"/>
                    </a:lnTo>
                    <a:lnTo>
                      <a:pt x="432555" y="224093"/>
                    </a:lnTo>
                    <a:lnTo>
                      <a:pt x="457130" y="262205"/>
                    </a:lnTo>
                    <a:lnTo>
                      <a:pt x="478437" y="302463"/>
                    </a:lnTo>
                    <a:lnTo>
                      <a:pt x="496290" y="344680"/>
                    </a:lnTo>
                    <a:lnTo>
                      <a:pt x="510500" y="388671"/>
                    </a:lnTo>
                    <a:lnTo>
                      <a:pt x="520882" y="434248"/>
                    </a:lnTo>
                    <a:lnTo>
                      <a:pt x="527248" y="481224"/>
                    </a:lnTo>
                    <a:lnTo>
                      <a:pt x="529412" y="529412"/>
                    </a:lnTo>
                    <a:lnTo>
                      <a:pt x="527245" y="577328"/>
                    </a:lnTo>
                    <a:lnTo>
                      <a:pt x="520840" y="624366"/>
                    </a:lnTo>
                    <a:lnTo>
                      <a:pt x="510339" y="670282"/>
                    </a:lnTo>
                    <a:lnTo>
                      <a:pt x="495885" y="714838"/>
                    </a:lnTo>
                    <a:lnTo>
                      <a:pt x="477620" y="757790"/>
                    </a:lnTo>
                    <a:lnTo>
                      <a:pt x="455687" y="798899"/>
                    </a:lnTo>
                    <a:lnTo>
                      <a:pt x="430228" y="837923"/>
                    </a:lnTo>
                    <a:lnTo>
                      <a:pt x="401386" y="874621"/>
                    </a:lnTo>
                    <a:lnTo>
                      <a:pt x="369304" y="908752"/>
                    </a:lnTo>
                    <a:lnTo>
                      <a:pt x="334124" y="940074"/>
                    </a:lnTo>
                    <a:lnTo>
                      <a:pt x="295989" y="968347"/>
                    </a:lnTo>
                    <a:lnTo>
                      <a:pt x="255041" y="993330"/>
                    </a:lnTo>
                    <a:lnTo>
                      <a:pt x="231863" y="951166"/>
                    </a:lnTo>
                    <a:lnTo>
                      <a:pt x="273789" y="925282"/>
                    </a:lnTo>
                    <a:lnTo>
                      <a:pt x="312152" y="895869"/>
                    </a:lnTo>
                    <a:lnTo>
                      <a:pt x="346857" y="863256"/>
                    </a:lnTo>
                    <a:lnTo>
                      <a:pt x="377809" y="827771"/>
                    </a:lnTo>
                    <a:lnTo>
                      <a:pt x="404913" y="789743"/>
                    </a:lnTo>
                    <a:lnTo>
                      <a:pt x="428072" y="749501"/>
                    </a:lnTo>
                    <a:lnTo>
                      <a:pt x="447193" y="707372"/>
                    </a:lnTo>
                    <a:lnTo>
                      <a:pt x="462178" y="663686"/>
                    </a:lnTo>
                    <a:lnTo>
                      <a:pt x="472933" y="618770"/>
                    </a:lnTo>
                    <a:lnTo>
                      <a:pt x="479362" y="572955"/>
                    </a:lnTo>
                    <a:lnTo>
                      <a:pt x="481371" y="526567"/>
                    </a:lnTo>
                    <a:lnTo>
                      <a:pt x="478862" y="479936"/>
                    </a:lnTo>
                    <a:lnTo>
                      <a:pt x="471742" y="433390"/>
                    </a:lnTo>
                    <a:lnTo>
                      <a:pt x="459914" y="387257"/>
                    </a:lnTo>
                    <a:lnTo>
                      <a:pt x="443283" y="341867"/>
                    </a:lnTo>
                    <a:lnTo>
                      <a:pt x="421754" y="297548"/>
                    </a:lnTo>
                    <a:lnTo>
                      <a:pt x="396826" y="257065"/>
                    </a:lnTo>
                    <a:lnTo>
                      <a:pt x="368362" y="219638"/>
                    </a:lnTo>
                    <a:lnTo>
                      <a:pt x="336646" y="185437"/>
                    </a:lnTo>
                    <a:lnTo>
                      <a:pt x="301962" y="154628"/>
                    </a:lnTo>
                    <a:lnTo>
                      <a:pt x="264595" y="127381"/>
                    </a:lnTo>
                    <a:lnTo>
                      <a:pt x="224831" y="103864"/>
                    </a:lnTo>
                    <a:lnTo>
                      <a:pt x="182953" y="84245"/>
                    </a:lnTo>
                    <a:lnTo>
                      <a:pt x="139246" y="68693"/>
                    </a:lnTo>
                    <a:lnTo>
                      <a:pt x="93995" y="57376"/>
                    </a:lnTo>
                    <a:lnTo>
                      <a:pt x="47485" y="50462"/>
                    </a:lnTo>
                    <a:lnTo>
                      <a:pt x="0" y="48120"/>
                    </a:lnTo>
                    <a:lnTo>
                      <a:pt x="0" y="0"/>
                    </a:lnTo>
                    <a:close/>
                  </a:path>
                </a:pathLst>
              </a:custGeom>
              <a:ln w="19050">
                <a:solidFill>
                  <a:srgbClr val="8A137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9">
                <a:extLst>
                  <a:ext uri="{FF2B5EF4-FFF2-40B4-BE49-F238E27FC236}">
                    <a16:creationId xmlns:a16="http://schemas.microsoft.com/office/drawing/2014/main" id="{3DCC87FF-23B7-B4FE-8EB9-811DD0732174}"/>
                  </a:ext>
                </a:extLst>
              </p:cNvPr>
              <p:cNvSpPr/>
              <p:nvPr/>
            </p:nvSpPr>
            <p:spPr>
              <a:xfrm>
                <a:off x="5921247" y="2890834"/>
                <a:ext cx="784860" cy="1059180"/>
              </a:xfrm>
              <a:custGeom>
                <a:avLst/>
                <a:gdLst/>
                <a:ahLst/>
                <a:cxnLst/>
                <a:rect l="l" t="t" r="r" b="b"/>
                <a:pathLst>
                  <a:path w="784859" h="1059179">
                    <a:moveTo>
                      <a:pt x="529315" y="0"/>
                    </a:moveTo>
                    <a:lnTo>
                      <a:pt x="476046" y="2685"/>
                    </a:lnTo>
                    <a:lnTo>
                      <a:pt x="423516" y="10675"/>
                    </a:lnTo>
                    <a:lnTo>
                      <a:pt x="372114" y="23871"/>
                    </a:lnTo>
                    <a:lnTo>
                      <a:pt x="322233" y="42172"/>
                    </a:lnTo>
                    <a:lnTo>
                      <a:pt x="274261" y="65481"/>
                    </a:lnTo>
                    <a:lnTo>
                      <a:pt x="233078" y="90591"/>
                    </a:lnTo>
                    <a:lnTo>
                      <a:pt x="194982" y="118799"/>
                    </a:lnTo>
                    <a:lnTo>
                      <a:pt x="160045" y="149853"/>
                    </a:lnTo>
                    <a:lnTo>
                      <a:pt x="128343" y="183498"/>
                    </a:lnTo>
                    <a:lnTo>
                      <a:pt x="99949" y="219480"/>
                    </a:lnTo>
                    <a:lnTo>
                      <a:pt x="74936" y="257545"/>
                    </a:lnTo>
                    <a:lnTo>
                      <a:pt x="53378" y="297440"/>
                    </a:lnTo>
                    <a:lnTo>
                      <a:pt x="35349" y="338911"/>
                    </a:lnTo>
                    <a:lnTo>
                      <a:pt x="20923" y="381704"/>
                    </a:lnTo>
                    <a:lnTo>
                      <a:pt x="10174" y="425566"/>
                    </a:lnTo>
                    <a:lnTo>
                      <a:pt x="3175" y="470241"/>
                    </a:lnTo>
                    <a:lnTo>
                      <a:pt x="0" y="515477"/>
                    </a:lnTo>
                    <a:lnTo>
                      <a:pt x="722" y="561020"/>
                    </a:lnTo>
                    <a:lnTo>
                      <a:pt x="5416" y="606616"/>
                    </a:lnTo>
                    <a:lnTo>
                      <a:pt x="14156" y="652011"/>
                    </a:lnTo>
                    <a:lnTo>
                      <a:pt x="27015" y="696952"/>
                    </a:lnTo>
                    <a:lnTo>
                      <a:pt x="44066" y="741184"/>
                    </a:lnTo>
                    <a:lnTo>
                      <a:pt x="65384" y="784453"/>
                    </a:lnTo>
                    <a:lnTo>
                      <a:pt x="90494" y="825636"/>
                    </a:lnTo>
                    <a:lnTo>
                      <a:pt x="118703" y="863733"/>
                    </a:lnTo>
                    <a:lnTo>
                      <a:pt x="149756" y="898669"/>
                    </a:lnTo>
                    <a:lnTo>
                      <a:pt x="183401" y="930371"/>
                    </a:lnTo>
                    <a:lnTo>
                      <a:pt x="219383" y="958766"/>
                    </a:lnTo>
                    <a:lnTo>
                      <a:pt x="257449" y="983779"/>
                    </a:lnTo>
                    <a:lnTo>
                      <a:pt x="297344" y="1005336"/>
                    </a:lnTo>
                    <a:lnTo>
                      <a:pt x="338815" y="1023365"/>
                    </a:lnTo>
                    <a:lnTo>
                      <a:pt x="381608" y="1037791"/>
                    </a:lnTo>
                    <a:lnTo>
                      <a:pt x="425469" y="1048541"/>
                    </a:lnTo>
                    <a:lnTo>
                      <a:pt x="470145" y="1055540"/>
                    </a:lnTo>
                    <a:lnTo>
                      <a:pt x="515381" y="1058715"/>
                    </a:lnTo>
                    <a:lnTo>
                      <a:pt x="560924" y="1057992"/>
                    </a:lnTo>
                    <a:lnTo>
                      <a:pt x="606520" y="1053298"/>
                    </a:lnTo>
                    <a:lnTo>
                      <a:pt x="651915" y="1044558"/>
                    </a:lnTo>
                    <a:lnTo>
                      <a:pt x="696855" y="1031700"/>
                    </a:lnTo>
                    <a:lnTo>
                      <a:pt x="741087" y="1014648"/>
                    </a:lnTo>
                    <a:lnTo>
                      <a:pt x="784357" y="993330"/>
                    </a:lnTo>
                    <a:lnTo>
                      <a:pt x="761166" y="951166"/>
                    </a:lnTo>
                    <a:lnTo>
                      <a:pt x="717560" y="972353"/>
                    </a:lnTo>
                    <a:lnTo>
                      <a:pt x="672216" y="988989"/>
                    </a:lnTo>
                    <a:lnTo>
                      <a:pt x="625490" y="1000985"/>
                    </a:lnTo>
                    <a:lnTo>
                      <a:pt x="577737" y="1008249"/>
                    </a:lnTo>
                    <a:lnTo>
                      <a:pt x="529315" y="1010691"/>
                    </a:lnTo>
                    <a:lnTo>
                      <a:pt x="480106" y="1008206"/>
                    </a:lnTo>
                    <a:lnTo>
                      <a:pt x="432318" y="1000913"/>
                    </a:lnTo>
                    <a:lnTo>
                      <a:pt x="386193" y="989053"/>
                    </a:lnTo>
                    <a:lnTo>
                      <a:pt x="341974" y="972869"/>
                    </a:lnTo>
                    <a:lnTo>
                      <a:pt x="299903" y="952602"/>
                    </a:lnTo>
                    <a:lnTo>
                      <a:pt x="260220" y="928494"/>
                    </a:lnTo>
                    <a:lnTo>
                      <a:pt x="223169" y="900787"/>
                    </a:lnTo>
                    <a:lnTo>
                      <a:pt x="188990" y="869724"/>
                    </a:lnTo>
                    <a:lnTo>
                      <a:pt x="157927" y="835546"/>
                    </a:lnTo>
                    <a:lnTo>
                      <a:pt x="130220" y="798494"/>
                    </a:lnTo>
                    <a:lnTo>
                      <a:pt x="106113" y="758812"/>
                    </a:lnTo>
                    <a:lnTo>
                      <a:pt x="85846" y="716740"/>
                    </a:lnTo>
                    <a:lnTo>
                      <a:pt x="69661" y="672521"/>
                    </a:lnTo>
                    <a:lnTo>
                      <a:pt x="57801" y="626396"/>
                    </a:lnTo>
                    <a:lnTo>
                      <a:pt x="50508" y="578608"/>
                    </a:lnTo>
                    <a:lnTo>
                      <a:pt x="48023" y="529399"/>
                    </a:lnTo>
                    <a:lnTo>
                      <a:pt x="50508" y="480192"/>
                    </a:lnTo>
                    <a:lnTo>
                      <a:pt x="57801" y="432406"/>
                    </a:lnTo>
                    <a:lnTo>
                      <a:pt x="69661" y="386283"/>
                    </a:lnTo>
                    <a:lnTo>
                      <a:pt x="85846" y="342065"/>
                    </a:lnTo>
                    <a:lnTo>
                      <a:pt x="106113" y="299995"/>
                    </a:lnTo>
                    <a:lnTo>
                      <a:pt x="130220" y="260313"/>
                    </a:lnTo>
                    <a:lnTo>
                      <a:pt x="157927" y="223263"/>
                    </a:lnTo>
                    <a:lnTo>
                      <a:pt x="188990" y="189085"/>
                    </a:lnTo>
                    <a:lnTo>
                      <a:pt x="223169" y="158022"/>
                    </a:lnTo>
                    <a:lnTo>
                      <a:pt x="260220" y="130316"/>
                    </a:lnTo>
                    <a:lnTo>
                      <a:pt x="299903" y="106209"/>
                    </a:lnTo>
                    <a:lnTo>
                      <a:pt x="341974" y="85942"/>
                    </a:lnTo>
                    <a:lnTo>
                      <a:pt x="386193" y="69758"/>
                    </a:lnTo>
                    <a:lnTo>
                      <a:pt x="432318" y="57898"/>
                    </a:lnTo>
                    <a:lnTo>
                      <a:pt x="480106" y="50605"/>
                    </a:lnTo>
                    <a:lnTo>
                      <a:pt x="529315" y="48120"/>
                    </a:lnTo>
                    <a:lnTo>
                      <a:pt x="529315" y="0"/>
                    </a:lnTo>
                    <a:close/>
                  </a:path>
                </a:pathLst>
              </a:custGeom>
              <a:solidFill>
                <a:srgbClr val="3306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10">
                <a:extLst>
                  <a:ext uri="{FF2B5EF4-FFF2-40B4-BE49-F238E27FC236}">
                    <a16:creationId xmlns:a16="http://schemas.microsoft.com/office/drawing/2014/main" id="{BF2E6904-100F-26DB-5BAD-98207E69D544}"/>
                  </a:ext>
                </a:extLst>
              </p:cNvPr>
              <p:cNvSpPr/>
              <p:nvPr/>
            </p:nvSpPr>
            <p:spPr>
              <a:xfrm>
                <a:off x="6450559" y="2842700"/>
                <a:ext cx="577850" cy="1083945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1083945">
                    <a:moveTo>
                      <a:pt x="0" y="0"/>
                    </a:moveTo>
                    <a:lnTo>
                      <a:pt x="0" y="48120"/>
                    </a:lnTo>
                    <a:lnTo>
                      <a:pt x="47919" y="50287"/>
                    </a:lnTo>
                    <a:lnTo>
                      <a:pt x="94959" y="56692"/>
                    </a:lnTo>
                    <a:lnTo>
                      <a:pt x="140878" y="67193"/>
                    </a:lnTo>
                    <a:lnTo>
                      <a:pt x="185435" y="81647"/>
                    </a:lnTo>
                    <a:lnTo>
                      <a:pt x="228388" y="99912"/>
                    </a:lnTo>
                    <a:lnTo>
                      <a:pt x="269498" y="121845"/>
                    </a:lnTo>
                    <a:lnTo>
                      <a:pt x="308523" y="147304"/>
                    </a:lnTo>
                    <a:lnTo>
                      <a:pt x="345221" y="176145"/>
                    </a:lnTo>
                    <a:lnTo>
                      <a:pt x="379352" y="208227"/>
                    </a:lnTo>
                    <a:lnTo>
                      <a:pt x="410675" y="243407"/>
                    </a:lnTo>
                    <a:lnTo>
                      <a:pt x="438948" y="281543"/>
                    </a:lnTo>
                    <a:lnTo>
                      <a:pt x="463931" y="322491"/>
                    </a:lnTo>
                    <a:lnTo>
                      <a:pt x="485249" y="365760"/>
                    </a:lnTo>
                    <a:lnTo>
                      <a:pt x="502300" y="409992"/>
                    </a:lnTo>
                    <a:lnTo>
                      <a:pt x="515160" y="454932"/>
                    </a:lnTo>
                    <a:lnTo>
                      <a:pt x="523900" y="500327"/>
                    </a:lnTo>
                    <a:lnTo>
                      <a:pt x="528595" y="545924"/>
                    </a:lnTo>
                    <a:lnTo>
                      <a:pt x="529318" y="591467"/>
                    </a:lnTo>
                    <a:lnTo>
                      <a:pt x="526144" y="636703"/>
                    </a:lnTo>
                    <a:lnTo>
                      <a:pt x="519145" y="681379"/>
                    </a:lnTo>
                    <a:lnTo>
                      <a:pt x="508396" y="725241"/>
                    </a:lnTo>
                    <a:lnTo>
                      <a:pt x="493971" y="768035"/>
                    </a:lnTo>
                    <a:lnTo>
                      <a:pt x="475942" y="809506"/>
                    </a:lnTo>
                    <a:lnTo>
                      <a:pt x="454385" y="849402"/>
                    </a:lnTo>
                    <a:lnTo>
                      <a:pt x="429372" y="887469"/>
                    </a:lnTo>
                    <a:lnTo>
                      <a:pt x="400977" y="923452"/>
                    </a:lnTo>
                    <a:lnTo>
                      <a:pt x="369274" y="957098"/>
                    </a:lnTo>
                    <a:lnTo>
                      <a:pt x="334336" y="988153"/>
                    </a:lnTo>
                    <a:lnTo>
                      <a:pt x="296238" y="1016364"/>
                    </a:lnTo>
                    <a:lnTo>
                      <a:pt x="255054" y="1041476"/>
                    </a:lnTo>
                    <a:lnTo>
                      <a:pt x="278231" y="1083640"/>
                    </a:lnTo>
                    <a:lnTo>
                      <a:pt x="319572" y="1058613"/>
                    </a:lnTo>
                    <a:lnTo>
                      <a:pt x="358308" y="1030510"/>
                    </a:lnTo>
                    <a:lnTo>
                      <a:pt x="394318" y="999538"/>
                    </a:lnTo>
                    <a:lnTo>
                      <a:pt x="427479" y="965904"/>
                    </a:lnTo>
                    <a:lnTo>
                      <a:pt x="457669" y="929815"/>
                    </a:lnTo>
                    <a:lnTo>
                      <a:pt x="484766" y="891478"/>
                    </a:lnTo>
                    <a:lnTo>
                      <a:pt x="508646" y="851099"/>
                    </a:lnTo>
                    <a:lnTo>
                      <a:pt x="529189" y="808886"/>
                    </a:lnTo>
                    <a:lnTo>
                      <a:pt x="546271" y="765045"/>
                    </a:lnTo>
                    <a:lnTo>
                      <a:pt x="559769" y="719783"/>
                    </a:lnTo>
                    <a:lnTo>
                      <a:pt x="569563" y="673308"/>
                    </a:lnTo>
                    <a:lnTo>
                      <a:pt x="575529" y="625826"/>
                    </a:lnTo>
                    <a:lnTo>
                      <a:pt x="577545" y="577545"/>
                    </a:lnTo>
                    <a:lnTo>
                      <a:pt x="575630" y="530177"/>
                    </a:lnTo>
                    <a:lnTo>
                      <a:pt x="569985" y="483863"/>
                    </a:lnTo>
                    <a:lnTo>
                      <a:pt x="560759" y="438753"/>
                    </a:lnTo>
                    <a:lnTo>
                      <a:pt x="548100" y="394994"/>
                    </a:lnTo>
                    <a:lnTo>
                      <a:pt x="532157" y="352736"/>
                    </a:lnTo>
                    <a:lnTo>
                      <a:pt x="513078" y="312128"/>
                    </a:lnTo>
                    <a:lnTo>
                      <a:pt x="491013" y="273317"/>
                    </a:lnTo>
                    <a:lnTo>
                      <a:pt x="466109" y="236452"/>
                    </a:lnTo>
                    <a:lnTo>
                      <a:pt x="438516" y="201683"/>
                    </a:lnTo>
                    <a:lnTo>
                      <a:pt x="408382" y="169157"/>
                    </a:lnTo>
                    <a:lnTo>
                      <a:pt x="375856" y="139024"/>
                    </a:lnTo>
                    <a:lnTo>
                      <a:pt x="341086" y="111431"/>
                    </a:lnTo>
                    <a:lnTo>
                      <a:pt x="304222" y="86528"/>
                    </a:lnTo>
                    <a:lnTo>
                      <a:pt x="265411" y="64463"/>
                    </a:lnTo>
                    <a:lnTo>
                      <a:pt x="224802" y="45385"/>
                    </a:lnTo>
                    <a:lnTo>
                      <a:pt x="182545" y="29443"/>
                    </a:lnTo>
                    <a:lnTo>
                      <a:pt x="138787" y="16784"/>
                    </a:lnTo>
                    <a:lnTo>
                      <a:pt x="93678" y="7558"/>
                    </a:lnTo>
                    <a:lnTo>
                      <a:pt x="47366" y="19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137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11">
                <a:extLst>
                  <a:ext uri="{FF2B5EF4-FFF2-40B4-BE49-F238E27FC236}">
                    <a16:creationId xmlns:a16="http://schemas.microsoft.com/office/drawing/2014/main" id="{0CE8A36A-0E1B-FAB8-23B5-1B7563A65ABC}"/>
                  </a:ext>
                </a:extLst>
              </p:cNvPr>
              <p:cNvSpPr/>
              <p:nvPr/>
            </p:nvSpPr>
            <p:spPr>
              <a:xfrm>
                <a:off x="6450559" y="2842700"/>
                <a:ext cx="577850" cy="1083945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1083945">
                    <a:moveTo>
                      <a:pt x="0" y="0"/>
                    </a:moveTo>
                    <a:lnTo>
                      <a:pt x="47366" y="1914"/>
                    </a:lnTo>
                    <a:lnTo>
                      <a:pt x="93678" y="7558"/>
                    </a:lnTo>
                    <a:lnTo>
                      <a:pt x="138787" y="16784"/>
                    </a:lnTo>
                    <a:lnTo>
                      <a:pt x="182545" y="29443"/>
                    </a:lnTo>
                    <a:lnTo>
                      <a:pt x="224802" y="45385"/>
                    </a:lnTo>
                    <a:lnTo>
                      <a:pt x="265411" y="64463"/>
                    </a:lnTo>
                    <a:lnTo>
                      <a:pt x="304222" y="86528"/>
                    </a:lnTo>
                    <a:lnTo>
                      <a:pt x="341086" y="111431"/>
                    </a:lnTo>
                    <a:lnTo>
                      <a:pt x="375856" y="139024"/>
                    </a:lnTo>
                    <a:lnTo>
                      <a:pt x="408382" y="169157"/>
                    </a:lnTo>
                    <a:lnTo>
                      <a:pt x="438516" y="201683"/>
                    </a:lnTo>
                    <a:lnTo>
                      <a:pt x="466109" y="236452"/>
                    </a:lnTo>
                    <a:lnTo>
                      <a:pt x="491013" y="273317"/>
                    </a:lnTo>
                    <a:lnTo>
                      <a:pt x="513078" y="312128"/>
                    </a:lnTo>
                    <a:lnTo>
                      <a:pt x="532157" y="352736"/>
                    </a:lnTo>
                    <a:lnTo>
                      <a:pt x="548100" y="394994"/>
                    </a:lnTo>
                    <a:lnTo>
                      <a:pt x="560759" y="438753"/>
                    </a:lnTo>
                    <a:lnTo>
                      <a:pt x="569985" y="483863"/>
                    </a:lnTo>
                    <a:lnTo>
                      <a:pt x="575630" y="530177"/>
                    </a:lnTo>
                    <a:lnTo>
                      <a:pt x="577545" y="577545"/>
                    </a:lnTo>
                    <a:lnTo>
                      <a:pt x="575529" y="625826"/>
                    </a:lnTo>
                    <a:lnTo>
                      <a:pt x="569563" y="673308"/>
                    </a:lnTo>
                    <a:lnTo>
                      <a:pt x="559769" y="719783"/>
                    </a:lnTo>
                    <a:lnTo>
                      <a:pt x="546271" y="765045"/>
                    </a:lnTo>
                    <a:lnTo>
                      <a:pt x="529189" y="808886"/>
                    </a:lnTo>
                    <a:lnTo>
                      <a:pt x="508646" y="851099"/>
                    </a:lnTo>
                    <a:lnTo>
                      <a:pt x="484766" y="891478"/>
                    </a:lnTo>
                    <a:lnTo>
                      <a:pt x="457669" y="929815"/>
                    </a:lnTo>
                    <a:lnTo>
                      <a:pt x="427479" y="965904"/>
                    </a:lnTo>
                    <a:lnTo>
                      <a:pt x="394318" y="999538"/>
                    </a:lnTo>
                    <a:lnTo>
                      <a:pt x="358308" y="1030510"/>
                    </a:lnTo>
                    <a:lnTo>
                      <a:pt x="319572" y="1058613"/>
                    </a:lnTo>
                    <a:lnTo>
                      <a:pt x="278231" y="1083640"/>
                    </a:lnTo>
                    <a:lnTo>
                      <a:pt x="255054" y="1041476"/>
                    </a:lnTo>
                    <a:lnTo>
                      <a:pt x="296238" y="1016364"/>
                    </a:lnTo>
                    <a:lnTo>
                      <a:pt x="334336" y="988153"/>
                    </a:lnTo>
                    <a:lnTo>
                      <a:pt x="369274" y="957098"/>
                    </a:lnTo>
                    <a:lnTo>
                      <a:pt x="400977" y="923452"/>
                    </a:lnTo>
                    <a:lnTo>
                      <a:pt x="429372" y="887469"/>
                    </a:lnTo>
                    <a:lnTo>
                      <a:pt x="454385" y="849402"/>
                    </a:lnTo>
                    <a:lnTo>
                      <a:pt x="475942" y="809506"/>
                    </a:lnTo>
                    <a:lnTo>
                      <a:pt x="493971" y="768035"/>
                    </a:lnTo>
                    <a:lnTo>
                      <a:pt x="508396" y="725241"/>
                    </a:lnTo>
                    <a:lnTo>
                      <a:pt x="519145" y="681379"/>
                    </a:lnTo>
                    <a:lnTo>
                      <a:pt x="526144" y="636703"/>
                    </a:lnTo>
                    <a:lnTo>
                      <a:pt x="529318" y="591467"/>
                    </a:lnTo>
                    <a:lnTo>
                      <a:pt x="528595" y="545924"/>
                    </a:lnTo>
                    <a:lnTo>
                      <a:pt x="523900" y="500327"/>
                    </a:lnTo>
                    <a:lnTo>
                      <a:pt x="515160" y="454932"/>
                    </a:lnTo>
                    <a:lnTo>
                      <a:pt x="502300" y="409992"/>
                    </a:lnTo>
                    <a:lnTo>
                      <a:pt x="485249" y="365760"/>
                    </a:lnTo>
                    <a:lnTo>
                      <a:pt x="463931" y="322491"/>
                    </a:lnTo>
                    <a:lnTo>
                      <a:pt x="438948" y="281543"/>
                    </a:lnTo>
                    <a:lnTo>
                      <a:pt x="410675" y="243407"/>
                    </a:lnTo>
                    <a:lnTo>
                      <a:pt x="379352" y="208227"/>
                    </a:lnTo>
                    <a:lnTo>
                      <a:pt x="345221" y="176145"/>
                    </a:lnTo>
                    <a:lnTo>
                      <a:pt x="308523" y="147304"/>
                    </a:lnTo>
                    <a:lnTo>
                      <a:pt x="269498" y="121845"/>
                    </a:lnTo>
                    <a:lnTo>
                      <a:pt x="228388" y="99912"/>
                    </a:lnTo>
                    <a:lnTo>
                      <a:pt x="185435" y="81647"/>
                    </a:lnTo>
                    <a:lnTo>
                      <a:pt x="140878" y="67193"/>
                    </a:lnTo>
                    <a:lnTo>
                      <a:pt x="94959" y="56692"/>
                    </a:lnTo>
                    <a:lnTo>
                      <a:pt x="47919" y="50287"/>
                    </a:lnTo>
                    <a:lnTo>
                      <a:pt x="0" y="48120"/>
                    </a:lnTo>
                    <a:lnTo>
                      <a:pt x="0" y="0"/>
                    </a:lnTo>
                    <a:close/>
                  </a:path>
                </a:pathLst>
              </a:custGeom>
              <a:ln w="19050">
                <a:solidFill>
                  <a:srgbClr val="8A137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0" name="object 12">
              <a:extLst>
                <a:ext uri="{FF2B5EF4-FFF2-40B4-BE49-F238E27FC236}">
                  <a16:creationId xmlns:a16="http://schemas.microsoft.com/office/drawing/2014/main" id="{96EE0B03-1620-2DC4-7EFF-DCB8E9023B5A}"/>
                </a:ext>
              </a:extLst>
            </p:cNvPr>
            <p:cNvSpPr txBox="1"/>
            <p:nvPr/>
          </p:nvSpPr>
          <p:spPr>
            <a:xfrm>
              <a:off x="6232582" y="3256403"/>
              <a:ext cx="485140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800" b="1" spc="-25" dirty="0">
                  <a:solidFill>
                    <a:srgbClr val="33062C"/>
                  </a:solidFill>
                  <a:latin typeface="Segoe UI"/>
                  <a:cs typeface="Segoe UI"/>
                </a:rPr>
                <a:t>42%</a:t>
              </a:r>
              <a:endParaRPr sz="1800" dirty="0">
                <a:latin typeface="Segoe UI"/>
                <a:cs typeface="Segoe UI"/>
              </a:endParaRPr>
            </a:p>
          </p:txBody>
        </p:sp>
      </p:grpSp>
      <p:sp>
        <p:nvSpPr>
          <p:cNvPr id="58" name="object 13">
            <a:extLst>
              <a:ext uri="{FF2B5EF4-FFF2-40B4-BE49-F238E27FC236}">
                <a16:creationId xmlns:a16="http://schemas.microsoft.com/office/drawing/2014/main" id="{5951E2B3-5A9D-079A-5A43-FA1350031F2B}"/>
              </a:ext>
            </a:extLst>
          </p:cNvPr>
          <p:cNvSpPr txBox="1"/>
          <p:nvPr/>
        </p:nvSpPr>
        <p:spPr>
          <a:xfrm>
            <a:off x="5865997" y="4090811"/>
            <a:ext cx="1131812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1" algn="ctr">
              <a:spcBef>
                <a:spcPts val="100"/>
              </a:spcBef>
            </a:pPr>
            <a:r>
              <a:rPr b="1" spc="-11" dirty="0">
                <a:latin typeface="Barlow" panose="00000500000000000000" pitchFamily="2" charset="0"/>
                <a:ea typeface="Source Sans Pro" panose="020B0503030403020204" pitchFamily="34" charset="0"/>
                <a:cs typeface="Calibri Light"/>
              </a:rPr>
              <a:t>Extra-large organizations </a:t>
            </a:r>
            <a:r>
              <a:rPr spc="-11" dirty="0">
                <a:latin typeface="Barlow" panose="00000500000000000000" pitchFamily="2" charset="0"/>
                <a:ea typeface="Source Sans Pro" panose="020B0503030403020204" pitchFamily="34" charset="0"/>
                <a:cs typeface="Calibri Light"/>
              </a:rPr>
              <a:t>(5,000+</a:t>
            </a:r>
            <a:endParaRPr dirty="0">
              <a:latin typeface="Barlow" panose="00000500000000000000" pitchFamily="2" charset="0"/>
              <a:ea typeface="Source Sans Pro" panose="020B0503030403020204" pitchFamily="34" charset="0"/>
              <a:cs typeface="Calibri Light"/>
            </a:endParaRPr>
          </a:p>
          <a:p>
            <a:pPr algn="ctr">
              <a:spcBef>
                <a:spcPts val="5"/>
              </a:spcBef>
            </a:pPr>
            <a:r>
              <a:rPr spc="-11" dirty="0">
                <a:latin typeface="Barlow" panose="00000500000000000000" pitchFamily="2" charset="0"/>
                <a:ea typeface="Source Sans Pro" panose="020B0503030403020204" pitchFamily="34" charset="0"/>
                <a:cs typeface="Calibri Light"/>
              </a:rPr>
              <a:t>employees)</a:t>
            </a:r>
            <a:endParaRPr dirty="0">
              <a:latin typeface="Barlow" panose="00000500000000000000" pitchFamily="2" charset="0"/>
              <a:ea typeface="Source Sans Pro" panose="020B0503030403020204" pitchFamily="34" charset="0"/>
              <a:cs typeface="Calibri Light"/>
            </a:endParaRPr>
          </a:p>
        </p:txBody>
      </p:sp>
      <p:grpSp>
        <p:nvGrpSpPr>
          <p:cNvPr id="59" name="Group 58" descr="26% of Large organizations use AI for HR activities">
            <a:extLst>
              <a:ext uri="{FF2B5EF4-FFF2-40B4-BE49-F238E27FC236}">
                <a16:creationId xmlns:a16="http://schemas.microsoft.com/office/drawing/2014/main" id="{1F404F14-C770-58C0-4203-31CBF630D073}"/>
              </a:ext>
            </a:extLst>
          </p:cNvPr>
          <p:cNvGrpSpPr/>
          <p:nvPr/>
        </p:nvGrpSpPr>
        <p:grpSpPr>
          <a:xfrm>
            <a:off x="7441908" y="2874800"/>
            <a:ext cx="1116331" cy="1116331"/>
            <a:chOff x="7460381" y="2837855"/>
            <a:chExt cx="1116331" cy="1116331"/>
          </a:xfrm>
        </p:grpSpPr>
        <p:grpSp>
          <p:nvGrpSpPr>
            <p:cNvPr id="60" name="object 14" descr="Chart showing 26% of Large organizations">
              <a:extLst>
                <a:ext uri="{FF2B5EF4-FFF2-40B4-BE49-F238E27FC236}">
                  <a16:creationId xmlns:a16="http://schemas.microsoft.com/office/drawing/2014/main" id="{E24EFD52-9F23-1964-6512-D70DD706C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7460381" y="2837855"/>
              <a:ext cx="1116331" cy="1116331"/>
              <a:chOff x="7460382" y="2837855"/>
              <a:chExt cx="1116330" cy="1116330"/>
            </a:xfrm>
          </p:grpSpPr>
          <p:sp>
            <p:nvSpPr>
              <p:cNvPr id="62" name="object 15">
                <a:extLst>
                  <a:ext uri="{FF2B5EF4-FFF2-40B4-BE49-F238E27FC236}">
                    <a16:creationId xmlns:a16="http://schemas.microsoft.com/office/drawing/2014/main" id="{6FC7F32E-0258-9EF2-0201-032F6A37F247}"/>
                  </a:ext>
                </a:extLst>
              </p:cNvPr>
              <p:cNvSpPr/>
              <p:nvPr/>
            </p:nvSpPr>
            <p:spPr>
              <a:xfrm>
                <a:off x="7989614" y="2943636"/>
                <a:ext cx="481330" cy="511809"/>
              </a:xfrm>
              <a:custGeom>
                <a:avLst/>
                <a:gdLst/>
                <a:ahLst/>
                <a:cxnLst/>
                <a:rect l="l" t="t" r="r" b="b"/>
                <a:pathLst>
                  <a:path w="481329" h="511810">
                    <a:moveTo>
                      <a:pt x="0" y="0"/>
                    </a:moveTo>
                    <a:lnTo>
                      <a:pt x="0" y="48120"/>
                    </a:lnTo>
                    <a:lnTo>
                      <a:pt x="6802" y="48172"/>
                    </a:lnTo>
                    <a:lnTo>
                      <a:pt x="27203" y="48971"/>
                    </a:lnTo>
                    <a:lnTo>
                      <a:pt x="74146" y="54472"/>
                    </a:lnTo>
                    <a:lnTo>
                      <a:pt x="119313" y="64777"/>
                    </a:lnTo>
                    <a:lnTo>
                      <a:pt x="162455" y="79608"/>
                    </a:lnTo>
                    <a:lnTo>
                      <a:pt x="203326" y="98683"/>
                    </a:lnTo>
                    <a:lnTo>
                      <a:pt x="241679" y="121723"/>
                    </a:lnTo>
                    <a:lnTo>
                      <a:pt x="277265" y="148446"/>
                    </a:lnTo>
                    <a:lnTo>
                      <a:pt x="309840" y="178573"/>
                    </a:lnTo>
                    <a:lnTo>
                      <a:pt x="339154" y="211823"/>
                    </a:lnTo>
                    <a:lnTo>
                      <a:pt x="364960" y="247917"/>
                    </a:lnTo>
                    <a:lnTo>
                      <a:pt x="387013" y="286573"/>
                    </a:lnTo>
                    <a:lnTo>
                      <a:pt x="405064" y="327511"/>
                    </a:lnTo>
                    <a:lnTo>
                      <a:pt x="418866" y="370451"/>
                    </a:lnTo>
                    <a:lnTo>
                      <a:pt x="428172" y="415114"/>
                    </a:lnTo>
                    <a:lnTo>
                      <a:pt x="432735" y="461217"/>
                    </a:lnTo>
                    <a:lnTo>
                      <a:pt x="432308" y="508482"/>
                    </a:lnTo>
                    <a:lnTo>
                      <a:pt x="480326" y="511505"/>
                    </a:lnTo>
                    <a:lnTo>
                      <a:pt x="480743" y="503957"/>
                    </a:lnTo>
                    <a:lnTo>
                      <a:pt x="481279" y="481279"/>
                    </a:lnTo>
                    <a:lnTo>
                      <a:pt x="478794" y="432071"/>
                    </a:lnTo>
                    <a:lnTo>
                      <a:pt x="471501" y="384286"/>
                    </a:lnTo>
                    <a:lnTo>
                      <a:pt x="459642" y="338163"/>
                    </a:lnTo>
                    <a:lnTo>
                      <a:pt x="443458" y="293945"/>
                    </a:lnTo>
                    <a:lnTo>
                      <a:pt x="423192" y="251875"/>
                    </a:lnTo>
                    <a:lnTo>
                      <a:pt x="399086" y="212193"/>
                    </a:lnTo>
                    <a:lnTo>
                      <a:pt x="371380" y="175142"/>
                    </a:lnTo>
                    <a:lnTo>
                      <a:pt x="340318" y="140965"/>
                    </a:lnTo>
                    <a:lnTo>
                      <a:pt x="306141" y="109902"/>
                    </a:lnTo>
                    <a:lnTo>
                      <a:pt x="269091" y="82196"/>
                    </a:lnTo>
                    <a:lnTo>
                      <a:pt x="229409" y="58088"/>
                    </a:lnTo>
                    <a:lnTo>
                      <a:pt x="187338" y="37821"/>
                    </a:lnTo>
                    <a:lnTo>
                      <a:pt x="143120" y="21637"/>
                    </a:lnTo>
                    <a:lnTo>
                      <a:pt x="96996" y="9778"/>
                    </a:lnTo>
                    <a:lnTo>
                      <a:pt x="49209" y="2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137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16">
                <a:extLst>
                  <a:ext uri="{FF2B5EF4-FFF2-40B4-BE49-F238E27FC236}">
                    <a16:creationId xmlns:a16="http://schemas.microsoft.com/office/drawing/2014/main" id="{0ABE635C-61F4-B680-8504-9BCC9764AF46}"/>
                  </a:ext>
                </a:extLst>
              </p:cNvPr>
              <p:cNvSpPr/>
              <p:nvPr/>
            </p:nvSpPr>
            <p:spPr>
              <a:xfrm>
                <a:off x="7989614" y="2943636"/>
                <a:ext cx="481330" cy="511809"/>
              </a:xfrm>
              <a:custGeom>
                <a:avLst/>
                <a:gdLst/>
                <a:ahLst/>
                <a:cxnLst/>
                <a:rect l="l" t="t" r="r" b="b"/>
                <a:pathLst>
                  <a:path w="481329" h="511810">
                    <a:moveTo>
                      <a:pt x="0" y="0"/>
                    </a:moveTo>
                    <a:lnTo>
                      <a:pt x="49209" y="2484"/>
                    </a:lnTo>
                    <a:lnTo>
                      <a:pt x="96996" y="9778"/>
                    </a:lnTo>
                    <a:lnTo>
                      <a:pt x="143120" y="21637"/>
                    </a:lnTo>
                    <a:lnTo>
                      <a:pt x="187338" y="37821"/>
                    </a:lnTo>
                    <a:lnTo>
                      <a:pt x="229409" y="58088"/>
                    </a:lnTo>
                    <a:lnTo>
                      <a:pt x="269091" y="82196"/>
                    </a:lnTo>
                    <a:lnTo>
                      <a:pt x="306141" y="109902"/>
                    </a:lnTo>
                    <a:lnTo>
                      <a:pt x="340318" y="140965"/>
                    </a:lnTo>
                    <a:lnTo>
                      <a:pt x="371380" y="175142"/>
                    </a:lnTo>
                    <a:lnTo>
                      <a:pt x="399086" y="212193"/>
                    </a:lnTo>
                    <a:lnTo>
                      <a:pt x="423192" y="251875"/>
                    </a:lnTo>
                    <a:lnTo>
                      <a:pt x="443458" y="293945"/>
                    </a:lnTo>
                    <a:lnTo>
                      <a:pt x="459642" y="338163"/>
                    </a:lnTo>
                    <a:lnTo>
                      <a:pt x="471501" y="384286"/>
                    </a:lnTo>
                    <a:lnTo>
                      <a:pt x="478794" y="432071"/>
                    </a:lnTo>
                    <a:lnTo>
                      <a:pt x="481279" y="481279"/>
                    </a:lnTo>
                    <a:lnTo>
                      <a:pt x="481219" y="488841"/>
                    </a:lnTo>
                    <a:lnTo>
                      <a:pt x="481041" y="496401"/>
                    </a:lnTo>
                    <a:lnTo>
                      <a:pt x="480743" y="503957"/>
                    </a:lnTo>
                    <a:lnTo>
                      <a:pt x="480326" y="511505"/>
                    </a:lnTo>
                    <a:lnTo>
                      <a:pt x="432308" y="508482"/>
                    </a:lnTo>
                    <a:lnTo>
                      <a:pt x="432735" y="461217"/>
                    </a:lnTo>
                    <a:lnTo>
                      <a:pt x="428172" y="415114"/>
                    </a:lnTo>
                    <a:lnTo>
                      <a:pt x="418866" y="370451"/>
                    </a:lnTo>
                    <a:lnTo>
                      <a:pt x="405064" y="327511"/>
                    </a:lnTo>
                    <a:lnTo>
                      <a:pt x="387013" y="286573"/>
                    </a:lnTo>
                    <a:lnTo>
                      <a:pt x="364960" y="247917"/>
                    </a:lnTo>
                    <a:lnTo>
                      <a:pt x="339154" y="211823"/>
                    </a:lnTo>
                    <a:lnTo>
                      <a:pt x="309840" y="178573"/>
                    </a:lnTo>
                    <a:lnTo>
                      <a:pt x="277265" y="148446"/>
                    </a:lnTo>
                    <a:lnTo>
                      <a:pt x="241679" y="121723"/>
                    </a:lnTo>
                    <a:lnTo>
                      <a:pt x="203326" y="98683"/>
                    </a:lnTo>
                    <a:lnTo>
                      <a:pt x="162455" y="79608"/>
                    </a:lnTo>
                    <a:lnTo>
                      <a:pt x="119313" y="64777"/>
                    </a:lnTo>
                    <a:lnTo>
                      <a:pt x="74146" y="54472"/>
                    </a:lnTo>
                    <a:lnTo>
                      <a:pt x="27203" y="48971"/>
                    </a:lnTo>
                    <a:lnTo>
                      <a:pt x="0" y="48120"/>
                    </a:lnTo>
                    <a:lnTo>
                      <a:pt x="0" y="0"/>
                    </a:lnTo>
                    <a:close/>
                  </a:path>
                </a:pathLst>
              </a:custGeom>
              <a:ln w="19050">
                <a:solidFill>
                  <a:srgbClr val="8A137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17">
                <a:extLst>
                  <a:ext uri="{FF2B5EF4-FFF2-40B4-BE49-F238E27FC236}">
                    <a16:creationId xmlns:a16="http://schemas.microsoft.com/office/drawing/2014/main" id="{685B7865-7F62-0C1A-A505-99FD78CA893C}"/>
                  </a:ext>
                </a:extLst>
              </p:cNvPr>
              <p:cNvSpPr/>
              <p:nvPr/>
            </p:nvSpPr>
            <p:spPr>
              <a:xfrm>
                <a:off x="7989614" y="2895508"/>
                <a:ext cx="529590" cy="563245"/>
              </a:xfrm>
              <a:custGeom>
                <a:avLst/>
                <a:gdLst/>
                <a:ahLst/>
                <a:cxnLst/>
                <a:rect l="l" t="t" r="r" b="b"/>
                <a:pathLst>
                  <a:path w="529590" h="563245">
                    <a:moveTo>
                      <a:pt x="0" y="0"/>
                    </a:moveTo>
                    <a:lnTo>
                      <a:pt x="0" y="48120"/>
                    </a:lnTo>
                    <a:lnTo>
                      <a:pt x="7560" y="48179"/>
                    </a:lnTo>
                    <a:lnTo>
                      <a:pt x="30213" y="49072"/>
                    </a:lnTo>
                    <a:lnTo>
                      <a:pt x="79170" y="54642"/>
                    </a:lnTo>
                    <a:lnTo>
                      <a:pt x="126406" y="64921"/>
                    </a:lnTo>
                    <a:lnTo>
                      <a:pt x="171695" y="79653"/>
                    </a:lnTo>
                    <a:lnTo>
                      <a:pt x="214811" y="98582"/>
                    </a:lnTo>
                    <a:lnTo>
                      <a:pt x="255528" y="121450"/>
                    </a:lnTo>
                    <a:lnTo>
                      <a:pt x="293618" y="148002"/>
                    </a:lnTo>
                    <a:lnTo>
                      <a:pt x="328857" y="177980"/>
                    </a:lnTo>
                    <a:lnTo>
                      <a:pt x="361018" y="211127"/>
                    </a:lnTo>
                    <a:lnTo>
                      <a:pt x="389874" y="247188"/>
                    </a:lnTo>
                    <a:lnTo>
                      <a:pt x="415199" y="285906"/>
                    </a:lnTo>
                    <a:lnTo>
                      <a:pt x="436768" y="327023"/>
                    </a:lnTo>
                    <a:lnTo>
                      <a:pt x="454353" y="370284"/>
                    </a:lnTo>
                    <a:lnTo>
                      <a:pt x="467729" y="415431"/>
                    </a:lnTo>
                    <a:lnTo>
                      <a:pt x="476670" y="462208"/>
                    </a:lnTo>
                    <a:lnTo>
                      <a:pt x="480948" y="510358"/>
                    </a:lnTo>
                    <a:lnTo>
                      <a:pt x="480339" y="559625"/>
                    </a:lnTo>
                    <a:lnTo>
                      <a:pt x="528370" y="562648"/>
                    </a:lnTo>
                    <a:lnTo>
                      <a:pt x="529148" y="546039"/>
                    </a:lnTo>
                    <a:lnTo>
                      <a:pt x="529412" y="529412"/>
                    </a:lnTo>
                    <a:lnTo>
                      <a:pt x="527248" y="481224"/>
                    </a:lnTo>
                    <a:lnTo>
                      <a:pt x="520882" y="434248"/>
                    </a:lnTo>
                    <a:lnTo>
                      <a:pt x="510500" y="388671"/>
                    </a:lnTo>
                    <a:lnTo>
                      <a:pt x="496290" y="344680"/>
                    </a:lnTo>
                    <a:lnTo>
                      <a:pt x="478437" y="302463"/>
                    </a:lnTo>
                    <a:lnTo>
                      <a:pt x="457130" y="262205"/>
                    </a:lnTo>
                    <a:lnTo>
                      <a:pt x="432555" y="224093"/>
                    </a:lnTo>
                    <a:lnTo>
                      <a:pt x="404898" y="188316"/>
                    </a:lnTo>
                    <a:lnTo>
                      <a:pt x="374348" y="155059"/>
                    </a:lnTo>
                    <a:lnTo>
                      <a:pt x="341090" y="124509"/>
                    </a:lnTo>
                    <a:lnTo>
                      <a:pt x="305312" y="96853"/>
                    </a:lnTo>
                    <a:lnTo>
                      <a:pt x="267201" y="72278"/>
                    </a:lnTo>
                    <a:lnTo>
                      <a:pt x="226943" y="50972"/>
                    </a:lnTo>
                    <a:lnTo>
                      <a:pt x="184726" y="33120"/>
                    </a:lnTo>
                    <a:lnTo>
                      <a:pt x="140736" y="18910"/>
                    </a:lnTo>
                    <a:lnTo>
                      <a:pt x="95160" y="8529"/>
                    </a:lnTo>
                    <a:lnTo>
                      <a:pt x="48186" y="21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137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18">
                <a:extLst>
                  <a:ext uri="{FF2B5EF4-FFF2-40B4-BE49-F238E27FC236}">
                    <a16:creationId xmlns:a16="http://schemas.microsoft.com/office/drawing/2014/main" id="{1DCB821E-4C3F-6EC7-C076-7E01DA5E53A1}"/>
                  </a:ext>
                </a:extLst>
              </p:cNvPr>
              <p:cNvSpPr/>
              <p:nvPr/>
            </p:nvSpPr>
            <p:spPr>
              <a:xfrm>
                <a:off x="7989614" y="2895508"/>
                <a:ext cx="529590" cy="563245"/>
              </a:xfrm>
              <a:custGeom>
                <a:avLst/>
                <a:gdLst/>
                <a:ahLst/>
                <a:cxnLst/>
                <a:rect l="l" t="t" r="r" b="b"/>
                <a:pathLst>
                  <a:path w="529590" h="563245">
                    <a:moveTo>
                      <a:pt x="0" y="0"/>
                    </a:moveTo>
                    <a:lnTo>
                      <a:pt x="48186" y="2163"/>
                    </a:lnTo>
                    <a:lnTo>
                      <a:pt x="95160" y="8529"/>
                    </a:lnTo>
                    <a:lnTo>
                      <a:pt x="140736" y="18910"/>
                    </a:lnTo>
                    <a:lnTo>
                      <a:pt x="184726" y="33120"/>
                    </a:lnTo>
                    <a:lnTo>
                      <a:pt x="226943" y="50972"/>
                    </a:lnTo>
                    <a:lnTo>
                      <a:pt x="267201" y="72278"/>
                    </a:lnTo>
                    <a:lnTo>
                      <a:pt x="305312" y="96853"/>
                    </a:lnTo>
                    <a:lnTo>
                      <a:pt x="341090" y="124509"/>
                    </a:lnTo>
                    <a:lnTo>
                      <a:pt x="374348" y="155059"/>
                    </a:lnTo>
                    <a:lnTo>
                      <a:pt x="404898" y="188316"/>
                    </a:lnTo>
                    <a:lnTo>
                      <a:pt x="432555" y="224093"/>
                    </a:lnTo>
                    <a:lnTo>
                      <a:pt x="457130" y="262205"/>
                    </a:lnTo>
                    <a:lnTo>
                      <a:pt x="478437" y="302463"/>
                    </a:lnTo>
                    <a:lnTo>
                      <a:pt x="496290" y="344680"/>
                    </a:lnTo>
                    <a:lnTo>
                      <a:pt x="510500" y="388671"/>
                    </a:lnTo>
                    <a:lnTo>
                      <a:pt x="520882" y="434248"/>
                    </a:lnTo>
                    <a:lnTo>
                      <a:pt x="527248" y="481224"/>
                    </a:lnTo>
                    <a:lnTo>
                      <a:pt x="529412" y="529412"/>
                    </a:lnTo>
                    <a:lnTo>
                      <a:pt x="529345" y="537727"/>
                    </a:lnTo>
                    <a:lnTo>
                      <a:pt x="529148" y="546039"/>
                    </a:lnTo>
                    <a:lnTo>
                      <a:pt x="528822" y="554347"/>
                    </a:lnTo>
                    <a:lnTo>
                      <a:pt x="528370" y="562648"/>
                    </a:lnTo>
                    <a:lnTo>
                      <a:pt x="480339" y="559625"/>
                    </a:lnTo>
                    <a:lnTo>
                      <a:pt x="480948" y="510358"/>
                    </a:lnTo>
                    <a:lnTo>
                      <a:pt x="476670" y="462208"/>
                    </a:lnTo>
                    <a:lnTo>
                      <a:pt x="467729" y="415431"/>
                    </a:lnTo>
                    <a:lnTo>
                      <a:pt x="454353" y="370284"/>
                    </a:lnTo>
                    <a:lnTo>
                      <a:pt x="436768" y="327023"/>
                    </a:lnTo>
                    <a:lnTo>
                      <a:pt x="415199" y="285906"/>
                    </a:lnTo>
                    <a:lnTo>
                      <a:pt x="389874" y="247188"/>
                    </a:lnTo>
                    <a:lnTo>
                      <a:pt x="361018" y="211127"/>
                    </a:lnTo>
                    <a:lnTo>
                      <a:pt x="328857" y="177980"/>
                    </a:lnTo>
                    <a:lnTo>
                      <a:pt x="293618" y="148002"/>
                    </a:lnTo>
                    <a:lnTo>
                      <a:pt x="255528" y="121450"/>
                    </a:lnTo>
                    <a:lnTo>
                      <a:pt x="214811" y="98582"/>
                    </a:lnTo>
                    <a:lnTo>
                      <a:pt x="171695" y="79653"/>
                    </a:lnTo>
                    <a:lnTo>
                      <a:pt x="126406" y="64921"/>
                    </a:lnTo>
                    <a:lnTo>
                      <a:pt x="79170" y="54642"/>
                    </a:lnTo>
                    <a:lnTo>
                      <a:pt x="30213" y="49072"/>
                    </a:lnTo>
                    <a:lnTo>
                      <a:pt x="0" y="48120"/>
                    </a:lnTo>
                    <a:lnTo>
                      <a:pt x="0" y="0"/>
                    </a:lnTo>
                    <a:close/>
                  </a:path>
                </a:pathLst>
              </a:custGeom>
              <a:ln w="19050">
                <a:solidFill>
                  <a:srgbClr val="8A137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19">
                <a:extLst>
                  <a:ext uri="{FF2B5EF4-FFF2-40B4-BE49-F238E27FC236}">
                    <a16:creationId xmlns:a16="http://schemas.microsoft.com/office/drawing/2014/main" id="{823828A5-8752-2454-34FC-0A4B732C6B5B}"/>
                  </a:ext>
                </a:extLst>
              </p:cNvPr>
              <p:cNvSpPr/>
              <p:nvPr/>
            </p:nvSpPr>
            <p:spPr>
              <a:xfrm>
                <a:off x="7460382" y="2895512"/>
                <a:ext cx="1057910" cy="1059180"/>
              </a:xfrm>
              <a:custGeom>
                <a:avLst/>
                <a:gdLst/>
                <a:ahLst/>
                <a:cxnLst/>
                <a:rect l="l" t="t" r="r" b="b"/>
                <a:pathLst>
                  <a:path w="1057909" h="1059179">
                    <a:moveTo>
                      <a:pt x="529225" y="0"/>
                    </a:moveTo>
                    <a:lnTo>
                      <a:pt x="480439" y="2223"/>
                    </a:lnTo>
                    <a:lnTo>
                      <a:pt x="432855" y="8766"/>
                    </a:lnTo>
                    <a:lnTo>
                      <a:pt x="386675" y="19440"/>
                    </a:lnTo>
                    <a:lnTo>
                      <a:pt x="342102" y="34054"/>
                    </a:lnTo>
                    <a:lnTo>
                      <a:pt x="299337" y="52418"/>
                    </a:lnTo>
                    <a:lnTo>
                      <a:pt x="258583" y="74342"/>
                    </a:lnTo>
                    <a:lnTo>
                      <a:pt x="220043" y="99637"/>
                    </a:lnTo>
                    <a:lnTo>
                      <a:pt x="183917" y="128112"/>
                    </a:lnTo>
                    <a:lnTo>
                      <a:pt x="150410" y="159577"/>
                    </a:lnTo>
                    <a:lnTo>
                      <a:pt x="119723" y="193843"/>
                    </a:lnTo>
                    <a:lnTo>
                      <a:pt x="92058" y="230720"/>
                    </a:lnTo>
                    <a:lnTo>
                      <a:pt x="67618" y="270017"/>
                    </a:lnTo>
                    <a:lnTo>
                      <a:pt x="46605" y="311545"/>
                    </a:lnTo>
                    <a:lnTo>
                      <a:pt x="29221" y="355113"/>
                    </a:lnTo>
                    <a:lnTo>
                      <a:pt x="15668" y="400532"/>
                    </a:lnTo>
                    <a:lnTo>
                      <a:pt x="6149" y="447612"/>
                    </a:lnTo>
                    <a:lnTo>
                      <a:pt x="867" y="496163"/>
                    </a:lnTo>
                    <a:lnTo>
                      <a:pt x="0" y="544391"/>
                    </a:lnTo>
                    <a:lnTo>
                      <a:pt x="3403" y="591673"/>
                    </a:lnTo>
                    <a:lnTo>
                      <a:pt x="10902" y="637811"/>
                    </a:lnTo>
                    <a:lnTo>
                      <a:pt x="22321" y="682607"/>
                    </a:lnTo>
                    <a:lnTo>
                      <a:pt x="37487" y="725863"/>
                    </a:lnTo>
                    <a:lnTo>
                      <a:pt x="56224" y="767379"/>
                    </a:lnTo>
                    <a:lnTo>
                      <a:pt x="78357" y="806958"/>
                    </a:lnTo>
                    <a:lnTo>
                      <a:pt x="103712" y="844402"/>
                    </a:lnTo>
                    <a:lnTo>
                      <a:pt x="132113" y="879513"/>
                    </a:lnTo>
                    <a:lnTo>
                      <a:pt x="163387" y="912091"/>
                    </a:lnTo>
                    <a:lnTo>
                      <a:pt x="197358" y="941939"/>
                    </a:lnTo>
                    <a:lnTo>
                      <a:pt x="233851" y="968858"/>
                    </a:lnTo>
                    <a:lnTo>
                      <a:pt x="272691" y="992651"/>
                    </a:lnTo>
                    <a:lnTo>
                      <a:pt x="313704" y="1013118"/>
                    </a:lnTo>
                    <a:lnTo>
                      <a:pt x="356716" y="1030062"/>
                    </a:lnTo>
                    <a:lnTo>
                      <a:pt x="401550" y="1043284"/>
                    </a:lnTo>
                    <a:lnTo>
                      <a:pt x="448033" y="1052586"/>
                    </a:lnTo>
                    <a:lnTo>
                      <a:pt x="495989" y="1057770"/>
                    </a:lnTo>
                    <a:lnTo>
                      <a:pt x="544217" y="1058637"/>
                    </a:lnTo>
                    <a:lnTo>
                      <a:pt x="591499" y="1055234"/>
                    </a:lnTo>
                    <a:lnTo>
                      <a:pt x="637636" y="1047735"/>
                    </a:lnTo>
                    <a:lnTo>
                      <a:pt x="682432" y="1036315"/>
                    </a:lnTo>
                    <a:lnTo>
                      <a:pt x="725686" y="1021150"/>
                    </a:lnTo>
                    <a:lnTo>
                      <a:pt x="767202" y="1002413"/>
                    </a:lnTo>
                    <a:lnTo>
                      <a:pt x="806781" y="980280"/>
                    </a:lnTo>
                    <a:lnTo>
                      <a:pt x="844224" y="954925"/>
                    </a:lnTo>
                    <a:lnTo>
                      <a:pt x="879334" y="926523"/>
                    </a:lnTo>
                    <a:lnTo>
                      <a:pt x="911911" y="895250"/>
                    </a:lnTo>
                    <a:lnTo>
                      <a:pt x="941759" y="861279"/>
                    </a:lnTo>
                    <a:lnTo>
                      <a:pt x="968678" y="824786"/>
                    </a:lnTo>
                    <a:lnTo>
                      <a:pt x="992471" y="785945"/>
                    </a:lnTo>
                    <a:lnTo>
                      <a:pt x="1012939" y="744932"/>
                    </a:lnTo>
                    <a:lnTo>
                      <a:pt x="1029883" y="701921"/>
                    </a:lnTo>
                    <a:lnTo>
                      <a:pt x="1043106" y="657086"/>
                    </a:lnTo>
                    <a:lnTo>
                      <a:pt x="1052410" y="610604"/>
                    </a:lnTo>
                    <a:lnTo>
                      <a:pt x="1057596" y="562648"/>
                    </a:lnTo>
                    <a:lnTo>
                      <a:pt x="1009564" y="559625"/>
                    </a:lnTo>
                    <a:lnTo>
                      <a:pt x="1004332" y="606477"/>
                    </a:lnTo>
                    <a:lnTo>
                      <a:pt x="994766" y="651809"/>
                    </a:lnTo>
                    <a:lnTo>
                      <a:pt x="981085" y="695411"/>
                    </a:lnTo>
                    <a:lnTo>
                      <a:pt x="963511" y="737078"/>
                    </a:lnTo>
                    <a:lnTo>
                      <a:pt x="942264" y="776602"/>
                    </a:lnTo>
                    <a:lnTo>
                      <a:pt x="917565" y="813776"/>
                    </a:lnTo>
                    <a:lnTo>
                      <a:pt x="889634" y="848393"/>
                    </a:lnTo>
                    <a:lnTo>
                      <a:pt x="858691" y="880246"/>
                    </a:lnTo>
                    <a:lnTo>
                      <a:pt x="824959" y="909127"/>
                    </a:lnTo>
                    <a:lnTo>
                      <a:pt x="788656" y="934830"/>
                    </a:lnTo>
                    <a:lnTo>
                      <a:pt x="750004" y="957146"/>
                    </a:lnTo>
                    <a:lnTo>
                      <a:pt x="709223" y="975870"/>
                    </a:lnTo>
                    <a:lnTo>
                      <a:pt x="666534" y="990793"/>
                    </a:lnTo>
                    <a:lnTo>
                      <a:pt x="622158" y="1001709"/>
                    </a:lnTo>
                    <a:lnTo>
                      <a:pt x="576314" y="1008411"/>
                    </a:lnTo>
                    <a:lnTo>
                      <a:pt x="529225" y="1010691"/>
                    </a:lnTo>
                    <a:lnTo>
                      <a:pt x="480018" y="1008206"/>
                    </a:lnTo>
                    <a:lnTo>
                      <a:pt x="432232" y="1000913"/>
                    </a:lnTo>
                    <a:lnTo>
                      <a:pt x="386109" y="989053"/>
                    </a:lnTo>
                    <a:lnTo>
                      <a:pt x="341891" y="972869"/>
                    </a:lnTo>
                    <a:lnTo>
                      <a:pt x="299821" y="952602"/>
                    </a:lnTo>
                    <a:lnTo>
                      <a:pt x="260139" y="928495"/>
                    </a:lnTo>
                    <a:lnTo>
                      <a:pt x="223089" y="900789"/>
                    </a:lnTo>
                    <a:lnTo>
                      <a:pt x="188911" y="869726"/>
                    </a:lnTo>
                    <a:lnTo>
                      <a:pt x="157848" y="835548"/>
                    </a:lnTo>
                    <a:lnTo>
                      <a:pt x="130142" y="798497"/>
                    </a:lnTo>
                    <a:lnTo>
                      <a:pt x="106034" y="758816"/>
                    </a:lnTo>
                    <a:lnTo>
                      <a:pt x="85768" y="716745"/>
                    </a:lnTo>
                    <a:lnTo>
                      <a:pt x="69583" y="672528"/>
                    </a:lnTo>
                    <a:lnTo>
                      <a:pt x="57724" y="626405"/>
                    </a:lnTo>
                    <a:lnTo>
                      <a:pt x="50430" y="578619"/>
                    </a:lnTo>
                    <a:lnTo>
                      <a:pt x="47946" y="529412"/>
                    </a:lnTo>
                    <a:lnTo>
                      <a:pt x="50430" y="480202"/>
                    </a:lnTo>
                    <a:lnTo>
                      <a:pt x="57724" y="432414"/>
                    </a:lnTo>
                    <a:lnTo>
                      <a:pt x="69583" y="386290"/>
                    </a:lnTo>
                    <a:lnTo>
                      <a:pt x="85768" y="342071"/>
                    </a:lnTo>
                    <a:lnTo>
                      <a:pt x="106034" y="299999"/>
                    </a:lnTo>
                    <a:lnTo>
                      <a:pt x="130142" y="260316"/>
                    </a:lnTo>
                    <a:lnTo>
                      <a:pt x="157848" y="223265"/>
                    </a:lnTo>
                    <a:lnTo>
                      <a:pt x="188911" y="189087"/>
                    </a:lnTo>
                    <a:lnTo>
                      <a:pt x="223089" y="158023"/>
                    </a:lnTo>
                    <a:lnTo>
                      <a:pt x="260139" y="130317"/>
                    </a:lnTo>
                    <a:lnTo>
                      <a:pt x="299821" y="106209"/>
                    </a:lnTo>
                    <a:lnTo>
                      <a:pt x="341891" y="85942"/>
                    </a:lnTo>
                    <a:lnTo>
                      <a:pt x="386109" y="69758"/>
                    </a:lnTo>
                    <a:lnTo>
                      <a:pt x="432232" y="57898"/>
                    </a:lnTo>
                    <a:lnTo>
                      <a:pt x="480018" y="50605"/>
                    </a:lnTo>
                    <a:lnTo>
                      <a:pt x="529225" y="48120"/>
                    </a:lnTo>
                    <a:lnTo>
                      <a:pt x="529225" y="0"/>
                    </a:lnTo>
                    <a:close/>
                  </a:path>
                </a:pathLst>
              </a:custGeom>
              <a:solidFill>
                <a:srgbClr val="3306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20">
                <a:extLst>
                  <a:ext uri="{FF2B5EF4-FFF2-40B4-BE49-F238E27FC236}">
                    <a16:creationId xmlns:a16="http://schemas.microsoft.com/office/drawing/2014/main" id="{8F2D73CE-7CE3-CFF6-D9E8-DB0628BBD07C}"/>
                  </a:ext>
                </a:extLst>
              </p:cNvPr>
              <p:cNvSpPr/>
              <p:nvPr/>
            </p:nvSpPr>
            <p:spPr>
              <a:xfrm>
                <a:off x="7989614" y="2847380"/>
                <a:ext cx="577850" cy="614045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614045">
                    <a:moveTo>
                      <a:pt x="0" y="0"/>
                    </a:moveTo>
                    <a:lnTo>
                      <a:pt x="0" y="48120"/>
                    </a:lnTo>
                    <a:lnTo>
                      <a:pt x="16627" y="48379"/>
                    </a:lnTo>
                    <a:lnTo>
                      <a:pt x="33235" y="49161"/>
                    </a:lnTo>
                    <a:lnTo>
                      <a:pt x="81194" y="54347"/>
                    </a:lnTo>
                    <a:lnTo>
                      <a:pt x="127678" y="63651"/>
                    </a:lnTo>
                    <a:lnTo>
                      <a:pt x="172514" y="76875"/>
                    </a:lnTo>
                    <a:lnTo>
                      <a:pt x="215527" y="93820"/>
                    </a:lnTo>
                    <a:lnTo>
                      <a:pt x="256541" y="114288"/>
                    </a:lnTo>
                    <a:lnTo>
                      <a:pt x="295383" y="138082"/>
                    </a:lnTo>
                    <a:lnTo>
                      <a:pt x="331877" y="165002"/>
                    </a:lnTo>
                    <a:lnTo>
                      <a:pt x="365848" y="194851"/>
                    </a:lnTo>
                    <a:lnTo>
                      <a:pt x="397122" y="227430"/>
                    </a:lnTo>
                    <a:lnTo>
                      <a:pt x="425524" y="262540"/>
                    </a:lnTo>
                    <a:lnTo>
                      <a:pt x="450879" y="299984"/>
                    </a:lnTo>
                    <a:lnTo>
                      <a:pt x="473013" y="339564"/>
                    </a:lnTo>
                    <a:lnTo>
                      <a:pt x="491750" y="381081"/>
                    </a:lnTo>
                    <a:lnTo>
                      <a:pt x="506916" y="424336"/>
                    </a:lnTo>
                    <a:lnTo>
                      <a:pt x="518335" y="469132"/>
                    </a:lnTo>
                    <a:lnTo>
                      <a:pt x="525834" y="515271"/>
                    </a:lnTo>
                    <a:lnTo>
                      <a:pt x="529238" y="562553"/>
                    </a:lnTo>
                    <a:lnTo>
                      <a:pt x="528370" y="610781"/>
                    </a:lnTo>
                    <a:lnTo>
                      <a:pt x="576402" y="613803"/>
                    </a:lnTo>
                    <a:lnTo>
                      <a:pt x="577259" y="595679"/>
                    </a:lnTo>
                    <a:lnTo>
                      <a:pt x="577545" y="577545"/>
                    </a:lnTo>
                    <a:lnTo>
                      <a:pt x="575630" y="530177"/>
                    </a:lnTo>
                    <a:lnTo>
                      <a:pt x="569985" y="483863"/>
                    </a:lnTo>
                    <a:lnTo>
                      <a:pt x="560759" y="438753"/>
                    </a:lnTo>
                    <a:lnTo>
                      <a:pt x="548100" y="394994"/>
                    </a:lnTo>
                    <a:lnTo>
                      <a:pt x="532157" y="352736"/>
                    </a:lnTo>
                    <a:lnTo>
                      <a:pt x="513078" y="312128"/>
                    </a:lnTo>
                    <a:lnTo>
                      <a:pt x="491013" y="273317"/>
                    </a:lnTo>
                    <a:lnTo>
                      <a:pt x="466109" y="236452"/>
                    </a:lnTo>
                    <a:lnTo>
                      <a:pt x="438516" y="201683"/>
                    </a:lnTo>
                    <a:lnTo>
                      <a:pt x="408382" y="169157"/>
                    </a:lnTo>
                    <a:lnTo>
                      <a:pt x="375856" y="139024"/>
                    </a:lnTo>
                    <a:lnTo>
                      <a:pt x="341086" y="111431"/>
                    </a:lnTo>
                    <a:lnTo>
                      <a:pt x="304222" y="86528"/>
                    </a:lnTo>
                    <a:lnTo>
                      <a:pt x="265411" y="64463"/>
                    </a:lnTo>
                    <a:lnTo>
                      <a:pt x="224802" y="45385"/>
                    </a:lnTo>
                    <a:lnTo>
                      <a:pt x="182545" y="29443"/>
                    </a:lnTo>
                    <a:lnTo>
                      <a:pt x="138787" y="16784"/>
                    </a:lnTo>
                    <a:lnTo>
                      <a:pt x="93678" y="7558"/>
                    </a:lnTo>
                    <a:lnTo>
                      <a:pt x="47366" y="19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137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21">
                <a:extLst>
                  <a:ext uri="{FF2B5EF4-FFF2-40B4-BE49-F238E27FC236}">
                    <a16:creationId xmlns:a16="http://schemas.microsoft.com/office/drawing/2014/main" id="{9BE82072-3B1D-8C8F-F880-F0C22CCC8AB2}"/>
                  </a:ext>
                </a:extLst>
              </p:cNvPr>
              <p:cNvSpPr/>
              <p:nvPr/>
            </p:nvSpPr>
            <p:spPr>
              <a:xfrm>
                <a:off x="7989614" y="2847380"/>
                <a:ext cx="577850" cy="614045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614045">
                    <a:moveTo>
                      <a:pt x="0" y="0"/>
                    </a:moveTo>
                    <a:lnTo>
                      <a:pt x="47366" y="1914"/>
                    </a:lnTo>
                    <a:lnTo>
                      <a:pt x="93678" y="7558"/>
                    </a:lnTo>
                    <a:lnTo>
                      <a:pt x="138787" y="16784"/>
                    </a:lnTo>
                    <a:lnTo>
                      <a:pt x="182545" y="29443"/>
                    </a:lnTo>
                    <a:lnTo>
                      <a:pt x="224802" y="45385"/>
                    </a:lnTo>
                    <a:lnTo>
                      <a:pt x="265411" y="64463"/>
                    </a:lnTo>
                    <a:lnTo>
                      <a:pt x="304222" y="86528"/>
                    </a:lnTo>
                    <a:lnTo>
                      <a:pt x="341086" y="111431"/>
                    </a:lnTo>
                    <a:lnTo>
                      <a:pt x="375856" y="139024"/>
                    </a:lnTo>
                    <a:lnTo>
                      <a:pt x="408382" y="169157"/>
                    </a:lnTo>
                    <a:lnTo>
                      <a:pt x="438516" y="201683"/>
                    </a:lnTo>
                    <a:lnTo>
                      <a:pt x="466109" y="236452"/>
                    </a:lnTo>
                    <a:lnTo>
                      <a:pt x="491013" y="273317"/>
                    </a:lnTo>
                    <a:lnTo>
                      <a:pt x="513078" y="312128"/>
                    </a:lnTo>
                    <a:lnTo>
                      <a:pt x="532157" y="352736"/>
                    </a:lnTo>
                    <a:lnTo>
                      <a:pt x="548100" y="394994"/>
                    </a:lnTo>
                    <a:lnTo>
                      <a:pt x="560759" y="438753"/>
                    </a:lnTo>
                    <a:lnTo>
                      <a:pt x="569985" y="483863"/>
                    </a:lnTo>
                    <a:lnTo>
                      <a:pt x="575630" y="530177"/>
                    </a:lnTo>
                    <a:lnTo>
                      <a:pt x="577545" y="577545"/>
                    </a:lnTo>
                    <a:lnTo>
                      <a:pt x="577473" y="586612"/>
                    </a:lnTo>
                    <a:lnTo>
                      <a:pt x="577259" y="595679"/>
                    </a:lnTo>
                    <a:lnTo>
                      <a:pt x="576902" y="604743"/>
                    </a:lnTo>
                    <a:lnTo>
                      <a:pt x="576402" y="613803"/>
                    </a:lnTo>
                    <a:lnTo>
                      <a:pt x="528370" y="610781"/>
                    </a:lnTo>
                    <a:lnTo>
                      <a:pt x="529238" y="562553"/>
                    </a:lnTo>
                    <a:lnTo>
                      <a:pt x="525834" y="515271"/>
                    </a:lnTo>
                    <a:lnTo>
                      <a:pt x="518335" y="469132"/>
                    </a:lnTo>
                    <a:lnTo>
                      <a:pt x="506916" y="424336"/>
                    </a:lnTo>
                    <a:lnTo>
                      <a:pt x="491750" y="381081"/>
                    </a:lnTo>
                    <a:lnTo>
                      <a:pt x="473013" y="339564"/>
                    </a:lnTo>
                    <a:lnTo>
                      <a:pt x="450879" y="299984"/>
                    </a:lnTo>
                    <a:lnTo>
                      <a:pt x="425524" y="262540"/>
                    </a:lnTo>
                    <a:lnTo>
                      <a:pt x="397122" y="227430"/>
                    </a:lnTo>
                    <a:lnTo>
                      <a:pt x="365848" y="194851"/>
                    </a:lnTo>
                    <a:lnTo>
                      <a:pt x="331877" y="165002"/>
                    </a:lnTo>
                    <a:lnTo>
                      <a:pt x="295383" y="138082"/>
                    </a:lnTo>
                    <a:lnTo>
                      <a:pt x="256541" y="114288"/>
                    </a:lnTo>
                    <a:lnTo>
                      <a:pt x="215527" y="93820"/>
                    </a:lnTo>
                    <a:lnTo>
                      <a:pt x="172514" y="76875"/>
                    </a:lnTo>
                    <a:lnTo>
                      <a:pt x="127678" y="63651"/>
                    </a:lnTo>
                    <a:lnTo>
                      <a:pt x="81194" y="54347"/>
                    </a:lnTo>
                    <a:lnTo>
                      <a:pt x="33235" y="49161"/>
                    </a:lnTo>
                    <a:lnTo>
                      <a:pt x="0" y="48120"/>
                    </a:lnTo>
                    <a:lnTo>
                      <a:pt x="0" y="0"/>
                    </a:lnTo>
                    <a:close/>
                  </a:path>
                </a:pathLst>
              </a:custGeom>
              <a:ln w="19050">
                <a:solidFill>
                  <a:srgbClr val="8A137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61" name="object 22">
              <a:extLst>
                <a:ext uri="{FF2B5EF4-FFF2-40B4-BE49-F238E27FC236}">
                  <a16:creationId xmlns:a16="http://schemas.microsoft.com/office/drawing/2014/main" id="{43F412C6-161F-BE99-1002-083F1E91C134}"/>
                </a:ext>
              </a:extLst>
            </p:cNvPr>
            <p:cNvSpPr txBox="1"/>
            <p:nvPr/>
          </p:nvSpPr>
          <p:spPr>
            <a:xfrm>
              <a:off x="7771638" y="3261080"/>
              <a:ext cx="48577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800" b="1" spc="-25">
                  <a:solidFill>
                    <a:srgbClr val="33062C"/>
                  </a:solidFill>
                  <a:latin typeface="Segoe UI"/>
                  <a:cs typeface="Segoe UI"/>
                </a:rPr>
                <a:t>26%</a:t>
              </a:r>
              <a:endParaRPr sz="1800">
                <a:latin typeface="Segoe UI"/>
                <a:cs typeface="Segoe UI"/>
              </a:endParaRPr>
            </a:p>
          </p:txBody>
        </p:sp>
      </p:grpSp>
      <p:sp>
        <p:nvSpPr>
          <p:cNvPr id="69" name="object 33">
            <a:extLst>
              <a:ext uri="{FF2B5EF4-FFF2-40B4-BE49-F238E27FC236}">
                <a16:creationId xmlns:a16="http://schemas.microsoft.com/office/drawing/2014/main" id="{3A86CC53-95C5-E4DA-2450-B5551B667378}"/>
              </a:ext>
            </a:extLst>
          </p:cNvPr>
          <p:cNvSpPr txBox="1"/>
          <p:nvPr/>
        </p:nvSpPr>
        <p:spPr>
          <a:xfrm>
            <a:off x="7404953" y="4090811"/>
            <a:ext cx="113182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spcBef>
                <a:spcPts val="100"/>
              </a:spcBef>
            </a:pPr>
            <a:r>
              <a:rPr b="1" spc="-11" dirty="0">
                <a:latin typeface="Barlow" panose="00000500000000000000" pitchFamily="2" charset="0"/>
                <a:ea typeface="Source Sans Pro" panose="020B0503030403020204" pitchFamily="34" charset="0"/>
                <a:cs typeface="Calibri Light"/>
              </a:rPr>
              <a:t>Large organizations </a:t>
            </a:r>
            <a:r>
              <a:rPr spc="-11" dirty="0">
                <a:latin typeface="Barlow" panose="00000500000000000000" pitchFamily="2" charset="0"/>
                <a:ea typeface="Source Sans Pro" panose="020B0503030403020204" pitchFamily="34" charset="0"/>
                <a:cs typeface="Calibri Light"/>
              </a:rPr>
              <a:t>(500-4,999</a:t>
            </a:r>
            <a:endParaRPr dirty="0">
              <a:latin typeface="Barlow" panose="00000500000000000000" pitchFamily="2" charset="0"/>
              <a:ea typeface="Source Sans Pro" panose="020B0503030403020204" pitchFamily="34" charset="0"/>
              <a:cs typeface="Calibri Light"/>
            </a:endParaRPr>
          </a:p>
          <a:p>
            <a:pPr algn="ctr">
              <a:spcBef>
                <a:spcPts val="5"/>
              </a:spcBef>
            </a:pPr>
            <a:r>
              <a:rPr spc="-11" dirty="0">
                <a:latin typeface="Barlow" panose="00000500000000000000" pitchFamily="2" charset="0"/>
                <a:ea typeface="Source Sans Pro" panose="020B0503030403020204" pitchFamily="34" charset="0"/>
                <a:cs typeface="Calibri Light"/>
              </a:rPr>
              <a:t>employees)</a:t>
            </a:r>
            <a:endParaRPr dirty="0">
              <a:latin typeface="Barlow" panose="00000500000000000000" pitchFamily="2" charset="0"/>
              <a:ea typeface="Source Sans Pro" panose="020B0503030403020204" pitchFamily="34" charset="0"/>
              <a:cs typeface="Calibri Light"/>
            </a:endParaRPr>
          </a:p>
        </p:txBody>
      </p:sp>
      <p:grpSp>
        <p:nvGrpSpPr>
          <p:cNvPr id="70" name="Group 69" descr="24% of Medium organizations use AI for HR activities">
            <a:extLst>
              <a:ext uri="{FF2B5EF4-FFF2-40B4-BE49-F238E27FC236}">
                <a16:creationId xmlns:a16="http://schemas.microsoft.com/office/drawing/2014/main" id="{3D16DDE0-83B1-09AA-D74C-D00C1A369447}"/>
              </a:ext>
            </a:extLst>
          </p:cNvPr>
          <p:cNvGrpSpPr/>
          <p:nvPr/>
        </p:nvGrpSpPr>
        <p:grpSpPr>
          <a:xfrm>
            <a:off x="8979248" y="2874800"/>
            <a:ext cx="1115695" cy="1116331"/>
            <a:chOff x="8997721" y="2837855"/>
            <a:chExt cx="1115695" cy="1116331"/>
          </a:xfrm>
        </p:grpSpPr>
        <p:grpSp>
          <p:nvGrpSpPr>
            <p:cNvPr id="71" name="object 23" descr="Chart showing 24% of Medium organizations">
              <a:extLst>
                <a:ext uri="{FF2B5EF4-FFF2-40B4-BE49-F238E27FC236}">
                  <a16:creationId xmlns:a16="http://schemas.microsoft.com/office/drawing/2014/main" id="{B0894A1D-08E6-3017-808F-A5504679D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997721" y="2837855"/>
              <a:ext cx="1115695" cy="1116331"/>
              <a:chOff x="8997719" y="2837855"/>
              <a:chExt cx="1115695" cy="1116330"/>
            </a:xfrm>
          </p:grpSpPr>
          <p:sp>
            <p:nvSpPr>
              <p:cNvPr id="73" name="object 24">
                <a:extLst>
                  <a:ext uri="{FF2B5EF4-FFF2-40B4-BE49-F238E27FC236}">
                    <a16:creationId xmlns:a16="http://schemas.microsoft.com/office/drawing/2014/main" id="{E35D3902-6672-7200-A8DF-CDFC1D71D568}"/>
                  </a:ext>
                </a:extLst>
              </p:cNvPr>
              <p:cNvSpPr/>
              <p:nvPr/>
            </p:nvSpPr>
            <p:spPr>
              <a:xfrm>
                <a:off x="9526949" y="2943636"/>
                <a:ext cx="480695" cy="454659"/>
              </a:xfrm>
              <a:custGeom>
                <a:avLst/>
                <a:gdLst/>
                <a:ahLst/>
                <a:cxnLst/>
                <a:rect l="l" t="t" r="r" b="b"/>
                <a:pathLst>
                  <a:path w="480695" h="454660">
                    <a:moveTo>
                      <a:pt x="0" y="0"/>
                    </a:moveTo>
                    <a:lnTo>
                      <a:pt x="0" y="48120"/>
                    </a:lnTo>
                    <a:lnTo>
                      <a:pt x="48347" y="50794"/>
                    </a:lnTo>
                    <a:lnTo>
                      <a:pt x="95192" y="58631"/>
                    </a:lnTo>
                    <a:lnTo>
                      <a:pt x="140239" y="71353"/>
                    </a:lnTo>
                    <a:lnTo>
                      <a:pt x="183191" y="88682"/>
                    </a:lnTo>
                    <a:lnTo>
                      <a:pt x="223752" y="110338"/>
                    </a:lnTo>
                    <a:lnTo>
                      <a:pt x="261626" y="136044"/>
                    </a:lnTo>
                    <a:lnTo>
                      <a:pt x="296516" y="165522"/>
                    </a:lnTo>
                    <a:lnTo>
                      <a:pt x="328126" y="198493"/>
                    </a:lnTo>
                    <a:lnTo>
                      <a:pt x="356159" y="234678"/>
                    </a:lnTo>
                    <a:lnTo>
                      <a:pt x="380320" y="273800"/>
                    </a:lnTo>
                    <a:lnTo>
                      <a:pt x="400312" y="315581"/>
                    </a:lnTo>
                    <a:lnTo>
                      <a:pt x="415838" y="359741"/>
                    </a:lnTo>
                    <a:lnTo>
                      <a:pt x="426602" y="406003"/>
                    </a:lnTo>
                    <a:lnTo>
                      <a:pt x="432308" y="454088"/>
                    </a:lnTo>
                    <a:lnTo>
                      <a:pt x="480326" y="451065"/>
                    </a:lnTo>
                    <a:lnTo>
                      <a:pt x="475095" y="404213"/>
                    </a:lnTo>
                    <a:lnTo>
                      <a:pt x="465529" y="358882"/>
                    </a:lnTo>
                    <a:lnTo>
                      <a:pt x="451849" y="315279"/>
                    </a:lnTo>
                    <a:lnTo>
                      <a:pt x="434275" y="273612"/>
                    </a:lnTo>
                    <a:lnTo>
                      <a:pt x="413029" y="234088"/>
                    </a:lnTo>
                    <a:lnTo>
                      <a:pt x="388331" y="196914"/>
                    </a:lnTo>
                    <a:lnTo>
                      <a:pt x="360401" y="162297"/>
                    </a:lnTo>
                    <a:lnTo>
                      <a:pt x="329460" y="130444"/>
                    </a:lnTo>
                    <a:lnTo>
                      <a:pt x="295728" y="101563"/>
                    </a:lnTo>
                    <a:lnTo>
                      <a:pt x="259427" y="75861"/>
                    </a:lnTo>
                    <a:lnTo>
                      <a:pt x="220776" y="53544"/>
                    </a:lnTo>
                    <a:lnTo>
                      <a:pt x="179996" y="34821"/>
                    </a:lnTo>
                    <a:lnTo>
                      <a:pt x="137308" y="19897"/>
                    </a:lnTo>
                    <a:lnTo>
                      <a:pt x="92932" y="8981"/>
                    </a:lnTo>
                    <a:lnTo>
                      <a:pt x="47089" y="22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137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25">
                <a:extLst>
                  <a:ext uri="{FF2B5EF4-FFF2-40B4-BE49-F238E27FC236}">
                    <a16:creationId xmlns:a16="http://schemas.microsoft.com/office/drawing/2014/main" id="{2850C184-839D-219A-1724-1B28947D677C}"/>
                  </a:ext>
                </a:extLst>
              </p:cNvPr>
              <p:cNvSpPr/>
              <p:nvPr/>
            </p:nvSpPr>
            <p:spPr>
              <a:xfrm>
                <a:off x="9526949" y="2943636"/>
                <a:ext cx="480695" cy="454659"/>
              </a:xfrm>
              <a:custGeom>
                <a:avLst/>
                <a:gdLst/>
                <a:ahLst/>
                <a:cxnLst/>
                <a:rect l="l" t="t" r="r" b="b"/>
                <a:pathLst>
                  <a:path w="480695" h="454660">
                    <a:moveTo>
                      <a:pt x="0" y="0"/>
                    </a:moveTo>
                    <a:lnTo>
                      <a:pt x="47089" y="2279"/>
                    </a:lnTo>
                    <a:lnTo>
                      <a:pt x="92932" y="8981"/>
                    </a:lnTo>
                    <a:lnTo>
                      <a:pt x="137308" y="19897"/>
                    </a:lnTo>
                    <a:lnTo>
                      <a:pt x="179996" y="34821"/>
                    </a:lnTo>
                    <a:lnTo>
                      <a:pt x="220776" y="53544"/>
                    </a:lnTo>
                    <a:lnTo>
                      <a:pt x="259427" y="75861"/>
                    </a:lnTo>
                    <a:lnTo>
                      <a:pt x="295728" y="101563"/>
                    </a:lnTo>
                    <a:lnTo>
                      <a:pt x="329460" y="130444"/>
                    </a:lnTo>
                    <a:lnTo>
                      <a:pt x="360401" y="162297"/>
                    </a:lnTo>
                    <a:lnTo>
                      <a:pt x="388331" y="196914"/>
                    </a:lnTo>
                    <a:lnTo>
                      <a:pt x="413029" y="234088"/>
                    </a:lnTo>
                    <a:lnTo>
                      <a:pt x="434275" y="273612"/>
                    </a:lnTo>
                    <a:lnTo>
                      <a:pt x="451849" y="315279"/>
                    </a:lnTo>
                    <a:lnTo>
                      <a:pt x="465529" y="358882"/>
                    </a:lnTo>
                    <a:lnTo>
                      <a:pt x="475095" y="404213"/>
                    </a:lnTo>
                    <a:lnTo>
                      <a:pt x="480326" y="451065"/>
                    </a:lnTo>
                    <a:lnTo>
                      <a:pt x="432308" y="454088"/>
                    </a:lnTo>
                    <a:lnTo>
                      <a:pt x="426602" y="406003"/>
                    </a:lnTo>
                    <a:lnTo>
                      <a:pt x="415838" y="359741"/>
                    </a:lnTo>
                    <a:lnTo>
                      <a:pt x="400312" y="315581"/>
                    </a:lnTo>
                    <a:lnTo>
                      <a:pt x="380320" y="273800"/>
                    </a:lnTo>
                    <a:lnTo>
                      <a:pt x="356159" y="234678"/>
                    </a:lnTo>
                    <a:lnTo>
                      <a:pt x="328126" y="198493"/>
                    </a:lnTo>
                    <a:lnTo>
                      <a:pt x="296516" y="165522"/>
                    </a:lnTo>
                    <a:lnTo>
                      <a:pt x="261626" y="136044"/>
                    </a:lnTo>
                    <a:lnTo>
                      <a:pt x="223752" y="110338"/>
                    </a:lnTo>
                    <a:lnTo>
                      <a:pt x="183191" y="88682"/>
                    </a:lnTo>
                    <a:lnTo>
                      <a:pt x="140239" y="71353"/>
                    </a:lnTo>
                    <a:lnTo>
                      <a:pt x="95192" y="58631"/>
                    </a:lnTo>
                    <a:lnTo>
                      <a:pt x="48347" y="50794"/>
                    </a:lnTo>
                    <a:lnTo>
                      <a:pt x="0" y="48120"/>
                    </a:lnTo>
                    <a:lnTo>
                      <a:pt x="0" y="0"/>
                    </a:lnTo>
                    <a:close/>
                  </a:path>
                </a:pathLst>
              </a:custGeom>
              <a:ln w="19050">
                <a:solidFill>
                  <a:srgbClr val="8A137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26">
                <a:extLst>
                  <a:ext uri="{FF2B5EF4-FFF2-40B4-BE49-F238E27FC236}">
                    <a16:creationId xmlns:a16="http://schemas.microsoft.com/office/drawing/2014/main" id="{9F483113-0603-6E3B-C0B8-C52CFFDA340E}"/>
                  </a:ext>
                </a:extLst>
              </p:cNvPr>
              <p:cNvSpPr/>
              <p:nvPr/>
            </p:nvSpPr>
            <p:spPr>
              <a:xfrm>
                <a:off x="9526949" y="2895508"/>
                <a:ext cx="528955" cy="499745"/>
              </a:xfrm>
              <a:custGeom>
                <a:avLst/>
                <a:gdLst/>
                <a:ahLst/>
                <a:cxnLst/>
                <a:rect l="l" t="t" r="r" b="b"/>
                <a:pathLst>
                  <a:path w="528954" h="499745">
                    <a:moveTo>
                      <a:pt x="0" y="0"/>
                    </a:moveTo>
                    <a:lnTo>
                      <a:pt x="0" y="48120"/>
                    </a:lnTo>
                    <a:lnTo>
                      <a:pt x="47089" y="50400"/>
                    </a:lnTo>
                    <a:lnTo>
                      <a:pt x="92932" y="57101"/>
                    </a:lnTo>
                    <a:lnTo>
                      <a:pt x="137309" y="68017"/>
                    </a:lnTo>
                    <a:lnTo>
                      <a:pt x="179998" y="82941"/>
                    </a:lnTo>
                    <a:lnTo>
                      <a:pt x="220779" y="101664"/>
                    </a:lnTo>
                    <a:lnTo>
                      <a:pt x="259431" y="123981"/>
                    </a:lnTo>
                    <a:lnTo>
                      <a:pt x="295733" y="149684"/>
                    </a:lnTo>
                    <a:lnTo>
                      <a:pt x="329466" y="178565"/>
                    </a:lnTo>
                    <a:lnTo>
                      <a:pt x="360408" y="210417"/>
                    </a:lnTo>
                    <a:lnTo>
                      <a:pt x="388339" y="245034"/>
                    </a:lnTo>
                    <a:lnTo>
                      <a:pt x="413039" y="282208"/>
                    </a:lnTo>
                    <a:lnTo>
                      <a:pt x="434286" y="321733"/>
                    </a:lnTo>
                    <a:lnTo>
                      <a:pt x="451860" y="363400"/>
                    </a:lnTo>
                    <a:lnTo>
                      <a:pt x="465541" y="407002"/>
                    </a:lnTo>
                    <a:lnTo>
                      <a:pt x="475107" y="452333"/>
                    </a:lnTo>
                    <a:lnTo>
                      <a:pt x="480339" y="499186"/>
                    </a:lnTo>
                    <a:lnTo>
                      <a:pt x="528370" y="496163"/>
                    </a:lnTo>
                    <a:lnTo>
                      <a:pt x="523087" y="447614"/>
                    </a:lnTo>
                    <a:lnTo>
                      <a:pt x="513568" y="400536"/>
                    </a:lnTo>
                    <a:lnTo>
                      <a:pt x="500015" y="355118"/>
                    </a:lnTo>
                    <a:lnTo>
                      <a:pt x="482630" y="311550"/>
                    </a:lnTo>
                    <a:lnTo>
                      <a:pt x="461616" y="270022"/>
                    </a:lnTo>
                    <a:lnTo>
                      <a:pt x="437175" y="230725"/>
                    </a:lnTo>
                    <a:lnTo>
                      <a:pt x="409509" y="193849"/>
                    </a:lnTo>
                    <a:lnTo>
                      <a:pt x="378821" y="159582"/>
                    </a:lnTo>
                    <a:lnTo>
                      <a:pt x="345313" y="128116"/>
                    </a:lnTo>
                    <a:lnTo>
                      <a:pt x="309186" y="99640"/>
                    </a:lnTo>
                    <a:lnTo>
                      <a:pt x="270645" y="74345"/>
                    </a:lnTo>
                    <a:lnTo>
                      <a:pt x="229890" y="52420"/>
                    </a:lnTo>
                    <a:lnTo>
                      <a:pt x="187124" y="34055"/>
                    </a:lnTo>
                    <a:lnTo>
                      <a:pt x="142550" y="19441"/>
                    </a:lnTo>
                    <a:lnTo>
                      <a:pt x="96370" y="8767"/>
                    </a:lnTo>
                    <a:lnTo>
                      <a:pt x="48785" y="22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137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27">
                <a:extLst>
                  <a:ext uri="{FF2B5EF4-FFF2-40B4-BE49-F238E27FC236}">
                    <a16:creationId xmlns:a16="http://schemas.microsoft.com/office/drawing/2014/main" id="{A29B4301-A3CA-2430-87F4-DA7C525E73DC}"/>
                  </a:ext>
                </a:extLst>
              </p:cNvPr>
              <p:cNvSpPr/>
              <p:nvPr/>
            </p:nvSpPr>
            <p:spPr>
              <a:xfrm>
                <a:off x="9526949" y="2895508"/>
                <a:ext cx="528955" cy="499745"/>
              </a:xfrm>
              <a:custGeom>
                <a:avLst/>
                <a:gdLst/>
                <a:ahLst/>
                <a:cxnLst/>
                <a:rect l="l" t="t" r="r" b="b"/>
                <a:pathLst>
                  <a:path w="528954" h="499745">
                    <a:moveTo>
                      <a:pt x="0" y="0"/>
                    </a:moveTo>
                    <a:lnTo>
                      <a:pt x="48785" y="2223"/>
                    </a:lnTo>
                    <a:lnTo>
                      <a:pt x="96370" y="8767"/>
                    </a:lnTo>
                    <a:lnTo>
                      <a:pt x="142550" y="19441"/>
                    </a:lnTo>
                    <a:lnTo>
                      <a:pt x="187124" y="34055"/>
                    </a:lnTo>
                    <a:lnTo>
                      <a:pt x="229890" y="52420"/>
                    </a:lnTo>
                    <a:lnTo>
                      <a:pt x="270645" y="74345"/>
                    </a:lnTo>
                    <a:lnTo>
                      <a:pt x="309186" y="99640"/>
                    </a:lnTo>
                    <a:lnTo>
                      <a:pt x="345313" y="128116"/>
                    </a:lnTo>
                    <a:lnTo>
                      <a:pt x="378821" y="159582"/>
                    </a:lnTo>
                    <a:lnTo>
                      <a:pt x="409509" y="193849"/>
                    </a:lnTo>
                    <a:lnTo>
                      <a:pt x="437175" y="230725"/>
                    </a:lnTo>
                    <a:lnTo>
                      <a:pt x="461616" y="270022"/>
                    </a:lnTo>
                    <a:lnTo>
                      <a:pt x="482630" y="311550"/>
                    </a:lnTo>
                    <a:lnTo>
                      <a:pt x="500015" y="355118"/>
                    </a:lnTo>
                    <a:lnTo>
                      <a:pt x="513568" y="400536"/>
                    </a:lnTo>
                    <a:lnTo>
                      <a:pt x="523087" y="447614"/>
                    </a:lnTo>
                    <a:lnTo>
                      <a:pt x="528370" y="496163"/>
                    </a:lnTo>
                    <a:lnTo>
                      <a:pt x="480339" y="499186"/>
                    </a:lnTo>
                    <a:lnTo>
                      <a:pt x="475107" y="452333"/>
                    </a:lnTo>
                    <a:lnTo>
                      <a:pt x="465541" y="407002"/>
                    </a:lnTo>
                    <a:lnTo>
                      <a:pt x="451860" y="363400"/>
                    </a:lnTo>
                    <a:lnTo>
                      <a:pt x="434286" y="321733"/>
                    </a:lnTo>
                    <a:lnTo>
                      <a:pt x="413039" y="282208"/>
                    </a:lnTo>
                    <a:lnTo>
                      <a:pt x="388339" y="245034"/>
                    </a:lnTo>
                    <a:lnTo>
                      <a:pt x="360408" y="210417"/>
                    </a:lnTo>
                    <a:lnTo>
                      <a:pt x="329466" y="178565"/>
                    </a:lnTo>
                    <a:lnTo>
                      <a:pt x="295733" y="149684"/>
                    </a:lnTo>
                    <a:lnTo>
                      <a:pt x="259431" y="123981"/>
                    </a:lnTo>
                    <a:lnTo>
                      <a:pt x="220779" y="101664"/>
                    </a:lnTo>
                    <a:lnTo>
                      <a:pt x="179998" y="82941"/>
                    </a:lnTo>
                    <a:lnTo>
                      <a:pt x="137309" y="68017"/>
                    </a:lnTo>
                    <a:lnTo>
                      <a:pt x="92932" y="57101"/>
                    </a:lnTo>
                    <a:lnTo>
                      <a:pt x="47089" y="50400"/>
                    </a:lnTo>
                    <a:lnTo>
                      <a:pt x="0" y="48120"/>
                    </a:lnTo>
                    <a:lnTo>
                      <a:pt x="0" y="0"/>
                    </a:lnTo>
                    <a:close/>
                  </a:path>
                </a:pathLst>
              </a:custGeom>
              <a:ln w="19050">
                <a:solidFill>
                  <a:srgbClr val="8A137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28">
                <a:extLst>
                  <a:ext uri="{FF2B5EF4-FFF2-40B4-BE49-F238E27FC236}">
                    <a16:creationId xmlns:a16="http://schemas.microsoft.com/office/drawing/2014/main" id="{4A0D6C1A-6D37-9971-7255-7420A624D8A9}"/>
                  </a:ext>
                </a:extLst>
              </p:cNvPr>
              <p:cNvSpPr/>
              <p:nvPr/>
            </p:nvSpPr>
            <p:spPr>
              <a:xfrm>
                <a:off x="8997719" y="2895513"/>
                <a:ext cx="1058545" cy="1059180"/>
              </a:xfrm>
              <a:custGeom>
                <a:avLst/>
                <a:gdLst/>
                <a:ahLst/>
                <a:cxnLst/>
                <a:rect l="l" t="t" r="r" b="b"/>
                <a:pathLst>
                  <a:path w="1058545" h="1059179">
                    <a:moveTo>
                      <a:pt x="529225" y="0"/>
                    </a:moveTo>
                    <a:lnTo>
                      <a:pt x="448033" y="6227"/>
                    </a:lnTo>
                    <a:lnTo>
                      <a:pt x="401550" y="15530"/>
                    </a:lnTo>
                    <a:lnTo>
                      <a:pt x="356716" y="28753"/>
                    </a:lnTo>
                    <a:lnTo>
                      <a:pt x="313704" y="45698"/>
                    </a:lnTo>
                    <a:lnTo>
                      <a:pt x="272691" y="66166"/>
                    </a:lnTo>
                    <a:lnTo>
                      <a:pt x="233851" y="89958"/>
                    </a:lnTo>
                    <a:lnTo>
                      <a:pt x="197358" y="116878"/>
                    </a:lnTo>
                    <a:lnTo>
                      <a:pt x="163387" y="146725"/>
                    </a:lnTo>
                    <a:lnTo>
                      <a:pt x="132113" y="179303"/>
                    </a:lnTo>
                    <a:lnTo>
                      <a:pt x="103712" y="214412"/>
                    </a:lnTo>
                    <a:lnTo>
                      <a:pt x="78357" y="251856"/>
                    </a:lnTo>
                    <a:lnTo>
                      <a:pt x="56224" y="291434"/>
                    </a:lnTo>
                    <a:lnTo>
                      <a:pt x="37487" y="332950"/>
                    </a:lnTo>
                    <a:lnTo>
                      <a:pt x="22321" y="376205"/>
                    </a:lnTo>
                    <a:lnTo>
                      <a:pt x="10902" y="421000"/>
                    </a:lnTo>
                    <a:lnTo>
                      <a:pt x="3403" y="467138"/>
                    </a:lnTo>
                    <a:lnTo>
                      <a:pt x="0" y="514420"/>
                    </a:lnTo>
                    <a:lnTo>
                      <a:pt x="867" y="562648"/>
                    </a:lnTo>
                    <a:lnTo>
                      <a:pt x="6051" y="610604"/>
                    </a:lnTo>
                    <a:lnTo>
                      <a:pt x="15353" y="657086"/>
                    </a:lnTo>
                    <a:lnTo>
                      <a:pt x="28575" y="701921"/>
                    </a:lnTo>
                    <a:lnTo>
                      <a:pt x="45519" y="744932"/>
                    </a:lnTo>
                    <a:lnTo>
                      <a:pt x="65986" y="785945"/>
                    </a:lnTo>
                    <a:lnTo>
                      <a:pt x="89778" y="824786"/>
                    </a:lnTo>
                    <a:lnTo>
                      <a:pt x="116698" y="861279"/>
                    </a:lnTo>
                    <a:lnTo>
                      <a:pt x="146546" y="895250"/>
                    </a:lnTo>
                    <a:lnTo>
                      <a:pt x="179124" y="926523"/>
                    </a:lnTo>
                    <a:lnTo>
                      <a:pt x="214234" y="954925"/>
                    </a:lnTo>
                    <a:lnTo>
                      <a:pt x="251678" y="980280"/>
                    </a:lnTo>
                    <a:lnTo>
                      <a:pt x="291257" y="1002413"/>
                    </a:lnTo>
                    <a:lnTo>
                      <a:pt x="332774" y="1021150"/>
                    </a:lnTo>
                    <a:lnTo>
                      <a:pt x="376029" y="1036315"/>
                    </a:lnTo>
                    <a:lnTo>
                      <a:pt x="420825" y="1047735"/>
                    </a:lnTo>
                    <a:lnTo>
                      <a:pt x="466963" y="1055234"/>
                    </a:lnTo>
                    <a:lnTo>
                      <a:pt x="514246" y="1058637"/>
                    </a:lnTo>
                    <a:lnTo>
                      <a:pt x="562473" y="1057770"/>
                    </a:lnTo>
                    <a:lnTo>
                      <a:pt x="610430" y="1052584"/>
                    </a:lnTo>
                    <a:lnTo>
                      <a:pt x="656912" y="1043280"/>
                    </a:lnTo>
                    <a:lnTo>
                      <a:pt x="701747" y="1030057"/>
                    </a:lnTo>
                    <a:lnTo>
                      <a:pt x="744758" y="1013113"/>
                    </a:lnTo>
                    <a:lnTo>
                      <a:pt x="785771" y="992645"/>
                    </a:lnTo>
                    <a:lnTo>
                      <a:pt x="824612" y="968852"/>
                    </a:lnTo>
                    <a:lnTo>
                      <a:pt x="861105" y="941933"/>
                    </a:lnTo>
                    <a:lnTo>
                      <a:pt x="895076" y="912086"/>
                    </a:lnTo>
                    <a:lnTo>
                      <a:pt x="926349" y="879508"/>
                    </a:lnTo>
                    <a:lnTo>
                      <a:pt x="954751" y="844398"/>
                    </a:lnTo>
                    <a:lnTo>
                      <a:pt x="980105" y="806955"/>
                    </a:lnTo>
                    <a:lnTo>
                      <a:pt x="1002239" y="767376"/>
                    </a:lnTo>
                    <a:lnTo>
                      <a:pt x="1020976" y="725861"/>
                    </a:lnTo>
                    <a:lnTo>
                      <a:pt x="1036141" y="682606"/>
                    </a:lnTo>
                    <a:lnTo>
                      <a:pt x="1047561" y="637810"/>
                    </a:lnTo>
                    <a:lnTo>
                      <a:pt x="1055060" y="591673"/>
                    </a:lnTo>
                    <a:lnTo>
                      <a:pt x="1058463" y="544391"/>
                    </a:lnTo>
                    <a:lnTo>
                      <a:pt x="1057596" y="496163"/>
                    </a:lnTo>
                    <a:lnTo>
                      <a:pt x="1009564" y="499186"/>
                    </a:lnTo>
                    <a:lnTo>
                      <a:pt x="1009981" y="506734"/>
                    </a:lnTo>
                    <a:lnTo>
                      <a:pt x="1010517" y="529399"/>
                    </a:lnTo>
                    <a:lnTo>
                      <a:pt x="1008032" y="578608"/>
                    </a:lnTo>
                    <a:lnTo>
                      <a:pt x="1000739" y="626396"/>
                    </a:lnTo>
                    <a:lnTo>
                      <a:pt x="988879" y="672521"/>
                    </a:lnTo>
                    <a:lnTo>
                      <a:pt x="972695" y="716740"/>
                    </a:lnTo>
                    <a:lnTo>
                      <a:pt x="952428" y="758812"/>
                    </a:lnTo>
                    <a:lnTo>
                      <a:pt x="928320" y="798494"/>
                    </a:lnTo>
                    <a:lnTo>
                      <a:pt x="900613" y="835546"/>
                    </a:lnTo>
                    <a:lnTo>
                      <a:pt x="869550" y="869724"/>
                    </a:lnTo>
                    <a:lnTo>
                      <a:pt x="835372" y="900787"/>
                    </a:lnTo>
                    <a:lnTo>
                      <a:pt x="798320" y="928494"/>
                    </a:lnTo>
                    <a:lnTo>
                      <a:pt x="758637" y="952602"/>
                    </a:lnTo>
                    <a:lnTo>
                      <a:pt x="716566" y="972869"/>
                    </a:lnTo>
                    <a:lnTo>
                      <a:pt x="672347" y="989053"/>
                    </a:lnTo>
                    <a:lnTo>
                      <a:pt x="626222" y="1000913"/>
                    </a:lnTo>
                    <a:lnTo>
                      <a:pt x="578434" y="1008206"/>
                    </a:lnTo>
                    <a:lnTo>
                      <a:pt x="529225" y="1010691"/>
                    </a:lnTo>
                    <a:lnTo>
                      <a:pt x="480018" y="1008206"/>
                    </a:lnTo>
                    <a:lnTo>
                      <a:pt x="432232" y="1000913"/>
                    </a:lnTo>
                    <a:lnTo>
                      <a:pt x="386109" y="989053"/>
                    </a:lnTo>
                    <a:lnTo>
                      <a:pt x="341891" y="972869"/>
                    </a:lnTo>
                    <a:lnTo>
                      <a:pt x="299821" y="952602"/>
                    </a:lnTo>
                    <a:lnTo>
                      <a:pt x="260139" y="928494"/>
                    </a:lnTo>
                    <a:lnTo>
                      <a:pt x="223089" y="900787"/>
                    </a:lnTo>
                    <a:lnTo>
                      <a:pt x="188911" y="869724"/>
                    </a:lnTo>
                    <a:lnTo>
                      <a:pt x="157848" y="835546"/>
                    </a:lnTo>
                    <a:lnTo>
                      <a:pt x="130142" y="798494"/>
                    </a:lnTo>
                    <a:lnTo>
                      <a:pt x="106034" y="758812"/>
                    </a:lnTo>
                    <a:lnTo>
                      <a:pt x="85768" y="716740"/>
                    </a:lnTo>
                    <a:lnTo>
                      <a:pt x="69583" y="672521"/>
                    </a:lnTo>
                    <a:lnTo>
                      <a:pt x="57724" y="626396"/>
                    </a:lnTo>
                    <a:lnTo>
                      <a:pt x="50430" y="578608"/>
                    </a:lnTo>
                    <a:lnTo>
                      <a:pt x="47946" y="529399"/>
                    </a:lnTo>
                    <a:lnTo>
                      <a:pt x="50430" y="480192"/>
                    </a:lnTo>
                    <a:lnTo>
                      <a:pt x="57724" y="432406"/>
                    </a:lnTo>
                    <a:lnTo>
                      <a:pt x="69583" y="386283"/>
                    </a:lnTo>
                    <a:lnTo>
                      <a:pt x="85768" y="342065"/>
                    </a:lnTo>
                    <a:lnTo>
                      <a:pt x="106034" y="299995"/>
                    </a:lnTo>
                    <a:lnTo>
                      <a:pt x="130142" y="260313"/>
                    </a:lnTo>
                    <a:lnTo>
                      <a:pt x="157848" y="223263"/>
                    </a:lnTo>
                    <a:lnTo>
                      <a:pt x="188911" y="189085"/>
                    </a:lnTo>
                    <a:lnTo>
                      <a:pt x="223089" y="158022"/>
                    </a:lnTo>
                    <a:lnTo>
                      <a:pt x="260139" y="130316"/>
                    </a:lnTo>
                    <a:lnTo>
                      <a:pt x="299821" y="106209"/>
                    </a:lnTo>
                    <a:lnTo>
                      <a:pt x="341891" y="85942"/>
                    </a:lnTo>
                    <a:lnTo>
                      <a:pt x="386109" y="69758"/>
                    </a:lnTo>
                    <a:lnTo>
                      <a:pt x="432232" y="57898"/>
                    </a:lnTo>
                    <a:lnTo>
                      <a:pt x="480018" y="50605"/>
                    </a:lnTo>
                    <a:lnTo>
                      <a:pt x="529225" y="48120"/>
                    </a:lnTo>
                    <a:lnTo>
                      <a:pt x="529225" y="0"/>
                    </a:lnTo>
                    <a:close/>
                  </a:path>
                </a:pathLst>
              </a:custGeom>
              <a:solidFill>
                <a:srgbClr val="3306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29">
                <a:extLst>
                  <a:ext uri="{FF2B5EF4-FFF2-40B4-BE49-F238E27FC236}">
                    <a16:creationId xmlns:a16="http://schemas.microsoft.com/office/drawing/2014/main" id="{14666937-093A-51A7-7A34-046FA0335E91}"/>
                  </a:ext>
                </a:extLst>
              </p:cNvPr>
              <p:cNvSpPr/>
              <p:nvPr/>
            </p:nvSpPr>
            <p:spPr>
              <a:xfrm>
                <a:off x="9526950" y="2847380"/>
                <a:ext cx="576580" cy="544830"/>
              </a:xfrm>
              <a:custGeom>
                <a:avLst/>
                <a:gdLst/>
                <a:ahLst/>
                <a:cxnLst/>
                <a:rect l="l" t="t" r="r" b="b"/>
                <a:pathLst>
                  <a:path w="576579" h="544829">
                    <a:moveTo>
                      <a:pt x="0" y="0"/>
                    </a:moveTo>
                    <a:lnTo>
                      <a:pt x="0" y="48120"/>
                    </a:lnTo>
                    <a:lnTo>
                      <a:pt x="48785" y="50343"/>
                    </a:lnTo>
                    <a:lnTo>
                      <a:pt x="96370" y="56887"/>
                    </a:lnTo>
                    <a:lnTo>
                      <a:pt x="142550" y="67561"/>
                    </a:lnTo>
                    <a:lnTo>
                      <a:pt x="187124" y="82176"/>
                    </a:lnTo>
                    <a:lnTo>
                      <a:pt x="229890" y="100541"/>
                    </a:lnTo>
                    <a:lnTo>
                      <a:pt x="270645" y="122466"/>
                    </a:lnTo>
                    <a:lnTo>
                      <a:pt x="309186" y="147762"/>
                    </a:lnTo>
                    <a:lnTo>
                      <a:pt x="345313" y="176238"/>
                    </a:lnTo>
                    <a:lnTo>
                      <a:pt x="378821" y="207704"/>
                    </a:lnTo>
                    <a:lnTo>
                      <a:pt x="409509" y="241971"/>
                    </a:lnTo>
                    <a:lnTo>
                      <a:pt x="437175" y="278849"/>
                    </a:lnTo>
                    <a:lnTo>
                      <a:pt x="461616" y="318147"/>
                    </a:lnTo>
                    <a:lnTo>
                      <a:pt x="482630" y="359676"/>
                    </a:lnTo>
                    <a:lnTo>
                      <a:pt x="500015" y="403245"/>
                    </a:lnTo>
                    <a:lnTo>
                      <a:pt x="513568" y="448665"/>
                    </a:lnTo>
                    <a:lnTo>
                      <a:pt x="523087" y="495745"/>
                    </a:lnTo>
                    <a:lnTo>
                      <a:pt x="528370" y="544296"/>
                    </a:lnTo>
                    <a:lnTo>
                      <a:pt x="576402" y="541274"/>
                    </a:lnTo>
                    <a:lnTo>
                      <a:pt x="571466" y="493813"/>
                    </a:lnTo>
                    <a:lnTo>
                      <a:pt x="562812" y="447620"/>
                    </a:lnTo>
                    <a:lnTo>
                      <a:pt x="550599" y="402842"/>
                    </a:lnTo>
                    <a:lnTo>
                      <a:pt x="534983" y="359627"/>
                    </a:lnTo>
                    <a:lnTo>
                      <a:pt x="516124" y="318125"/>
                    </a:lnTo>
                    <a:lnTo>
                      <a:pt x="494179" y="278483"/>
                    </a:lnTo>
                    <a:lnTo>
                      <a:pt x="469306" y="240850"/>
                    </a:lnTo>
                    <a:lnTo>
                      <a:pt x="441663" y="205375"/>
                    </a:lnTo>
                    <a:lnTo>
                      <a:pt x="411409" y="172205"/>
                    </a:lnTo>
                    <a:lnTo>
                      <a:pt x="378701" y="141490"/>
                    </a:lnTo>
                    <a:lnTo>
                      <a:pt x="343698" y="113378"/>
                    </a:lnTo>
                    <a:lnTo>
                      <a:pt x="306557" y="88018"/>
                    </a:lnTo>
                    <a:lnTo>
                      <a:pt x="267437" y="65557"/>
                    </a:lnTo>
                    <a:lnTo>
                      <a:pt x="226496" y="46144"/>
                    </a:lnTo>
                    <a:lnTo>
                      <a:pt x="183891" y="29928"/>
                    </a:lnTo>
                    <a:lnTo>
                      <a:pt x="139781" y="17057"/>
                    </a:lnTo>
                    <a:lnTo>
                      <a:pt x="94323" y="7679"/>
                    </a:lnTo>
                    <a:lnTo>
                      <a:pt x="47677" y="19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137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30">
                <a:extLst>
                  <a:ext uri="{FF2B5EF4-FFF2-40B4-BE49-F238E27FC236}">
                    <a16:creationId xmlns:a16="http://schemas.microsoft.com/office/drawing/2014/main" id="{717F65C0-286D-9A06-D25E-3C7DCDD443BE}"/>
                  </a:ext>
                </a:extLst>
              </p:cNvPr>
              <p:cNvSpPr/>
              <p:nvPr/>
            </p:nvSpPr>
            <p:spPr>
              <a:xfrm>
                <a:off x="9526950" y="2847380"/>
                <a:ext cx="576580" cy="544830"/>
              </a:xfrm>
              <a:custGeom>
                <a:avLst/>
                <a:gdLst/>
                <a:ahLst/>
                <a:cxnLst/>
                <a:rect l="l" t="t" r="r" b="b"/>
                <a:pathLst>
                  <a:path w="576579" h="544829">
                    <a:moveTo>
                      <a:pt x="0" y="0"/>
                    </a:moveTo>
                    <a:lnTo>
                      <a:pt x="47677" y="1944"/>
                    </a:lnTo>
                    <a:lnTo>
                      <a:pt x="94323" y="7679"/>
                    </a:lnTo>
                    <a:lnTo>
                      <a:pt x="139781" y="17057"/>
                    </a:lnTo>
                    <a:lnTo>
                      <a:pt x="183891" y="29928"/>
                    </a:lnTo>
                    <a:lnTo>
                      <a:pt x="226496" y="46144"/>
                    </a:lnTo>
                    <a:lnTo>
                      <a:pt x="267437" y="65557"/>
                    </a:lnTo>
                    <a:lnTo>
                      <a:pt x="306557" y="88018"/>
                    </a:lnTo>
                    <a:lnTo>
                      <a:pt x="343698" y="113378"/>
                    </a:lnTo>
                    <a:lnTo>
                      <a:pt x="378701" y="141490"/>
                    </a:lnTo>
                    <a:lnTo>
                      <a:pt x="411409" y="172205"/>
                    </a:lnTo>
                    <a:lnTo>
                      <a:pt x="441663" y="205375"/>
                    </a:lnTo>
                    <a:lnTo>
                      <a:pt x="469306" y="240850"/>
                    </a:lnTo>
                    <a:lnTo>
                      <a:pt x="494179" y="278483"/>
                    </a:lnTo>
                    <a:lnTo>
                      <a:pt x="516124" y="318125"/>
                    </a:lnTo>
                    <a:lnTo>
                      <a:pt x="534983" y="359627"/>
                    </a:lnTo>
                    <a:lnTo>
                      <a:pt x="550599" y="402842"/>
                    </a:lnTo>
                    <a:lnTo>
                      <a:pt x="562812" y="447620"/>
                    </a:lnTo>
                    <a:lnTo>
                      <a:pt x="571466" y="493813"/>
                    </a:lnTo>
                    <a:lnTo>
                      <a:pt x="576402" y="541274"/>
                    </a:lnTo>
                    <a:lnTo>
                      <a:pt x="528370" y="544296"/>
                    </a:lnTo>
                    <a:lnTo>
                      <a:pt x="523087" y="495745"/>
                    </a:lnTo>
                    <a:lnTo>
                      <a:pt x="513568" y="448665"/>
                    </a:lnTo>
                    <a:lnTo>
                      <a:pt x="500015" y="403245"/>
                    </a:lnTo>
                    <a:lnTo>
                      <a:pt x="482630" y="359676"/>
                    </a:lnTo>
                    <a:lnTo>
                      <a:pt x="461616" y="318147"/>
                    </a:lnTo>
                    <a:lnTo>
                      <a:pt x="437175" y="278849"/>
                    </a:lnTo>
                    <a:lnTo>
                      <a:pt x="409509" y="241971"/>
                    </a:lnTo>
                    <a:lnTo>
                      <a:pt x="378821" y="207704"/>
                    </a:lnTo>
                    <a:lnTo>
                      <a:pt x="345313" y="176238"/>
                    </a:lnTo>
                    <a:lnTo>
                      <a:pt x="309186" y="147762"/>
                    </a:lnTo>
                    <a:lnTo>
                      <a:pt x="270645" y="122466"/>
                    </a:lnTo>
                    <a:lnTo>
                      <a:pt x="229890" y="100541"/>
                    </a:lnTo>
                    <a:lnTo>
                      <a:pt x="187124" y="82176"/>
                    </a:lnTo>
                    <a:lnTo>
                      <a:pt x="142550" y="67561"/>
                    </a:lnTo>
                    <a:lnTo>
                      <a:pt x="96370" y="56887"/>
                    </a:lnTo>
                    <a:lnTo>
                      <a:pt x="48785" y="50343"/>
                    </a:lnTo>
                    <a:lnTo>
                      <a:pt x="0" y="48120"/>
                    </a:lnTo>
                    <a:lnTo>
                      <a:pt x="0" y="0"/>
                    </a:lnTo>
                    <a:close/>
                  </a:path>
                </a:pathLst>
              </a:custGeom>
              <a:ln w="19050">
                <a:solidFill>
                  <a:srgbClr val="8A137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72" name="object 31">
              <a:extLst>
                <a:ext uri="{FF2B5EF4-FFF2-40B4-BE49-F238E27FC236}">
                  <a16:creationId xmlns:a16="http://schemas.microsoft.com/office/drawing/2014/main" id="{4AE682B6-98D3-FBC4-0637-8DA896D98230}"/>
                </a:ext>
              </a:extLst>
            </p:cNvPr>
            <p:cNvSpPr txBox="1"/>
            <p:nvPr/>
          </p:nvSpPr>
          <p:spPr>
            <a:xfrm>
              <a:off x="9308973" y="3261080"/>
              <a:ext cx="485140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800" b="1" spc="-25">
                  <a:solidFill>
                    <a:srgbClr val="33062C"/>
                  </a:solidFill>
                  <a:latin typeface="Segoe UI"/>
                  <a:cs typeface="Segoe UI"/>
                </a:rPr>
                <a:t>24%</a:t>
              </a:r>
              <a:endParaRPr sz="1800">
                <a:latin typeface="Segoe UI"/>
                <a:cs typeface="Segoe UI"/>
              </a:endParaRPr>
            </a:p>
          </p:txBody>
        </p:sp>
      </p:grpSp>
      <p:sp>
        <p:nvSpPr>
          <p:cNvPr id="80" name="object 34">
            <a:extLst>
              <a:ext uri="{FF2B5EF4-FFF2-40B4-BE49-F238E27FC236}">
                <a16:creationId xmlns:a16="http://schemas.microsoft.com/office/drawing/2014/main" id="{232A724A-FFC8-C6F3-5BD9-2F5C92159273}"/>
              </a:ext>
            </a:extLst>
          </p:cNvPr>
          <p:cNvSpPr txBox="1"/>
          <p:nvPr/>
        </p:nvSpPr>
        <p:spPr>
          <a:xfrm>
            <a:off x="8942576" y="4090811"/>
            <a:ext cx="113180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spcBef>
                <a:spcPts val="100"/>
              </a:spcBef>
            </a:pPr>
            <a:r>
              <a:rPr b="1" spc="-11">
                <a:latin typeface="Barlow" panose="00000500000000000000" pitchFamily="2" charset="0"/>
                <a:ea typeface="Source Sans Pro" panose="020B0503030403020204" pitchFamily="34" charset="0"/>
                <a:cs typeface="Calibri Light"/>
              </a:rPr>
              <a:t>Medium organizations </a:t>
            </a:r>
            <a:r>
              <a:rPr spc="-11">
                <a:latin typeface="Barlow" panose="00000500000000000000" pitchFamily="2" charset="0"/>
                <a:ea typeface="Source Sans Pro" panose="020B0503030403020204" pitchFamily="34" charset="0"/>
                <a:cs typeface="Calibri Light"/>
              </a:rPr>
              <a:t>(100-</a:t>
            </a:r>
            <a:r>
              <a:rPr spc="-25">
                <a:latin typeface="Barlow" panose="00000500000000000000" pitchFamily="2" charset="0"/>
                <a:ea typeface="Source Sans Pro" panose="020B0503030403020204" pitchFamily="34" charset="0"/>
                <a:cs typeface="Calibri Light"/>
              </a:rPr>
              <a:t>499</a:t>
            </a:r>
            <a:endParaRPr>
              <a:latin typeface="Barlow" panose="00000500000000000000" pitchFamily="2" charset="0"/>
              <a:ea typeface="Source Sans Pro" panose="020B0503030403020204" pitchFamily="34" charset="0"/>
              <a:cs typeface="Calibri Light"/>
            </a:endParaRPr>
          </a:p>
          <a:p>
            <a:pPr algn="ctr">
              <a:spcBef>
                <a:spcPts val="5"/>
              </a:spcBef>
            </a:pPr>
            <a:r>
              <a:rPr spc="-11">
                <a:latin typeface="Barlow" panose="00000500000000000000" pitchFamily="2" charset="0"/>
                <a:ea typeface="Source Sans Pro" panose="020B0503030403020204" pitchFamily="34" charset="0"/>
                <a:cs typeface="Calibri Light"/>
              </a:rPr>
              <a:t>employees)</a:t>
            </a:r>
            <a:endParaRPr>
              <a:latin typeface="Barlow" panose="00000500000000000000" pitchFamily="2" charset="0"/>
              <a:ea typeface="Source Sans Pro" panose="020B0503030403020204" pitchFamily="34" charset="0"/>
              <a:cs typeface="Calibri Light"/>
            </a:endParaRPr>
          </a:p>
        </p:txBody>
      </p:sp>
      <p:grpSp>
        <p:nvGrpSpPr>
          <p:cNvPr id="81" name="Group 80" descr="16% of Small organizations use AI for HR activities">
            <a:extLst>
              <a:ext uri="{FF2B5EF4-FFF2-40B4-BE49-F238E27FC236}">
                <a16:creationId xmlns:a16="http://schemas.microsoft.com/office/drawing/2014/main" id="{62BFD611-95B2-160D-9C63-565D907E7E83}"/>
              </a:ext>
            </a:extLst>
          </p:cNvPr>
          <p:cNvGrpSpPr/>
          <p:nvPr/>
        </p:nvGrpSpPr>
        <p:grpSpPr>
          <a:xfrm>
            <a:off x="10512728" y="2870120"/>
            <a:ext cx="1058545" cy="1116331"/>
            <a:chOff x="10531201" y="2833175"/>
            <a:chExt cx="1058545" cy="1116331"/>
          </a:xfrm>
        </p:grpSpPr>
        <p:grpSp>
          <p:nvGrpSpPr>
            <p:cNvPr id="82" name="object 36" descr="Chart showing 16% of Small organizations">
              <a:extLst>
                <a:ext uri="{FF2B5EF4-FFF2-40B4-BE49-F238E27FC236}">
                  <a16:creationId xmlns:a16="http://schemas.microsoft.com/office/drawing/2014/main" id="{048A21BA-EBA4-4651-7370-6F706B593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0531201" y="2833175"/>
              <a:ext cx="1058545" cy="1116331"/>
              <a:chOff x="10531199" y="2833175"/>
              <a:chExt cx="1058545" cy="1116330"/>
            </a:xfrm>
          </p:grpSpPr>
          <p:sp>
            <p:nvSpPr>
              <p:cNvPr id="84" name="object 37">
                <a:extLst>
                  <a:ext uri="{FF2B5EF4-FFF2-40B4-BE49-F238E27FC236}">
                    <a16:creationId xmlns:a16="http://schemas.microsoft.com/office/drawing/2014/main" id="{A66C2E4B-189C-C691-3406-9A5D9B17356C}"/>
                  </a:ext>
                </a:extLst>
              </p:cNvPr>
              <p:cNvSpPr/>
              <p:nvPr/>
            </p:nvSpPr>
            <p:spPr>
              <a:xfrm>
                <a:off x="11060339" y="2938957"/>
                <a:ext cx="406400" cy="249554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249555">
                    <a:moveTo>
                      <a:pt x="0" y="0"/>
                    </a:moveTo>
                    <a:lnTo>
                      <a:pt x="0" y="48120"/>
                    </a:lnTo>
                    <a:lnTo>
                      <a:pt x="48980" y="50893"/>
                    </a:lnTo>
                    <a:lnTo>
                      <a:pt x="96801" y="59067"/>
                    </a:lnTo>
                    <a:lnTo>
                      <a:pt x="143065" y="72424"/>
                    </a:lnTo>
                    <a:lnTo>
                      <a:pt x="187376" y="90745"/>
                    </a:lnTo>
                    <a:lnTo>
                      <a:pt x="229336" y="113813"/>
                    </a:lnTo>
                    <a:lnTo>
                      <a:pt x="268549" y="141409"/>
                    </a:lnTo>
                    <a:lnTo>
                      <a:pt x="304617" y="173316"/>
                    </a:lnTo>
                    <a:lnTo>
                      <a:pt x="337145" y="209314"/>
                    </a:lnTo>
                    <a:lnTo>
                      <a:pt x="365734" y="249186"/>
                    </a:lnTo>
                    <a:lnTo>
                      <a:pt x="406361" y="223393"/>
                    </a:lnTo>
                    <a:lnTo>
                      <a:pt x="377977" y="183335"/>
                    </a:lnTo>
                    <a:lnTo>
                      <a:pt x="346013" y="146744"/>
                    </a:lnTo>
                    <a:lnTo>
                      <a:pt x="310790" y="113795"/>
                    </a:lnTo>
                    <a:lnTo>
                      <a:pt x="272631" y="84666"/>
                    </a:lnTo>
                    <a:lnTo>
                      <a:pt x="231855" y="59532"/>
                    </a:lnTo>
                    <a:lnTo>
                      <a:pt x="188786" y="38572"/>
                    </a:lnTo>
                    <a:lnTo>
                      <a:pt x="143745" y="21962"/>
                    </a:lnTo>
                    <a:lnTo>
                      <a:pt x="97052" y="9878"/>
                    </a:lnTo>
                    <a:lnTo>
                      <a:pt x="49030" y="24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137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38">
                <a:extLst>
                  <a:ext uri="{FF2B5EF4-FFF2-40B4-BE49-F238E27FC236}">
                    <a16:creationId xmlns:a16="http://schemas.microsoft.com/office/drawing/2014/main" id="{CEB3209E-8A94-29FD-310A-B9A2809335BD}"/>
                  </a:ext>
                </a:extLst>
              </p:cNvPr>
              <p:cNvSpPr/>
              <p:nvPr/>
            </p:nvSpPr>
            <p:spPr>
              <a:xfrm>
                <a:off x="11060339" y="2938957"/>
                <a:ext cx="406400" cy="249554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249555">
                    <a:moveTo>
                      <a:pt x="0" y="0"/>
                    </a:moveTo>
                    <a:lnTo>
                      <a:pt x="49030" y="2499"/>
                    </a:lnTo>
                    <a:lnTo>
                      <a:pt x="97052" y="9878"/>
                    </a:lnTo>
                    <a:lnTo>
                      <a:pt x="143745" y="21962"/>
                    </a:lnTo>
                    <a:lnTo>
                      <a:pt x="188786" y="38572"/>
                    </a:lnTo>
                    <a:lnTo>
                      <a:pt x="231855" y="59532"/>
                    </a:lnTo>
                    <a:lnTo>
                      <a:pt x="272631" y="84666"/>
                    </a:lnTo>
                    <a:lnTo>
                      <a:pt x="310790" y="113795"/>
                    </a:lnTo>
                    <a:lnTo>
                      <a:pt x="346013" y="146744"/>
                    </a:lnTo>
                    <a:lnTo>
                      <a:pt x="377977" y="183335"/>
                    </a:lnTo>
                    <a:lnTo>
                      <a:pt x="406361" y="223393"/>
                    </a:lnTo>
                    <a:lnTo>
                      <a:pt x="365734" y="249186"/>
                    </a:lnTo>
                    <a:lnTo>
                      <a:pt x="337145" y="209314"/>
                    </a:lnTo>
                    <a:lnTo>
                      <a:pt x="304617" y="173316"/>
                    </a:lnTo>
                    <a:lnTo>
                      <a:pt x="268549" y="141409"/>
                    </a:lnTo>
                    <a:lnTo>
                      <a:pt x="229336" y="113813"/>
                    </a:lnTo>
                    <a:lnTo>
                      <a:pt x="187376" y="90745"/>
                    </a:lnTo>
                    <a:lnTo>
                      <a:pt x="143065" y="72424"/>
                    </a:lnTo>
                    <a:lnTo>
                      <a:pt x="96801" y="59067"/>
                    </a:lnTo>
                    <a:lnTo>
                      <a:pt x="48980" y="50893"/>
                    </a:lnTo>
                    <a:lnTo>
                      <a:pt x="0" y="48120"/>
                    </a:lnTo>
                    <a:lnTo>
                      <a:pt x="0" y="0"/>
                    </a:lnTo>
                    <a:close/>
                  </a:path>
                </a:pathLst>
              </a:custGeom>
              <a:ln w="19050">
                <a:solidFill>
                  <a:srgbClr val="8A137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39">
                <a:extLst>
                  <a:ext uri="{FF2B5EF4-FFF2-40B4-BE49-F238E27FC236}">
                    <a16:creationId xmlns:a16="http://schemas.microsoft.com/office/drawing/2014/main" id="{F8E54F01-C671-4BC8-12E9-FE2984676C01}"/>
                  </a:ext>
                </a:extLst>
              </p:cNvPr>
              <p:cNvSpPr/>
              <p:nvPr/>
            </p:nvSpPr>
            <p:spPr>
              <a:xfrm>
                <a:off x="11060339" y="2890829"/>
                <a:ext cx="447040" cy="271780"/>
              </a:xfrm>
              <a:custGeom>
                <a:avLst/>
                <a:gdLst/>
                <a:ahLst/>
                <a:cxnLst/>
                <a:rect l="l" t="t" r="r" b="b"/>
                <a:pathLst>
                  <a:path w="447040" h="271780">
                    <a:moveTo>
                      <a:pt x="0" y="0"/>
                    </a:moveTo>
                    <a:lnTo>
                      <a:pt x="0" y="48120"/>
                    </a:lnTo>
                    <a:lnTo>
                      <a:pt x="49033" y="50619"/>
                    </a:lnTo>
                    <a:lnTo>
                      <a:pt x="97058" y="57999"/>
                    </a:lnTo>
                    <a:lnTo>
                      <a:pt x="143753" y="70083"/>
                    </a:lnTo>
                    <a:lnTo>
                      <a:pt x="188795" y="86693"/>
                    </a:lnTo>
                    <a:lnTo>
                      <a:pt x="231865" y="107654"/>
                    </a:lnTo>
                    <a:lnTo>
                      <a:pt x="272640" y="132789"/>
                    </a:lnTo>
                    <a:lnTo>
                      <a:pt x="310798" y="161920"/>
                    </a:lnTo>
                    <a:lnTo>
                      <a:pt x="346019" y="194871"/>
                    </a:lnTo>
                    <a:lnTo>
                      <a:pt x="377981" y="231465"/>
                    </a:lnTo>
                    <a:lnTo>
                      <a:pt x="406361" y="271526"/>
                    </a:lnTo>
                    <a:lnTo>
                      <a:pt x="446989" y="245732"/>
                    </a:lnTo>
                    <a:lnTo>
                      <a:pt x="418776" y="205518"/>
                    </a:lnTo>
                    <a:lnTo>
                      <a:pt x="387282" y="168441"/>
                    </a:lnTo>
                    <a:lnTo>
                      <a:pt x="352772" y="134647"/>
                    </a:lnTo>
                    <a:lnTo>
                      <a:pt x="315512" y="104282"/>
                    </a:lnTo>
                    <a:lnTo>
                      <a:pt x="275767" y="77491"/>
                    </a:lnTo>
                    <a:lnTo>
                      <a:pt x="233803" y="54422"/>
                    </a:lnTo>
                    <a:lnTo>
                      <a:pt x="189886" y="35219"/>
                    </a:lnTo>
                    <a:lnTo>
                      <a:pt x="144281" y="20030"/>
                    </a:lnTo>
                    <a:lnTo>
                      <a:pt x="97255" y="8999"/>
                    </a:lnTo>
                    <a:lnTo>
                      <a:pt x="49072" y="22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137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40">
                <a:extLst>
                  <a:ext uri="{FF2B5EF4-FFF2-40B4-BE49-F238E27FC236}">
                    <a16:creationId xmlns:a16="http://schemas.microsoft.com/office/drawing/2014/main" id="{42590B3C-22AF-ACA5-A301-8878D03A8CE8}"/>
                  </a:ext>
                </a:extLst>
              </p:cNvPr>
              <p:cNvSpPr/>
              <p:nvPr/>
            </p:nvSpPr>
            <p:spPr>
              <a:xfrm>
                <a:off x="11060339" y="2890829"/>
                <a:ext cx="447040" cy="271780"/>
              </a:xfrm>
              <a:custGeom>
                <a:avLst/>
                <a:gdLst/>
                <a:ahLst/>
                <a:cxnLst/>
                <a:rect l="l" t="t" r="r" b="b"/>
                <a:pathLst>
                  <a:path w="447040" h="271780">
                    <a:moveTo>
                      <a:pt x="0" y="0"/>
                    </a:moveTo>
                    <a:lnTo>
                      <a:pt x="49072" y="2274"/>
                    </a:lnTo>
                    <a:lnTo>
                      <a:pt x="97255" y="8999"/>
                    </a:lnTo>
                    <a:lnTo>
                      <a:pt x="144281" y="20030"/>
                    </a:lnTo>
                    <a:lnTo>
                      <a:pt x="189886" y="35219"/>
                    </a:lnTo>
                    <a:lnTo>
                      <a:pt x="233803" y="54422"/>
                    </a:lnTo>
                    <a:lnTo>
                      <a:pt x="275767" y="77491"/>
                    </a:lnTo>
                    <a:lnTo>
                      <a:pt x="315512" y="104282"/>
                    </a:lnTo>
                    <a:lnTo>
                      <a:pt x="352772" y="134647"/>
                    </a:lnTo>
                    <a:lnTo>
                      <a:pt x="387282" y="168441"/>
                    </a:lnTo>
                    <a:lnTo>
                      <a:pt x="418776" y="205518"/>
                    </a:lnTo>
                    <a:lnTo>
                      <a:pt x="446989" y="245732"/>
                    </a:lnTo>
                    <a:lnTo>
                      <a:pt x="406361" y="271526"/>
                    </a:lnTo>
                    <a:lnTo>
                      <a:pt x="377981" y="231465"/>
                    </a:lnTo>
                    <a:lnTo>
                      <a:pt x="346019" y="194871"/>
                    </a:lnTo>
                    <a:lnTo>
                      <a:pt x="310798" y="161920"/>
                    </a:lnTo>
                    <a:lnTo>
                      <a:pt x="272640" y="132789"/>
                    </a:lnTo>
                    <a:lnTo>
                      <a:pt x="231865" y="107654"/>
                    </a:lnTo>
                    <a:lnTo>
                      <a:pt x="188795" y="86693"/>
                    </a:lnTo>
                    <a:lnTo>
                      <a:pt x="143753" y="70083"/>
                    </a:lnTo>
                    <a:lnTo>
                      <a:pt x="97058" y="57999"/>
                    </a:lnTo>
                    <a:lnTo>
                      <a:pt x="49033" y="50619"/>
                    </a:lnTo>
                    <a:lnTo>
                      <a:pt x="0" y="48120"/>
                    </a:lnTo>
                    <a:lnTo>
                      <a:pt x="0" y="0"/>
                    </a:lnTo>
                    <a:close/>
                  </a:path>
                </a:pathLst>
              </a:custGeom>
              <a:ln w="19050">
                <a:solidFill>
                  <a:srgbClr val="8A137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41">
                <a:extLst>
                  <a:ext uri="{FF2B5EF4-FFF2-40B4-BE49-F238E27FC236}">
                    <a16:creationId xmlns:a16="http://schemas.microsoft.com/office/drawing/2014/main" id="{E84797AB-7BEF-0D1E-0360-24F53C724B83}"/>
                  </a:ext>
                </a:extLst>
              </p:cNvPr>
              <p:cNvSpPr/>
              <p:nvPr/>
            </p:nvSpPr>
            <p:spPr>
              <a:xfrm>
                <a:off x="10531199" y="2890834"/>
                <a:ext cx="1058545" cy="1058545"/>
              </a:xfrm>
              <a:custGeom>
                <a:avLst/>
                <a:gdLst/>
                <a:ahLst/>
                <a:cxnLst/>
                <a:rect l="l" t="t" r="r" b="b"/>
                <a:pathLst>
                  <a:path w="1058545" h="1058545">
                    <a:moveTo>
                      <a:pt x="529134" y="0"/>
                    </a:moveTo>
                    <a:lnTo>
                      <a:pt x="479131" y="2365"/>
                    </a:lnTo>
                    <a:lnTo>
                      <a:pt x="429793" y="9402"/>
                    </a:lnTo>
                    <a:lnTo>
                      <a:pt x="381438" y="21016"/>
                    </a:lnTo>
                    <a:lnTo>
                      <a:pt x="334386" y="37117"/>
                    </a:lnTo>
                    <a:lnTo>
                      <a:pt x="288956" y="57613"/>
                    </a:lnTo>
                    <a:lnTo>
                      <a:pt x="245467" y="82410"/>
                    </a:lnTo>
                    <a:lnTo>
                      <a:pt x="205941" y="110056"/>
                    </a:lnTo>
                    <a:lnTo>
                      <a:pt x="169691" y="140602"/>
                    </a:lnTo>
                    <a:lnTo>
                      <a:pt x="136773" y="173788"/>
                    </a:lnTo>
                    <a:lnTo>
                      <a:pt x="107246" y="209357"/>
                    </a:lnTo>
                    <a:lnTo>
                      <a:pt x="81166" y="247050"/>
                    </a:lnTo>
                    <a:lnTo>
                      <a:pt x="58593" y="286611"/>
                    </a:lnTo>
                    <a:lnTo>
                      <a:pt x="39582" y="327781"/>
                    </a:lnTo>
                    <a:lnTo>
                      <a:pt x="24193" y="370302"/>
                    </a:lnTo>
                    <a:lnTo>
                      <a:pt x="12482" y="413916"/>
                    </a:lnTo>
                    <a:lnTo>
                      <a:pt x="4508" y="458366"/>
                    </a:lnTo>
                    <a:lnTo>
                      <a:pt x="328" y="503393"/>
                    </a:lnTo>
                    <a:lnTo>
                      <a:pt x="0" y="548739"/>
                    </a:lnTo>
                    <a:lnTo>
                      <a:pt x="3580" y="594146"/>
                    </a:lnTo>
                    <a:lnTo>
                      <a:pt x="11129" y="639358"/>
                    </a:lnTo>
                    <a:lnTo>
                      <a:pt x="22701" y="684114"/>
                    </a:lnTo>
                    <a:lnTo>
                      <a:pt x="38357" y="728159"/>
                    </a:lnTo>
                    <a:lnTo>
                      <a:pt x="58152" y="771233"/>
                    </a:lnTo>
                    <a:lnTo>
                      <a:pt x="82145" y="813079"/>
                    </a:lnTo>
                    <a:lnTo>
                      <a:pt x="109792" y="852604"/>
                    </a:lnTo>
                    <a:lnTo>
                      <a:pt x="140337" y="888855"/>
                    </a:lnTo>
                    <a:lnTo>
                      <a:pt x="173523" y="921773"/>
                    </a:lnTo>
                    <a:lnTo>
                      <a:pt x="209092" y="951300"/>
                    </a:lnTo>
                    <a:lnTo>
                      <a:pt x="246786" y="977380"/>
                    </a:lnTo>
                    <a:lnTo>
                      <a:pt x="286346" y="999953"/>
                    </a:lnTo>
                    <a:lnTo>
                      <a:pt x="327516" y="1018964"/>
                    </a:lnTo>
                    <a:lnTo>
                      <a:pt x="370037" y="1034353"/>
                    </a:lnTo>
                    <a:lnTo>
                      <a:pt x="413651" y="1046064"/>
                    </a:lnTo>
                    <a:lnTo>
                      <a:pt x="458101" y="1054038"/>
                    </a:lnTo>
                    <a:lnTo>
                      <a:pt x="503128" y="1058218"/>
                    </a:lnTo>
                    <a:lnTo>
                      <a:pt x="548474" y="1058546"/>
                    </a:lnTo>
                    <a:lnTo>
                      <a:pt x="593882" y="1054965"/>
                    </a:lnTo>
                    <a:lnTo>
                      <a:pt x="639093" y="1047417"/>
                    </a:lnTo>
                    <a:lnTo>
                      <a:pt x="683850" y="1035845"/>
                    </a:lnTo>
                    <a:lnTo>
                      <a:pt x="727894" y="1020189"/>
                    </a:lnTo>
                    <a:lnTo>
                      <a:pt x="770968" y="1000394"/>
                    </a:lnTo>
                    <a:lnTo>
                      <a:pt x="812814" y="976401"/>
                    </a:lnTo>
                    <a:lnTo>
                      <a:pt x="852340" y="948754"/>
                    </a:lnTo>
                    <a:lnTo>
                      <a:pt x="888590" y="918209"/>
                    </a:lnTo>
                    <a:lnTo>
                      <a:pt x="921508" y="885022"/>
                    </a:lnTo>
                    <a:lnTo>
                      <a:pt x="951035" y="849453"/>
                    </a:lnTo>
                    <a:lnTo>
                      <a:pt x="977115" y="811758"/>
                    </a:lnTo>
                    <a:lnTo>
                      <a:pt x="999688" y="772197"/>
                    </a:lnTo>
                    <a:lnTo>
                      <a:pt x="1018699" y="731026"/>
                    </a:lnTo>
                    <a:lnTo>
                      <a:pt x="1034088" y="688504"/>
                    </a:lnTo>
                    <a:lnTo>
                      <a:pt x="1045799" y="644890"/>
                    </a:lnTo>
                    <a:lnTo>
                      <a:pt x="1053773" y="600440"/>
                    </a:lnTo>
                    <a:lnTo>
                      <a:pt x="1057953" y="555413"/>
                    </a:lnTo>
                    <a:lnTo>
                      <a:pt x="1058282" y="510066"/>
                    </a:lnTo>
                    <a:lnTo>
                      <a:pt x="1054701" y="464659"/>
                    </a:lnTo>
                    <a:lnTo>
                      <a:pt x="1047153" y="419448"/>
                    </a:lnTo>
                    <a:lnTo>
                      <a:pt x="1035580" y="374692"/>
                    </a:lnTo>
                    <a:lnTo>
                      <a:pt x="1019924" y="330649"/>
                    </a:lnTo>
                    <a:lnTo>
                      <a:pt x="1000129" y="287576"/>
                    </a:lnTo>
                    <a:lnTo>
                      <a:pt x="976136" y="245732"/>
                    </a:lnTo>
                    <a:lnTo>
                      <a:pt x="935509" y="271513"/>
                    </a:lnTo>
                    <a:lnTo>
                      <a:pt x="962090" y="319178"/>
                    </a:lnTo>
                    <a:lnTo>
                      <a:pt x="983019" y="369300"/>
                    </a:lnTo>
                    <a:lnTo>
                      <a:pt x="998148" y="421379"/>
                    </a:lnTo>
                    <a:lnTo>
                      <a:pt x="1007332" y="474913"/>
                    </a:lnTo>
                    <a:lnTo>
                      <a:pt x="1010426" y="529399"/>
                    </a:lnTo>
                    <a:lnTo>
                      <a:pt x="1007941" y="578608"/>
                    </a:lnTo>
                    <a:lnTo>
                      <a:pt x="1000648" y="626396"/>
                    </a:lnTo>
                    <a:lnTo>
                      <a:pt x="988788" y="672521"/>
                    </a:lnTo>
                    <a:lnTo>
                      <a:pt x="972604" y="716740"/>
                    </a:lnTo>
                    <a:lnTo>
                      <a:pt x="952337" y="758812"/>
                    </a:lnTo>
                    <a:lnTo>
                      <a:pt x="928229" y="798494"/>
                    </a:lnTo>
                    <a:lnTo>
                      <a:pt x="900523" y="835546"/>
                    </a:lnTo>
                    <a:lnTo>
                      <a:pt x="869459" y="869724"/>
                    </a:lnTo>
                    <a:lnTo>
                      <a:pt x="835281" y="900787"/>
                    </a:lnTo>
                    <a:lnTo>
                      <a:pt x="798229" y="928494"/>
                    </a:lnTo>
                    <a:lnTo>
                      <a:pt x="758547" y="952602"/>
                    </a:lnTo>
                    <a:lnTo>
                      <a:pt x="716475" y="972869"/>
                    </a:lnTo>
                    <a:lnTo>
                      <a:pt x="672256" y="989053"/>
                    </a:lnTo>
                    <a:lnTo>
                      <a:pt x="626132" y="1000913"/>
                    </a:lnTo>
                    <a:lnTo>
                      <a:pt x="578344" y="1008206"/>
                    </a:lnTo>
                    <a:lnTo>
                      <a:pt x="529134" y="1010691"/>
                    </a:lnTo>
                    <a:lnTo>
                      <a:pt x="479927" y="1008206"/>
                    </a:lnTo>
                    <a:lnTo>
                      <a:pt x="432141" y="1000913"/>
                    </a:lnTo>
                    <a:lnTo>
                      <a:pt x="386018" y="989053"/>
                    </a:lnTo>
                    <a:lnTo>
                      <a:pt x="341801" y="972869"/>
                    </a:lnTo>
                    <a:lnTo>
                      <a:pt x="299730" y="952602"/>
                    </a:lnTo>
                    <a:lnTo>
                      <a:pt x="260049" y="928494"/>
                    </a:lnTo>
                    <a:lnTo>
                      <a:pt x="222998" y="900787"/>
                    </a:lnTo>
                    <a:lnTo>
                      <a:pt x="188820" y="869724"/>
                    </a:lnTo>
                    <a:lnTo>
                      <a:pt x="157757" y="835546"/>
                    </a:lnTo>
                    <a:lnTo>
                      <a:pt x="130051" y="798494"/>
                    </a:lnTo>
                    <a:lnTo>
                      <a:pt x="105944" y="758812"/>
                    </a:lnTo>
                    <a:lnTo>
                      <a:pt x="85677" y="716740"/>
                    </a:lnTo>
                    <a:lnTo>
                      <a:pt x="69493" y="672521"/>
                    </a:lnTo>
                    <a:lnTo>
                      <a:pt x="57633" y="626396"/>
                    </a:lnTo>
                    <a:lnTo>
                      <a:pt x="50340" y="578608"/>
                    </a:lnTo>
                    <a:lnTo>
                      <a:pt x="47855" y="529399"/>
                    </a:lnTo>
                    <a:lnTo>
                      <a:pt x="50340" y="480192"/>
                    </a:lnTo>
                    <a:lnTo>
                      <a:pt x="57633" y="432406"/>
                    </a:lnTo>
                    <a:lnTo>
                      <a:pt x="69493" y="386283"/>
                    </a:lnTo>
                    <a:lnTo>
                      <a:pt x="85677" y="342065"/>
                    </a:lnTo>
                    <a:lnTo>
                      <a:pt x="105944" y="299995"/>
                    </a:lnTo>
                    <a:lnTo>
                      <a:pt x="130051" y="260313"/>
                    </a:lnTo>
                    <a:lnTo>
                      <a:pt x="157757" y="223263"/>
                    </a:lnTo>
                    <a:lnTo>
                      <a:pt x="188820" y="189085"/>
                    </a:lnTo>
                    <a:lnTo>
                      <a:pt x="222998" y="158022"/>
                    </a:lnTo>
                    <a:lnTo>
                      <a:pt x="260049" y="130316"/>
                    </a:lnTo>
                    <a:lnTo>
                      <a:pt x="299730" y="106209"/>
                    </a:lnTo>
                    <a:lnTo>
                      <a:pt x="341801" y="85942"/>
                    </a:lnTo>
                    <a:lnTo>
                      <a:pt x="386018" y="69758"/>
                    </a:lnTo>
                    <a:lnTo>
                      <a:pt x="432141" y="57898"/>
                    </a:lnTo>
                    <a:lnTo>
                      <a:pt x="479927" y="50605"/>
                    </a:lnTo>
                    <a:lnTo>
                      <a:pt x="529134" y="48120"/>
                    </a:lnTo>
                    <a:lnTo>
                      <a:pt x="529134" y="0"/>
                    </a:lnTo>
                    <a:close/>
                  </a:path>
                </a:pathLst>
              </a:custGeom>
              <a:solidFill>
                <a:srgbClr val="3306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42">
                <a:extLst>
                  <a:ext uri="{FF2B5EF4-FFF2-40B4-BE49-F238E27FC236}">
                    <a16:creationId xmlns:a16="http://schemas.microsoft.com/office/drawing/2014/main" id="{FADA3904-ECC3-CCB4-3616-6597CD140733}"/>
                  </a:ext>
                </a:extLst>
              </p:cNvPr>
              <p:cNvSpPr/>
              <p:nvPr/>
            </p:nvSpPr>
            <p:spPr>
              <a:xfrm>
                <a:off x="11060339" y="2842700"/>
                <a:ext cx="487680" cy="294005"/>
              </a:xfrm>
              <a:custGeom>
                <a:avLst/>
                <a:gdLst/>
                <a:ahLst/>
                <a:cxnLst/>
                <a:rect l="l" t="t" r="r" b="b"/>
                <a:pathLst>
                  <a:path w="487679" h="294005">
                    <a:moveTo>
                      <a:pt x="0" y="0"/>
                    </a:moveTo>
                    <a:lnTo>
                      <a:pt x="0" y="48120"/>
                    </a:lnTo>
                    <a:lnTo>
                      <a:pt x="49072" y="50394"/>
                    </a:lnTo>
                    <a:lnTo>
                      <a:pt x="97255" y="57120"/>
                    </a:lnTo>
                    <a:lnTo>
                      <a:pt x="144282" y="68150"/>
                    </a:lnTo>
                    <a:lnTo>
                      <a:pt x="189887" y="83340"/>
                    </a:lnTo>
                    <a:lnTo>
                      <a:pt x="233804" y="102543"/>
                    </a:lnTo>
                    <a:lnTo>
                      <a:pt x="275769" y="125614"/>
                    </a:lnTo>
                    <a:lnTo>
                      <a:pt x="315515" y="152405"/>
                    </a:lnTo>
                    <a:lnTo>
                      <a:pt x="352777" y="182772"/>
                    </a:lnTo>
                    <a:lnTo>
                      <a:pt x="387289" y="216568"/>
                    </a:lnTo>
                    <a:lnTo>
                      <a:pt x="418786" y="253648"/>
                    </a:lnTo>
                    <a:lnTo>
                      <a:pt x="447001" y="293865"/>
                    </a:lnTo>
                    <a:lnTo>
                      <a:pt x="487629" y="268084"/>
                    </a:lnTo>
                    <a:lnTo>
                      <a:pt x="459554" y="227740"/>
                    </a:lnTo>
                    <a:lnTo>
                      <a:pt x="428452" y="190260"/>
                    </a:lnTo>
                    <a:lnTo>
                      <a:pt x="394545" y="155767"/>
                    </a:lnTo>
                    <a:lnTo>
                      <a:pt x="358057" y="124384"/>
                    </a:lnTo>
                    <a:lnTo>
                      <a:pt x="319210" y="96234"/>
                    </a:lnTo>
                    <a:lnTo>
                      <a:pt x="278228" y="71439"/>
                    </a:lnTo>
                    <a:lnTo>
                      <a:pt x="235334" y="50121"/>
                    </a:lnTo>
                    <a:lnTo>
                      <a:pt x="190752" y="32405"/>
                    </a:lnTo>
                    <a:lnTo>
                      <a:pt x="144704" y="18412"/>
                    </a:lnTo>
                    <a:lnTo>
                      <a:pt x="97414" y="8264"/>
                    </a:lnTo>
                    <a:lnTo>
                      <a:pt x="49104" y="20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A137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" name="object 43">
                <a:extLst>
                  <a:ext uri="{FF2B5EF4-FFF2-40B4-BE49-F238E27FC236}">
                    <a16:creationId xmlns:a16="http://schemas.microsoft.com/office/drawing/2014/main" id="{6C716D01-7CC0-9029-4B07-03B4F8968ACC}"/>
                  </a:ext>
                </a:extLst>
              </p:cNvPr>
              <p:cNvSpPr/>
              <p:nvPr/>
            </p:nvSpPr>
            <p:spPr>
              <a:xfrm>
                <a:off x="11060339" y="2842700"/>
                <a:ext cx="487680" cy="294005"/>
              </a:xfrm>
              <a:custGeom>
                <a:avLst/>
                <a:gdLst/>
                <a:ahLst/>
                <a:cxnLst/>
                <a:rect l="l" t="t" r="r" b="b"/>
                <a:pathLst>
                  <a:path w="487679" h="294005">
                    <a:moveTo>
                      <a:pt x="0" y="0"/>
                    </a:moveTo>
                    <a:lnTo>
                      <a:pt x="49104" y="2086"/>
                    </a:lnTo>
                    <a:lnTo>
                      <a:pt x="97414" y="8264"/>
                    </a:lnTo>
                    <a:lnTo>
                      <a:pt x="144704" y="18412"/>
                    </a:lnTo>
                    <a:lnTo>
                      <a:pt x="190752" y="32405"/>
                    </a:lnTo>
                    <a:lnTo>
                      <a:pt x="235334" y="50121"/>
                    </a:lnTo>
                    <a:lnTo>
                      <a:pt x="278228" y="71439"/>
                    </a:lnTo>
                    <a:lnTo>
                      <a:pt x="319210" y="96234"/>
                    </a:lnTo>
                    <a:lnTo>
                      <a:pt x="358057" y="124384"/>
                    </a:lnTo>
                    <a:lnTo>
                      <a:pt x="394545" y="155767"/>
                    </a:lnTo>
                    <a:lnTo>
                      <a:pt x="428452" y="190260"/>
                    </a:lnTo>
                    <a:lnTo>
                      <a:pt x="459554" y="227740"/>
                    </a:lnTo>
                    <a:lnTo>
                      <a:pt x="487629" y="268084"/>
                    </a:lnTo>
                    <a:lnTo>
                      <a:pt x="447001" y="293865"/>
                    </a:lnTo>
                    <a:lnTo>
                      <a:pt x="418786" y="253648"/>
                    </a:lnTo>
                    <a:lnTo>
                      <a:pt x="387289" y="216568"/>
                    </a:lnTo>
                    <a:lnTo>
                      <a:pt x="352777" y="182772"/>
                    </a:lnTo>
                    <a:lnTo>
                      <a:pt x="315515" y="152405"/>
                    </a:lnTo>
                    <a:lnTo>
                      <a:pt x="275769" y="125614"/>
                    </a:lnTo>
                    <a:lnTo>
                      <a:pt x="233804" y="102543"/>
                    </a:lnTo>
                    <a:lnTo>
                      <a:pt x="189887" y="83340"/>
                    </a:lnTo>
                    <a:lnTo>
                      <a:pt x="144282" y="68150"/>
                    </a:lnTo>
                    <a:lnTo>
                      <a:pt x="97255" y="57120"/>
                    </a:lnTo>
                    <a:lnTo>
                      <a:pt x="49072" y="50394"/>
                    </a:lnTo>
                    <a:lnTo>
                      <a:pt x="0" y="48120"/>
                    </a:lnTo>
                    <a:lnTo>
                      <a:pt x="0" y="0"/>
                    </a:lnTo>
                    <a:close/>
                  </a:path>
                </a:pathLst>
              </a:custGeom>
              <a:ln w="19050">
                <a:solidFill>
                  <a:srgbClr val="8A137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3" name="object 44">
              <a:extLst>
                <a:ext uri="{FF2B5EF4-FFF2-40B4-BE49-F238E27FC236}">
                  <a16:creationId xmlns:a16="http://schemas.microsoft.com/office/drawing/2014/main" id="{D38C1790-B436-F42C-B22D-7222F01FDA49}"/>
                </a:ext>
              </a:extLst>
            </p:cNvPr>
            <p:cNvSpPr txBox="1"/>
            <p:nvPr/>
          </p:nvSpPr>
          <p:spPr>
            <a:xfrm>
              <a:off x="10842363" y="3256403"/>
              <a:ext cx="485140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1800" b="1" spc="-25">
                  <a:solidFill>
                    <a:srgbClr val="33062C"/>
                  </a:solidFill>
                  <a:latin typeface="Segoe UI"/>
                  <a:cs typeface="Segoe UI"/>
                </a:rPr>
                <a:t>16</a:t>
              </a:r>
              <a:r>
                <a:rPr sz="1800" b="1" spc="-25">
                  <a:solidFill>
                    <a:srgbClr val="33062C"/>
                  </a:solidFill>
                  <a:latin typeface="Segoe UI"/>
                  <a:cs typeface="Segoe UI"/>
                </a:rPr>
                <a:t>%</a:t>
              </a:r>
              <a:endParaRPr sz="1800">
                <a:latin typeface="Segoe UI"/>
                <a:cs typeface="Segoe UI"/>
              </a:endParaRPr>
            </a:p>
          </p:txBody>
        </p:sp>
      </p:grpSp>
      <p:sp>
        <p:nvSpPr>
          <p:cNvPr id="91" name="object 35">
            <a:extLst>
              <a:ext uri="{FF2B5EF4-FFF2-40B4-BE49-F238E27FC236}">
                <a16:creationId xmlns:a16="http://schemas.microsoft.com/office/drawing/2014/main" id="{C673D728-97B5-8C50-1E6D-35B28B75E4F5}"/>
              </a:ext>
            </a:extLst>
          </p:cNvPr>
          <p:cNvSpPr txBox="1"/>
          <p:nvPr/>
        </p:nvSpPr>
        <p:spPr>
          <a:xfrm>
            <a:off x="10500560" y="4090810"/>
            <a:ext cx="1131799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1" algn="ctr">
              <a:spcBef>
                <a:spcPts val="100"/>
              </a:spcBef>
            </a:pPr>
            <a:r>
              <a:rPr b="1" spc="-20">
                <a:latin typeface="Barlow" panose="00000500000000000000" pitchFamily="2" charset="0"/>
                <a:ea typeface="Source Sans Pro" panose="020B0503030403020204" pitchFamily="34" charset="0"/>
                <a:cs typeface="Calibri Light"/>
              </a:rPr>
              <a:t>Small </a:t>
            </a:r>
            <a:r>
              <a:rPr b="1" spc="-11">
                <a:latin typeface="Barlow" panose="00000500000000000000" pitchFamily="2" charset="0"/>
                <a:ea typeface="Source Sans Pro" panose="020B0503030403020204" pitchFamily="34" charset="0"/>
                <a:cs typeface="Calibri Light"/>
              </a:rPr>
              <a:t>organizations </a:t>
            </a:r>
            <a:r>
              <a:rPr spc="-11">
                <a:latin typeface="Barlow" panose="00000500000000000000" pitchFamily="2" charset="0"/>
                <a:ea typeface="Source Sans Pro" panose="020B0503030403020204" pitchFamily="34" charset="0"/>
                <a:cs typeface="Calibri Light"/>
              </a:rPr>
              <a:t>(2-</a:t>
            </a:r>
            <a:r>
              <a:rPr spc="-25">
                <a:latin typeface="Barlow" panose="00000500000000000000" pitchFamily="2" charset="0"/>
                <a:ea typeface="Source Sans Pro" panose="020B0503030403020204" pitchFamily="34" charset="0"/>
                <a:cs typeface="Calibri Light"/>
              </a:rPr>
              <a:t>99</a:t>
            </a:r>
            <a:endParaRPr>
              <a:latin typeface="Barlow" panose="00000500000000000000" pitchFamily="2" charset="0"/>
              <a:ea typeface="Source Sans Pro" panose="020B0503030403020204" pitchFamily="34" charset="0"/>
              <a:cs typeface="Calibri Light"/>
            </a:endParaRPr>
          </a:p>
          <a:p>
            <a:pPr algn="ctr">
              <a:spcBef>
                <a:spcPts val="5"/>
              </a:spcBef>
            </a:pPr>
            <a:r>
              <a:rPr spc="-11">
                <a:latin typeface="Barlow" panose="00000500000000000000" pitchFamily="2" charset="0"/>
                <a:ea typeface="Source Sans Pro" panose="020B0503030403020204" pitchFamily="34" charset="0"/>
                <a:cs typeface="Calibri Light"/>
              </a:rPr>
              <a:t>employees)</a:t>
            </a:r>
            <a:endParaRPr>
              <a:latin typeface="Barlow" panose="00000500000000000000" pitchFamily="2" charset="0"/>
              <a:ea typeface="Source Sans Pro" panose="020B0503030403020204" pitchFamily="34" charset="0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00304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47">
            <a:extLst>
              <a:ext uri="{FF2B5EF4-FFF2-40B4-BE49-F238E27FC236}">
                <a16:creationId xmlns:a16="http://schemas.microsoft.com/office/drawing/2014/main" id="{16908F82-ECF9-5300-4DB7-EED42ACD534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  <a:ea typeface="Roboto Slab" pitchFamily="2" charset="0"/>
                <a:sym typeface="Roboto Slab"/>
              </a:rPr>
              <a:t>Research: HR Adoption (2 of 3) </a:t>
            </a:r>
            <a:endParaRPr lang="en-US" sz="4400" dirty="0">
              <a:effectLst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53309" y="1572403"/>
            <a:ext cx="5749518" cy="70750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065" marR="5080" algn="ctr">
              <a:lnSpc>
                <a:spcPct val="101899"/>
              </a:lnSpc>
              <a:spcBef>
                <a:spcPts val="60"/>
              </a:spcBef>
            </a:pPr>
            <a:r>
              <a:rPr sz="1600" b="1" dirty="0">
                <a:latin typeface="+mn-lt"/>
                <a:ea typeface="Source Sans Pro" panose="020B0503030403020204" pitchFamily="34" charset="0"/>
                <a:cs typeface="Calibri"/>
              </a:rPr>
              <a:t>How</a:t>
            </a:r>
            <a:r>
              <a:rPr sz="1600" b="1" spc="-35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sz="1600" b="1" spc="-11" dirty="0">
                <a:latin typeface="+mn-lt"/>
                <a:ea typeface="Source Sans Pro" panose="020B0503030403020204" pitchFamily="34" charset="0"/>
                <a:cs typeface="Calibri"/>
              </a:rPr>
              <a:t>or</a:t>
            </a:r>
            <a:r>
              <a:rPr lang="en-US" sz="1600" b="1" spc="-11" dirty="0">
                <a:latin typeface="+mn-lt"/>
                <a:ea typeface="Source Sans Pro" panose="020B0503030403020204" pitchFamily="34" charset="0"/>
                <a:cs typeface="Calibri"/>
              </a:rPr>
              <a:t>g</a:t>
            </a:r>
            <a:r>
              <a:rPr sz="1600" b="1" spc="-11" dirty="0">
                <a:latin typeface="+mn-lt"/>
                <a:ea typeface="Source Sans Pro" panose="020B0503030403020204" pitchFamily="34" charset="0"/>
                <a:cs typeface="Calibri"/>
              </a:rPr>
              <a:t>anizations</a:t>
            </a:r>
            <a:r>
              <a:rPr sz="1600" b="1" spc="-20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sz="1600" b="1" dirty="0">
                <a:latin typeface="+mn-lt"/>
                <a:ea typeface="Source Sans Pro" panose="020B0503030403020204" pitchFamily="34" charset="0"/>
                <a:cs typeface="Calibri"/>
              </a:rPr>
              <a:t>use</a:t>
            </a:r>
            <a:r>
              <a:rPr sz="1600" b="1" spc="-15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sz="1600" b="1" spc="-11" dirty="0">
                <a:latin typeface="+mn-lt"/>
                <a:ea typeface="Source Sans Pro" panose="020B0503030403020204" pitchFamily="34" charset="0"/>
                <a:cs typeface="Calibri"/>
              </a:rPr>
              <a:t>automation</a:t>
            </a:r>
            <a:r>
              <a:rPr sz="1600" b="1" spc="-40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sz="1600" b="1" dirty="0">
                <a:latin typeface="+mn-lt"/>
                <a:ea typeface="Source Sans Pro" panose="020B0503030403020204" pitchFamily="34" charset="0"/>
                <a:cs typeface="Calibri"/>
              </a:rPr>
              <a:t>or</a:t>
            </a:r>
            <a:r>
              <a:rPr sz="1600" b="1" spc="-31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sz="1600" b="1" dirty="0">
                <a:latin typeface="+mn-lt"/>
                <a:ea typeface="Source Sans Pro" panose="020B0503030403020204" pitchFamily="34" charset="0"/>
                <a:cs typeface="Calibri"/>
              </a:rPr>
              <a:t>AI</a:t>
            </a:r>
            <a:r>
              <a:rPr sz="1600" b="1" spc="-31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sz="1600" b="1" dirty="0">
                <a:latin typeface="+mn-lt"/>
                <a:ea typeface="Source Sans Pro" panose="020B0503030403020204" pitchFamily="34" charset="0"/>
                <a:cs typeface="Calibri"/>
              </a:rPr>
              <a:t>to</a:t>
            </a:r>
            <a:r>
              <a:rPr sz="1600" b="1" spc="-25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sz="1600" b="1" dirty="0">
                <a:latin typeface="+mn-lt"/>
                <a:ea typeface="Source Sans Pro" panose="020B0503030403020204" pitchFamily="34" charset="0"/>
                <a:cs typeface="Calibri"/>
              </a:rPr>
              <a:t>support</a:t>
            </a:r>
            <a:r>
              <a:rPr sz="1600" b="1" spc="-11" dirty="0">
                <a:latin typeface="+mn-lt"/>
                <a:ea typeface="Source Sans Pro" panose="020B0503030403020204" pitchFamily="34" charset="0"/>
                <a:cs typeface="Calibri"/>
              </a:rPr>
              <a:t> recruiting</a:t>
            </a:r>
            <a:r>
              <a:rPr sz="1600" b="1" spc="-20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sz="1600" b="1" spc="-25" dirty="0">
                <a:latin typeface="+mn-lt"/>
                <a:ea typeface="Source Sans Pro" panose="020B0503030403020204" pitchFamily="34" charset="0"/>
                <a:cs typeface="Calibri"/>
              </a:rPr>
              <a:t>and </a:t>
            </a:r>
            <a:r>
              <a:rPr sz="1600" b="1" dirty="0">
                <a:latin typeface="+mn-lt"/>
                <a:ea typeface="Source Sans Pro" panose="020B0503030403020204" pitchFamily="34" charset="0"/>
                <a:cs typeface="Calibri"/>
              </a:rPr>
              <a:t>hiring</a:t>
            </a:r>
            <a:r>
              <a:rPr sz="1600" b="1" spc="-51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sz="1600" b="1" spc="-11" dirty="0">
                <a:latin typeface="+mn-lt"/>
                <a:ea typeface="Source Sans Pro" panose="020B0503030403020204" pitchFamily="34" charset="0"/>
                <a:cs typeface="Calibri"/>
              </a:rPr>
              <a:t>activities</a:t>
            </a:r>
            <a:endParaRPr sz="1600" dirty="0">
              <a:latin typeface="+mn-lt"/>
              <a:ea typeface="Source Sans Pro" panose="020B0503030403020204" pitchFamily="34" charset="0"/>
              <a:cs typeface="Calibri"/>
            </a:endParaRPr>
          </a:p>
          <a:p>
            <a:pPr algn="ctr">
              <a:spcBef>
                <a:spcPts val="51"/>
              </a:spcBef>
            </a:pPr>
            <a:r>
              <a:rPr sz="1200" i="1" dirty="0">
                <a:latin typeface="+mn-lt"/>
                <a:ea typeface="Source Sans Pro" panose="020B0503030403020204" pitchFamily="34" charset="0"/>
                <a:cs typeface="Calibri"/>
              </a:rPr>
              <a:t>*Question</a:t>
            </a:r>
            <a:r>
              <a:rPr sz="1200" i="1" spc="-15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sz="1200" i="1" dirty="0">
                <a:latin typeface="+mn-lt"/>
                <a:ea typeface="Source Sans Pro" panose="020B0503030403020204" pitchFamily="34" charset="0"/>
                <a:cs typeface="Calibri"/>
              </a:rPr>
              <a:t>was</a:t>
            </a:r>
            <a:r>
              <a:rPr sz="1200" i="1" spc="-11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sz="1200" i="1" dirty="0">
                <a:latin typeface="+mn-lt"/>
                <a:ea typeface="Source Sans Pro" panose="020B0503030403020204" pitchFamily="34" charset="0"/>
                <a:cs typeface="Calibri"/>
              </a:rPr>
              <a:t>select</a:t>
            </a:r>
            <a:r>
              <a:rPr sz="1200" i="1" spc="-11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sz="1200" i="1" dirty="0">
                <a:latin typeface="+mn-lt"/>
                <a:ea typeface="Source Sans Pro" panose="020B0503030403020204" pitchFamily="34" charset="0"/>
                <a:cs typeface="Calibri"/>
              </a:rPr>
              <a:t>all</a:t>
            </a:r>
            <a:r>
              <a:rPr sz="1200" i="1" spc="-20" dirty="0">
                <a:latin typeface="+mn-lt"/>
                <a:ea typeface="Source Sans Pro" panose="020B0503030403020204" pitchFamily="34" charset="0"/>
                <a:cs typeface="Calibri"/>
              </a:rPr>
              <a:t> </a:t>
            </a:r>
            <a:r>
              <a:rPr sz="1200" i="1" dirty="0">
                <a:latin typeface="+mn-lt"/>
                <a:ea typeface="Source Sans Pro" panose="020B0503030403020204" pitchFamily="34" charset="0"/>
                <a:cs typeface="Calibri"/>
              </a:rPr>
              <a:t>that </a:t>
            </a:r>
            <a:r>
              <a:rPr sz="1200" i="1" spc="-11" dirty="0">
                <a:latin typeface="+mn-lt"/>
                <a:ea typeface="Source Sans Pro" panose="020B0503030403020204" pitchFamily="34" charset="0"/>
                <a:cs typeface="Calibri"/>
              </a:rPr>
              <a:t>apply.</a:t>
            </a:r>
            <a:endParaRPr sz="1200" dirty="0">
              <a:latin typeface="+mn-lt"/>
              <a:ea typeface="Source Sans Pro" panose="020B0503030403020204" pitchFamily="34" charset="0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2647" y="2546105"/>
            <a:ext cx="426992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spcBef>
                <a:spcPts val="100"/>
              </a:spcBef>
            </a:pPr>
            <a:r>
              <a:rPr sz="1200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To</a:t>
            </a:r>
            <a:r>
              <a:rPr sz="1200" spc="-35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communicate</a:t>
            </a:r>
            <a:r>
              <a:rPr sz="1200" spc="-25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with</a:t>
            </a:r>
            <a:r>
              <a:rPr sz="1200" spc="-15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applicants</a:t>
            </a:r>
            <a:r>
              <a:rPr sz="1200" spc="-31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during</a:t>
            </a:r>
            <a:r>
              <a:rPr sz="1200" spc="-31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the</a:t>
            </a:r>
            <a:r>
              <a:rPr sz="1200" spc="-31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interview</a:t>
            </a:r>
            <a:r>
              <a:rPr sz="1200" spc="-15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 spc="-11" dirty="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process</a:t>
            </a:r>
            <a:endParaRPr sz="1200" dirty="0">
              <a:latin typeface="Source Sans Pro" panose="020B0503030403020204" pitchFamily="34" charset="0"/>
              <a:ea typeface="Source Sans Pro" panose="020B0503030403020204" pitchFamily="34" charset="0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59112" y="2554487"/>
            <a:ext cx="2863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69%</a:t>
            </a:r>
            <a:endParaRPr sz="1200">
              <a:latin typeface="Source Sans Pro" panose="020B0503030403020204" pitchFamily="34" charset="0"/>
              <a:ea typeface="Source Sans Pro" panose="020B0503030403020204" pitchFamily="34" charset="0"/>
              <a:cs typeface="Calibri 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20165" y="3011079"/>
            <a:ext cx="26839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spcBef>
                <a:spcPts val="100"/>
              </a:spcBef>
            </a:pP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To</a:t>
            </a:r>
            <a:r>
              <a:rPr sz="1200" spc="-1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review</a:t>
            </a:r>
            <a:r>
              <a:rPr sz="1200" spc="-2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or</a:t>
            </a:r>
            <a:r>
              <a:rPr sz="1200" spc="-2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screen</a:t>
            </a:r>
            <a:r>
              <a:rPr sz="1200" spc="-2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applicant</a:t>
            </a:r>
            <a:r>
              <a:rPr sz="1200" spc="-2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 spc="-11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resumes</a:t>
            </a:r>
            <a:endParaRPr sz="1200">
              <a:latin typeface="Source Sans Pro" panose="020B0503030403020204" pitchFamily="34" charset="0"/>
              <a:ea typeface="Source Sans Pro" panose="020B0503030403020204" pitchFamily="34" charset="0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07873" y="3019419"/>
            <a:ext cx="2863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64%</a:t>
            </a:r>
            <a:endParaRPr sz="1200">
              <a:latin typeface="Source Sans Pro" panose="020B0503030403020204" pitchFamily="34" charset="0"/>
              <a:ea typeface="Source Sans Pro" panose="020B0503030403020204" pitchFamily="34" charset="0"/>
              <a:cs typeface="Calibri 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127062" y="3476051"/>
            <a:ext cx="227614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spcBef>
                <a:spcPts val="100"/>
              </a:spcBef>
            </a:pP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To</a:t>
            </a:r>
            <a:r>
              <a:rPr sz="1200" spc="-31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automate</a:t>
            </a:r>
            <a:r>
              <a:rPr sz="1200" spc="-31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candidate</a:t>
            </a:r>
            <a:r>
              <a:rPr sz="1200" spc="-31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 spc="-11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searches</a:t>
            </a:r>
            <a:endParaRPr sz="1200">
              <a:latin typeface="Source Sans Pro" panose="020B0503030403020204" pitchFamily="34" charset="0"/>
              <a:ea typeface="Source Sans Pro" panose="020B0503030403020204" pitchFamily="34" charset="0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04902" y="3484355"/>
            <a:ext cx="2863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52%</a:t>
            </a:r>
            <a:endParaRPr sz="1200">
              <a:latin typeface="Source Sans Pro" panose="020B0503030403020204" pitchFamily="34" charset="0"/>
              <a:ea typeface="Source Sans Pro" panose="020B0503030403020204" pitchFamily="34" charset="0"/>
              <a:cs typeface="Calibri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9534" y="3941024"/>
            <a:ext cx="370304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spcBef>
                <a:spcPts val="100"/>
              </a:spcBef>
            </a:pP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To</a:t>
            </a:r>
            <a:r>
              <a:rPr sz="1200" spc="-31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customize</a:t>
            </a:r>
            <a:r>
              <a:rPr sz="1200" spc="-2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or</a:t>
            </a:r>
            <a:r>
              <a:rPr sz="1200" spc="-2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target</a:t>
            </a:r>
            <a:r>
              <a:rPr sz="1200" spc="-1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job</a:t>
            </a:r>
            <a:r>
              <a:rPr sz="1200" spc="-2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postings</a:t>
            </a:r>
            <a:r>
              <a:rPr sz="1200" spc="-2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to</a:t>
            </a:r>
            <a:r>
              <a:rPr sz="1200" spc="-2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specific</a:t>
            </a:r>
            <a:r>
              <a:rPr sz="1200" spc="-2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 spc="-11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groups</a:t>
            </a:r>
            <a:endParaRPr sz="1200">
              <a:latin typeface="Source Sans Pro" panose="020B0503030403020204" pitchFamily="34" charset="0"/>
              <a:ea typeface="Source Sans Pro" panose="020B0503030403020204" pitchFamily="34" charset="0"/>
              <a:cs typeface="Calibri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02426" y="3949285"/>
            <a:ext cx="2863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42%</a:t>
            </a:r>
            <a:endParaRPr sz="1200">
              <a:latin typeface="Source Sans Pro" panose="020B0503030403020204" pitchFamily="34" charset="0"/>
              <a:ea typeface="Source Sans Pro" panose="020B0503030403020204" pitchFamily="34" charset="0"/>
              <a:cs typeface="Calibri Ligh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46434" y="4405996"/>
            <a:ext cx="265670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spcBef>
                <a:spcPts val="100"/>
              </a:spcBef>
            </a:pP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To</a:t>
            </a:r>
            <a:r>
              <a:rPr sz="1200" spc="-1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 spc="-11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pre-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select</a:t>
            </a:r>
            <a:r>
              <a:rPr sz="1200" spc="-11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applicants</a:t>
            </a:r>
            <a:r>
              <a:rPr sz="1200" spc="-2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for</a:t>
            </a:r>
            <a:r>
              <a:rPr sz="1200" spc="-1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 spc="-11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interviews</a:t>
            </a:r>
            <a:endParaRPr sz="1200">
              <a:latin typeface="Source Sans Pro" panose="020B0503030403020204" pitchFamily="34" charset="0"/>
              <a:ea typeface="Source Sans Pro" panose="020B0503030403020204" pitchFamily="34" charset="0"/>
              <a:cs typeface="Calibri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48217" y="4414220"/>
            <a:ext cx="2863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25%</a:t>
            </a:r>
            <a:endParaRPr sz="1200">
              <a:latin typeface="Source Sans Pro" panose="020B0503030403020204" pitchFamily="34" charset="0"/>
              <a:ea typeface="Source Sans Pro" panose="020B0503030403020204" pitchFamily="34" charset="0"/>
              <a:cs typeface="Calibri 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1071" y="4870968"/>
            <a:ext cx="36227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spcBef>
                <a:spcPts val="100"/>
              </a:spcBef>
            </a:pP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To</a:t>
            </a:r>
            <a:r>
              <a:rPr sz="1200" spc="-2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administer</a:t>
            </a:r>
            <a:r>
              <a:rPr sz="1200" spc="-2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and</a:t>
            </a:r>
            <a:r>
              <a:rPr sz="1200" spc="-31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score</a:t>
            </a:r>
            <a:r>
              <a:rPr sz="1200" spc="-2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applicant</a:t>
            </a:r>
            <a:r>
              <a:rPr sz="1200" spc="-2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skills</a:t>
            </a:r>
            <a:r>
              <a:rPr sz="1200" spc="-2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 spc="-11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assessments</a:t>
            </a:r>
            <a:endParaRPr sz="1200">
              <a:latin typeface="Source Sans Pro" panose="020B0503030403020204" pitchFamily="34" charset="0"/>
              <a:ea typeface="Source Sans Pro" panose="020B0503030403020204" pitchFamily="34" charset="0"/>
              <a:cs typeface="Calibri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97474" y="4879153"/>
            <a:ext cx="2863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22%</a:t>
            </a:r>
            <a:endParaRPr sz="1200">
              <a:latin typeface="Source Sans Pro" panose="020B0503030403020204" pitchFamily="34" charset="0"/>
              <a:ea typeface="Source Sans Pro" panose="020B0503030403020204" pitchFamily="34" charset="0"/>
              <a:cs typeface="Calibri 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08941" y="5335940"/>
            <a:ext cx="199449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spcBef>
                <a:spcPts val="100"/>
              </a:spcBef>
            </a:pP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To</a:t>
            </a:r>
            <a:r>
              <a:rPr sz="1200" spc="-1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generate</a:t>
            </a:r>
            <a:r>
              <a:rPr sz="1200" spc="-11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job</a:t>
            </a:r>
            <a:r>
              <a:rPr sz="1200" spc="-2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 spc="-11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descriptions</a:t>
            </a:r>
            <a:endParaRPr sz="1200">
              <a:latin typeface="Source Sans Pro" panose="020B0503030403020204" pitchFamily="34" charset="0"/>
              <a:ea typeface="Source Sans Pro" panose="020B0503030403020204" pitchFamily="34" charset="0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46236" y="5344087"/>
            <a:ext cx="2863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17%</a:t>
            </a:r>
            <a:endParaRPr sz="1200">
              <a:latin typeface="Source Sans Pro" panose="020B0503030403020204" pitchFamily="34" charset="0"/>
              <a:ea typeface="Source Sans Pro" panose="020B0503030403020204" pitchFamily="34" charset="0"/>
              <a:cs typeface="Calibri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6953" y="5800912"/>
            <a:ext cx="411656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spcBef>
                <a:spcPts val="100"/>
              </a:spcBef>
            </a:pP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To</a:t>
            </a:r>
            <a:r>
              <a:rPr sz="1200" spc="-3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administer</a:t>
            </a:r>
            <a:r>
              <a:rPr sz="1200" spc="-31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automated</a:t>
            </a:r>
            <a:r>
              <a:rPr sz="1200" spc="-2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interviews</a:t>
            </a:r>
            <a:r>
              <a:rPr sz="1200" spc="-31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and</a:t>
            </a:r>
            <a:r>
              <a:rPr sz="1200" spc="-3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analyze</a:t>
            </a:r>
            <a:r>
              <a:rPr sz="1200" spc="-2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 </a:t>
            </a:r>
            <a:r>
              <a:rPr sz="1200" spc="-11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responses</a:t>
            </a:r>
            <a:endParaRPr sz="1200">
              <a:latin typeface="Source Sans Pro" panose="020B0503030403020204" pitchFamily="34" charset="0"/>
              <a:ea typeface="Source Sans Pro" panose="020B0503030403020204" pitchFamily="34" charset="0"/>
              <a:cs typeface="Calibri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93766" y="5809020"/>
            <a:ext cx="2114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5">
                <a:latin typeface="Source Sans Pro" panose="020B0503030403020204" pitchFamily="34" charset="0"/>
                <a:ea typeface="Source Sans Pro" panose="020B0503030403020204" pitchFamily="34" charset="0"/>
                <a:cs typeface="Calibri Light"/>
              </a:rPr>
              <a:t>6%</a:t>
            </a:r>
            <a:endParaRPr sz="1200">
              <a:latin typeface="Source Sans Pro" panose="020B0503030403020204" pitchFamily="34" charset="0"/>
              <a:ea typeface="Source Sans Pro" panose="020B0503030403020204" pitchFamily="34" charset="0"/>
              <a:cs typeface="Calibri Light"/>
            </a:endParaRPr>
          </a:p>
        </p:txBody>
      </p:sp>
      <p:grpSp>
        <p:nvGrpSpPr>
          <p:cNvPr id="4" name="object 4" descr="A bar chart. Read the text boxes for percentages for each bar. "/>
          <p:cNvGrpSpPr/>
          <p:nvPr/>
        </p:nvGrpSpPr>
        <p:grpSpPr>
          <a:xfrm>
            <a:off x="4526885" y="2435122"/>
            <a:ext cx="3472179" cy="3720465"/>
            <a:chOff x="4207573" y="1967483"/>
            <a:chExt cx="3472179" cy="3720465"/>
          </a:xfrm>
        </p:grpSpPr>
        <p:sp>
          <p:nvSpPr>
            <p:cNvPr id="5" name="object 5"/>
            <p:cNvSpPr/>
            <p:nvPr/>
          </p:nvSpPr>
          <p:spPr>
            <a:xfrm>
              <a:off x="4212336" y="2127516"/>
              <a:ext cx="3467735" cy="3400425"/>
            </a:xfrm>
            <a:custGeom>
              <a:avLst/>
              <a:gdLst/>
              <a:ahLst/>
              <a:cxnLst/>
              <a:rect l="l" t="t" r="r" b="b"/>
              <a:pathLst>
                <a:path w="3467734" h="3400425">
                  <a:moveTo>
                    <a:pt x="301752" y="3253727"/>
                  </a:moveTo>
                  <a:lnTo>
                    <a:pt x="0" y="3253727"/>
                  </a:lnTo>
                  <a:lnTo>
                    <a:pt x="0" y="3400031"/>
                  </a:lnTo>
                  <a:lnTo>
                    <a:pt x="301752" y="3400031"/>
                  </a:lnTo>
                  <a:lnTo>
                    <a:pt x="301752" y="3253727"/>
                  </a:lnTo>
                  <a:close/>
                </a:path>
                <a:path w="3467734" h="3400425">
                  <a:moveTo>
                    <a:pt x="853440" y="2788907"/>
                  </a:moveTo>
                  <a:lnTo>
                    <a:pt x="0" y="2788907"/>
                  </a:lnTo>
                  <a:lnTo>
                    <a:pt x="0" y="2935211"/>
                  </a:lnTo>
                  <a:lnTo>
                    <a:pt x="853440" y="2935211"/>
                  </a:lnTo>
                  <a:lnTo>
                    <a:pt x="853440" y="2788907"/>
                  </a:lnTo>
                  <a:close/>
                </a:path>
                <a:path w="3467734" h="3400425">
                  <a:moveTo>
                    <a:pt x="1104900" y="2324087"/>
                  </a:moveTo>
                  <a:lnTo>
                    <a:pt x="0" y="2324087"/>
                  </a:lnTo>
                  <a:lnTo>
                    <a:pt x="0" y="2470391"/>
                  </a:lnTo>
                  <a:lnTo>
                    <a:pt x="1104900" y="2470391"/>
                  </a:lnTo>
                  <a:lnTo>
                    <a:pt x="1104900" y="2324087"/>
                  </a:lnTo>
                  <a:close/>
                </a:path>
                <a:path w="3467734" h="3400425">
                  <a:moveTo>
                    <a:pt x="1255776" y="1859267"/>
                  </a:moveTo>
                  <a:lnTo>
                    <a:pt x="0" y="1859267"/>
                  </a:lnTo>
                  <a:lnTo>
                    <a:pt x="0" y="2005571"/>
                  </a:lnTo>
                  <a:lnTo>
                    <a:pt x="1255776" y="2005571"/>
                  </a:lnTo>
                  <a:lnTo>
                    <a:pt x="1255776" y="1859267"/>
                  </a:lnTo>
                  <a:close/>
                </a:path>
                <a:path w="3467734" h="3400425">
                  <a:moveTo>
                    <a:pt x="2110740" y="1394447"/>
                  </a:moveTo>
                  <a:lnTo>
                    <a:pt x="0" y="1394447"/>
                  </a:lnTo>
                  <a:lnTo>
                    <a:pt x="0" y="1540751"/>
                  </a:lnTo>
                  <a:lnTo>
                    <a:pt x="2110740" y="1540751"/>
                  </a:lnTo>
                  <a:lnTo>
                    <a:pt x="2110740" y="1394447"/>
                  </a:lnTo>
                  <a:close/>
                </a:path>
                <a:path w="3467734" h="3400425">
                  <a:moveTo>
                    <a:pt x="2612148" y="929640"/>
                  </a:moveTo>
                  <a:lnTo>
                    <a:pt x="0" y="929640"/>
                  </a:lnTo>
                  <a:lnTo>
                    <a:pt x="0" y="1074407"/>
                  </a:lnTo>
                  <a:lnTo>
                    <a:pt x="2612148" y="1074407"/>
                  </a:lnTo>
                  <a:lnTo>
                    <a:pt x="2612148" y="929640"/>
                  </a:lnTo>
                  <a:close/>
                </a:path>
                <a:path w="3467734" h="3400425">
                  <a:moveTo>
                    <a:pt x="3215652" y="464807"/>
                  </a:moveTo>
                  <a:lnTo>
                    <a:pt x="0" y="464807"/>
                  </a:lnTo>
                  <a:lnTo>
                    <a:pt x="0" y="609587"/>
                  </a:lnTo>
                  <a:lnTo>
                    <a:pt x="3215652" y="609587"/>
                  </a:lnTo>
                  <a:lnTo>
                    <a:pt x="3215652" y="464807"/>
                  </a:lnTo>
                  <a:close/>
                </a:path>
                <a:path w="3467734" h="3400425">
                  <a:moveTo>
                    <a:pt x="3467112" y="0"/>
                  </a:moveTo>
                  <a:lnTo>
                    <a:pt x="0" y="0"/>
                  </a:lnTo>
                  <a:lnTo>
                    <a:pt x="0" y="144767"/>
                  </a:lnTo>
                  <a:lnTo>
                    <a:pt x="3467112" y="144767"/>
                  </a:lnTo>
                  <a:lnTo>
                    <a:pt x="3467112" y="0"/>
                  </a:lnTo>
                  <a:close/>
                </a:path>
              </a:pathLst>
            </a:custGeom>
            <a:solidFill>
              <a:srgbClr val="8A13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12335" y="1967483"/>
              <a:ext cx="0" cy="3720465"/>
            </a:xfrm>
            <a:custGeom>
              <a:avLst/>
              <a:gdLst/>
              <a:ahLst/>
              <a:cxnLst/>
              <a:rect l="l" t="t" r="r" b="b"/>
              <a:pathLst>
                <a:path h="3720465">
                  <a:moveTo>
                    <a:pt x="0" y="0"/>
                  </a:moveTo>
                  <a:lnTo>
                    <a:pt x="0" y="3720084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 descr="Chart showing 64%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35280" y="1547354"/>
            <a:ext cx="1116965" cy="1174751"/>
            <a:chOff x="9835279" y="828700"/>
            <a:chExt cx="1116965" cy="1174750"/>
          </a:xfrm>
        </p:grpSpPr>
        <p:sp>
          <p:nvSpPr>
            <p:cNvPr id="25" name="object 25"/>
            <p:cNvSpPr/>
            <p:nvPr/>
          </p:nvSpPr>
          <p:spPr>
            <a:xfrm>
              <a:off x="9993840" y="934482"/>
              <a:ext cx="852169" cy="962660"/>
            </a:xfrm>
            <a:custGeom>
              <a:avLst/>
              <a:gdLst/>
              <a:ahLst/>
              <a:cxnLst/>
              <a:rect l="l" t="t" r="r" b="b"/>
              <a:pathLst>
                <a:path w="852170" h="962660">
                  <a:moveTo>
                    <a:pt x="370840" y="0"/>
                  </a:moveTo>
                  <a:lnTo>
                    <a:pt x="370840" y="48120"/>
                  </a:lnTo>
                  <a:lnTo>
                    <a:pt x="418870" y="50788"/>
                  </a:lnTo>
                  <a:lnTo>
                    <a:pt x="465880" y="58671"/>
                  </a:lnTo>
                  <a:lnTo>
                    <a:pt x="511478" y="71584"/>
                  </a:lnTo>
                  <a:lnTo>
                    <a:pt x="555272" y="89344"/>
                  </a:lnTo>
                  <a:lnTo>
                    <a:pt x="596872" y="111766"/>
                  </a:lnTo>
                  <a:lnTo>
                    <a:pt x="635887" y="138667"/>
                  </a:lnTo>
                  <a:lnTo>
                    <a:pt x="671925" y="169862"/>
                  </a:lnTo>
                  <a:lnTo>
                    <a:pt x="704596" y="205168"/>
                  </a:lnTo>
                  <a:lnTo>
                    <a:pt x="732722" y="243157"/>
                  </a:lnTo>
                  <a:lnTo>
                    <a:pt x="756129" y="283139"/>
                  </a:lnTo>
                  <a:lnTo>
                    <a:pt x="774852" y="324742"/>
                  </a:lnTo>
                  <a:lnTo>
                    <a:pt x="788925" y="367594"/>
                  </a:lnTo>
                  <a:lnTo>
                    <a:pt x="798385" y="411324"/>
                  </a:lnTo>
                  <a:lnTo>
                    <a:pt x="803266" y="455559"/>
                  </a:lnTo>
                  <a:lnTo>
                    <a:pt x="803603" y="499928"/>
                  </a:lnTo>
                  <a:lnTo>
                    <a:pt x="799432" y="544057"/>
                  </a:lnTo>
                  <a:lnTo>
                    <a:pt x="790788" y="587576"/>
                  </a:lnTo>
                  <a:lnTo>
                    <a:pt x="777705" y="630113"/>
                  </a:lnTo>
                  <a:lnTo>
                    <a:pt x="760220" y="671294"/>
                  </a:lnTo>
                  <a:lnTo>
                    <a:pt x="738366" y="710750"/>
                  </a:lnTo>
                  <a:lnTo>
                    <a:pt x="712180" y="748106"/>
                  </a:lnTo>
                  <a:lnTo>
                    <a:pt x="681696" y="782992"/>
                  </a:lnTo>
                  <a:lnTo>
                    <a:pt x="646950" y="815035"/>
                  </a:lnTo>
                  <a:lnTo>
                    <a:pt x="608964" y="843163"/>
                  </a:lnTo>
                  <a:lnTo>
                    <a:pt x="568983" y="866572"/>
                  </a:lnTo>
                  <a:lnTo>
                    <a:pt x="527381" y="885296"/>
                  </a:lnTo>
                  <a:lnTo>
                    <a:pt x="484529" y="899370"/>
                  </a:lnTo>
                  <a:lnTo>
                    <a:pt x="440800" y="908830"/>
                  </a:lnTo>
                  <a:lnTo>
                    <a:pt x="396564" y="913711"/>
                  </a:lnTo>
                  <a:lnTo>
                    <a:pt x="352195" y="914048"/>
                  </a:lnTo>
                  <a:lnTo>
                    <a:pt x="308065" y="909876"/>
                  </a:lnTo>
                  <a:lnTo>
                    <a:pt x="264545" y="901231"/>
                  </a:lnTo>
                  <a:lnTo>
                    <a:pt x="222008" y="888147"/>
                  </a:lnTo>
                  <a:lnTo>
                    <a:pt x="180826" y="870661"/>
                  </a:lnTo>
                  <a:lnTo>
                    <a:pt x="141370" y="848807"/>
                  </a:lnTo>
                  <a:lnTo>
                    <a:pt x="104013" y="822620"/>
                  </a:lnTo>
                  <a:lnTo>
                    <a:pt x="69127" y="792136"/>
                  </a:lnTo>
                  <a:lnTo>
                    <a:pt x="37084" y="757389"/>
                  </a:lnTo>
                  <a:lnTo>
                    <a:pt x="0" y="788060"/>
                  </a:lnTo>
                  <a:lnTo>
                    <a:pt x="32078" y="823154"/>
                  </a:lnTo>
                  <a:lnTo>
                    <a:pt x="67149" y="854657"/>
                  </a:lnTo>
                  <a:lnTo>
                    <a:pt x="104909" y="882424"/>
                  </a:lnTo>
                  <a:lnTo>
                    <a:pt x="145052" y="906312"/>
                  </a:lnTo>
                  <a:lnTo>
                    <a:pt x="187273" y="926178"/>
                  </a:lnTo>
                  <a:lnTo>
                    <a:pt x="231267" y="941879"/>
                  </a:lnTo>
                  <a:lnTo>
                    <a:pt x="276730" y="953272"/>
                  </a:lnTo>
                  <a:lnTo>
                    <a:pt x="323356" y="960213"/>
                  </a:lnTo>
                  <a:lnTo>
                    <a:pt x="370840" y="962558"/>
                  </a:lnTo>
                  <a:lnTo>
                    <a:pt x="420049" y="960073"/>
                  </a:lnTo>
                  <a:lnTo>
                    <a:pt x="467836" y="952780"/>
                  </a:lnTo>
                  <a:lnTo>
                    <a:pt x="513960" y="940921"/>
                  </a:lnTo>
                  <a:lnTo>
                    <a:pt x="558178" y="924738"/>
                  </a:lnTo>
                  <a:lnTo>
                    <a:pt x="600249" y="904472"/>
                  </a:lnTo>
                  <a:lnTo>
                    <a:pt x="639931" y="880365"/>
                  </a:lnTo>
                  <a:lnTo>
                    <a:pt x="676981" y="852660"/>
                  </a:lnTo>
                  <a:lnTo>
                    <a:pt x="711158" y="821597"/>
                  </a:lnTo>
                  <a:lnTo>
                    <a:pt x="742220" y="787420"/>
                  </a:lnTo>
                  <a:lnTo>
                    <a:pt x="769926" y="750370"/>
                  </a:lnTo>
                  <a:lnTo>
                    <a:pt x="794032" y="710688"/>
                  </a:lnTo>
                  <a:lnTo>
                    <a:pt x="814298" y="668618"/>
                  </a:lnTo>
                  <a:lnTo>
                    <a:pt x="830482" y="624399"/>
                  </a:lnTo>
                  <a:lnTo>
                    <a:pt x="842341" y="578275"/>
                  </a:lnTo>
                  <a:lnTo>
                    <a:pt x="849634" y="530488"/>
                  </a:lnTo>
                  <a:lnTo>
                    <a:pt x="852119" y="481279"/>
                  </a:lnTo>
                  <a:lnTo>
                    <a:pt x="849634" y="432071"/>
                  </a:lnTo>
                  <a:lnTo>
                    <a:pt x="842341" y="384286"/>
                  </a:lnTo>
                  <a:lnTo>
                    <a:pt x="830482" y="338163"/>
                  </a:lnTo>
                  <a:lnTo>
                    <a:pt x="814298" y="293945"/>
                  </a:lnTo>
                  <a:lnTo>
                    <a:pt x="794032" y="251875"/>
                  </a:lnTo>
                  <a:lnTo>
                    <a:pt x="769926" y="212193"/>
                  </a:lnTo>
                  <a:lnTo>
                    <a:pt x="742220" y="175142"/>
                  </a:lnTo>
                  <a:lnTo>
                    <a:pt x="711158" y="140965"/>
                  </a:lnTo>
                  <a:lnTo>
                    <a:pt x="676981" y="109902"/>
                  </a:lnTo>
                  <a:lnTo>
                    <a:pt x="639931" y="82196"/>
                  </a:lnTo>
                  <a:lnTo>
                    <a:pt x="600249" y="58088"/>
                  </a:lnTo>
                  <a:lnTo>
                    <a:pt x="558178" y="37821"/>
                  </a:lnTo>
                  <a:lnTo>
                    <a:pt x="513960" y="21637"/>
                  </a:lnTo>
                  <a:lnTo>
                    <a:pt x="467836" y="9778"/>
                  </a:lnTo>
                  <a:lnTo>
                    <a:pt x="420049" y="2484"/>
                  </a:lnTo>
                  <a:lnTo>
                    <a:pt x="370840" y="0"/>
                  </a:lnTo>
                  <a:close/>
                </a:path>
              </a:pathLst>
            </a:custGeom>
            <a:solidFill>
              <a:srgbClr val="0077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993840" y="934482"/>
              <a:ext cx="852169" cy="962660"/>
            </a:xfrm>
            <a:custGeom>
              <a:avLst/>
              <a:gdLst/>
              <a:ahLst/>
              <a:cxnLst/>
              <a:rect l="l" t="t" r="r" b="b"/>
              <a:pathLst>
                <a:path w="852170" h="962660">
                  <a:moveTo>
                    <a:pt x="370840" y="0"/>
                  </a:moveTo>
                  <a:lnTo>
                    <a:pt x="420049" y="2484"/>
                  </a:lnTo>
                  <a:lnTo>
                    <a:pt x="467836" y="9778"/>
                  </a:lnTo>
                  <a:lnTo>
                    <a:pt x="513960" y="21637"/>
                  </a:lnTo>
                  <a:lnTo>
                    <a:pt x="558178" y="37821"/>
                  </a:lnTo>
                  <a:lnTo>
                    <a:pt x="600249" y="58088"/>
                  </a:lnTo>
                  <a:lnTo>
                    <a:pt x="639931" y="82196"/>
                  </a:lnTo>
                  <a:lnTo>
                    <a:pt x="676981" y="109902"/>
                  </a:lnTo>
                  <a:lnTo>
                    <a:pt x="711158" y="140965"/>
                  </a:lnTo>
                  <a:lnTo>
                    <a:pt x="742220" y="175142"/>
                  </a:lnTo>
                  <a:lnTo>
                    <a:pt x="769926" y="212193"/>
                  </a:lnTo>
                  <a:lnTo>
                    <a:pt x="794032" y="251875"/>
                  </a:lnTo>
                  <a:lnTo>
                    <a:pt x="814298" y="293945"/>
                  </a:lnTo>
                  <a:lnTo>
                    <a:pt x="830482" y="338163"/>
                  </a:lnTo>
                  <a:lnTo>
                    <a:pt x="842341" y="384286"/>
                  </a:lnTo>
                  <a:lnTo>
                    <a:pt x="849634" y="432071"/>
                  </a:lnTo>
                  <a:lnTo>
                    <a:pt x="852119" y="481279"/>
                  </a:lnTo>
                  <a:lnTo>
                    <a:pt x="849634" y="530488"/>
                  </a:lnTo>
                  <a:lnTo>
                    <a:pt x="842341" y="578275"/>
                  </a:lnTo>
                  <a:lnTo>
                    <a:pt x="830482" y="624399"/>
                  </a:lnTo>
                  <a:lnTo>
                    <a:pt x="814298" y="668618"/>
                  </a:lnTo>
                  <a:lnTo>
                    <a:pt x="794032" y="710688"/>
                  </a:lnTo>
                  <a:lnTo>
                    <a:pt x="769926" y="750370"/>
                  </a:lnTo>
                  <a:lnTo>
                    <a:pt x="742220" y="787420"/>
                  </a:lnTo>
                  <a:lnTo>
                    <a:pt x="711158" y="821597"/>
                  </a:lnTo>
                  <a:lnTo>
                    <a:pt x="676981" y="852660"/>
                  </a:lnTo>
                  <a:lnTo>
                    <a:pt x="639931" y="880365"/>
                  </a:lnTo>
                  <a:lnTo>
                    <a:pt x="600249" y="904472"/>
                  </a:lnTo>
                  <a:lnTo>
                    <a:pt x="558178" y="924738"/>
                  </a:lnTo>
                  <a:lnTo>
                    <a:pt x="513960" y="940921"/>
                  </a:lnTo>
                  <a:lnTo>
                    <a:pt x="467836" y="952780"/>
                  </a:lnTo>
                  <a:lnTo>
                    <a:pt x="420049" y="960073"/>
                  </a:lnTo>
                  <a:lnTo>
                    <a:pt x="370840" y="962558"/>
                  </a:lnTo>
                  <a:lnTo>
                    <a:pt x="323356" y="960213"/>
                  </a:lnTo>
                  <a:lnTo>
                    <a:pt x="276730" y="953272"/>
                  </a:lnTo>
                  <a:lnTo>
                    <a:pt x="231267" y="941879"/>
                  </a:lnTo>
                  <a:lnTo>
                    <a:pt x="187273" y="926178"/>
                  </a:lnTo>
                  <a:lnTo>
                    <a:pt x="145052" y="906312"/>
                  </a:lnTo>
                  <a:lnTo>
                    <a:pt x="104909" y="882424"/>
                  </a:lnTo>
                  <a:lnTo>
                    <a:pt x="67149" y="854657"/>
                  </a:lnTo>
                  <a:lnTo>
                    <a:pt x="32078" y="823154"/>
                  </a:lnTo>
                  <a:lnTo>
                    <a:pt x="0" y="788060"/>
                  </a:lnTo>
                  <a:lnTo>
                    <a:pt x="37084" y="757389"/>
                  </a:lnTo>
                  <a:lnTo>
                    <a:pt x="69127" y="792136"/>
                  </a:lnTo>
                  <a:lnTo>
                    <a:pt x="104013" y="822620"/>
                  </a:lnTo>
                  <a:lnTo>
                    <a:pt x="141370" y="848807"/>
                  </a:lnTo>
                  <a:lnTo>
                    <a:pt x="180826" y="870661"/>
                  </a:lnTo>
                  <a:lnTo>
                    <a:pt x="222008" y="888147"/>
                  </a:lnTo>
                  <a:lnTo>
                    <a:pt x="264545" y="901231"/>
                  </a:lnTo>
                  <a:lnTo>
                    <a:pt x="308065" y="909876"/>
                  </a:lnTo>
                  <a:lnTo>
                    <a:pt x="352195" y="914048"/>
                  </a:lnTo>
                  <a:lnTo>
                    <a:pt x="396564" y="913711"/>
                  </a:lnTo>
                  <a:lnTo>
                    <a:pt x="440800" y="908830"/>
                  </a:lnTo>
                  <a:lnTo>
                    <a:pt x="484529" y="899370"/>
                  </a:lnTo>
                  <a:lnTo>
                    <a:pt x="527381" y="885296"/>
                  </a:lnTo>
                  <a:lnTo>
                    <a:pt x="568983" y="866572"/>
                  </a:lnTo>
                  <a:lnTo>
                    <a:pt x="608964" y="843163"/>
                  </a:lnTo>
                  <a:lnTo>
                    <a:pt x="646950" y="815035"/>
                  </a:lnTo>
                  <a:lnTo>
                    <a:pt x="681696" y="782992"/>
                  </a:lnTo>
                  <a:lnTo>
                    <a:pt x="712180" y="748106"/>
                  </a:lnTo>
                  <a:lnTo>
                    <a:pt x="738366" y="710750"/>
                  </a:lnTo>
                  <a:lnTo>
                    <a:pt x="760220" y="671294"/>
                  </a:lnTo>
                  <a:lnTo>
                    <a:pt x="777705" y="630113"/>
                  </a:lnTo>
                  <a:lnTo>
                    <a:pt x="790788" y="587576"/>
                  </a:lnTo>
                  <a:lnTo>
                    <a:pt x="799432" y="544057"/>
                  </a:lnTo>
                  <a:lnTo>
                    <a:pt x="803603" y="499928"/>
                  </a:lnTo>
                  <a:lnTo>
                    <a:pt x="803266" y="455559"/>
                  </a:lnTo>
                  <a:lnTo>
                    <a:pt x="798385" y="411324"/>
                  </a:lnTo>
                  <a:lnTo>
                    <a:pt x="788925" y="367594"/>
                  </a:lnTo>
                  <a:lnTo>
                    <a:pt x="774852" y="324742"/>
                  </a:lnTo>
                  <a:lnTo>
                    <a:pt x="756129" y="283139"/>
                  </a:lnTo>
                  <a:lnTo>
                    <a:pt x="732722" y="243157"/>
                  </a:lnTo>
                  <a:lnTo>
                    <a:pt x="704596" y="205168"/>
                  </a:lnTo>
                  <a:lnTo>
                    <a:pt x="671925" y="169862"/>
                  </a:lnTo>
                  <a:lnTo>
                    <a:pt x="635887" y="138667"/>
                  </a:lnTo>
                  <a:lnTo>
                    <a:pt x="596872" y="111766"/>
                  </a:lnTo>
                  <a:lnTo>
                    <a:pt x="555272" y="89344"/>
                  </a:lnTo>
                  <a:lnTo>
                    <a:pt x="511478" y="71584"/>
                  </a:lnTo>
                  <a:lnTo>
                    <a:pt x="465880" y="58671"/>
                  </a:lnTo>
                  <a:lnTo>
                    <a:pt x="418870" y="50788"/>
                  </a:lnTo>
                  <a:lnTo>
                    <a:pt x="370840" y="48120"/>
                  </a:lnTo>
                  <a:lnTo>
                    <a:pt x="370840" y="0"/>
                  </a:lnTo>
                  <a:close/>
                </a:path>
              </a:pathLst>
            </a:custGeom>
            <a:ln w="19049">
              <a:solidFill>
                <a:srgbClr val="007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956756" y="886354"/>
              <a:ext cx="937894" cy="1059180"/>
            </a:xfrm>
            <a:custGeom>
              <a:avLst/>
              <a:gdLst/>
              <a:ahLst/>
              <a:cxnLst/>
              <a:rect l="l" t="t" r="r" b="b"/>
              <a:pathLst>
                <a:path w="937895" h="1059180">
                  <a:moveTo>
                    <a:pt x="407924" y="0"/>
                  </a:moveTo>
                  <a:lnTo>
                    <a:pt x="407924" y="48120"/>
                  </a:lnTo>
                  <a:lnTo>
                    <a:pt x="455407" y="50466"/>
                  </a:lnTo>
                  <a:lnTo>
                    <a:pt x="502033" y="57407"/>
                  </a:lnTo>
                  <a:lnTo>
                    <a:pt x="547496" y="68802"/>
                  </a:lnTo>
                  <a:lnTo>
                    <a:pt x="591490" y="84505"/>
                  </a:lnTo>
                  <a:lnTo>
                    <a:pt x="633711" y="104373"/>
                  </a:lnTo>
                  <a:lnTo>
                    <a:pt x="673854" y="128263"/>
                  </a:lnTo>
                  <a:lnTo>
                    <a:pt x="711614" y="156032"/>
                  </a:lnTo>
                  <a:lnTo>
                    <a:pt x="746685" y="187536"/>
                  </a:lnTo>
                  <a:lnTo>
                    <a:pt x="778764" y="222631"/>
                  </a:lnTo>
                  <a:lnTo>
                    <a:pt x="808216" y="262129"/>
                  </a:lnTo>
                  <a:lnTo>
                    <a:pt x="833057" y="303598"/>
                  </a:lnTo>
                  <a:lnTo>
                    <a:pt x="853319" y="346696"/>
                  </a:lnTo>
                  <a:lnTo>
                    <a:pt x="869035" y="391083"/>
                  </a:lnTo>
                  <a:lnTo>
                    <a:pt x="880236" y="436418"/>
                  </a:lnTo>
                  <a:lnTo>
                    <a:pt x="886955" y="482360"/>
                  </a:lnTo>
                  <a:lnTo>
                    <a:pt x="889224" y="528569"/>
                  </a:lnTo>
                  <a:lnTo>
                    <a:pt x="887075" y="574705"/>
                  </a:lnTo>
                  <a:lnTo>
                    <a:pt x="880541" y="620426"/>
                  </a:lnTo>
                  <a:lnTo>
                    <a:pt x="869653" y="665391"/>
                  </a:lnTo>
                  <a:lnTo>
                    <a:pt x="854444" y="709261"/>
                  </a:lnTo>
                  <a:lnTo>
                    <a:pt x="834946" y="751695"/>
                  </a:lnTo>
                  <a:lnTo>
                    <a:pt x="811190" y="792351"/>
                  </a:lnTo>
                  <a:lnTo>
                    <a:pt x="783210" y="830890"/>
                  </a:lnTo>
                  <a:lnTo>
                    <a:pt x="751038" y="866970"/>
                  </a:lnTo>
                  <a:lnTo>
                    <a:pt x="714705" y="900252"/>
                  </a:lnTo>
                  <a:lnTo>
                    <a:pt x="675206" y="929704"/>
                  </a:lnTo>
                  <a:lnTo>
                    <a:pt x="633737" y="954545"/>
                  </a:lnTo>
                  <a:lnTo>
                    <a:pt x="590639" y="974807"/>
                  </a:lnTo>
                  <a:lnTo>
                    <a:pt x="546252" y="990523"/>
                  </a:lnTo>
                  <a:lnTo>
                    <a:pt x="500918" y="1001724"/>
                  </a:lnTo>
                  <a:lnTo>
                    <a:pt x="454975" y="1008443"/>
                  </a:lnTo>
                  <a:lnTo>
                    <a:pt x="408766" y="1010712"/>
                  </a:lnTo>
                  <a:lnTo>
                    <a:pt x="362631" y="1008564"/>
                  </a:lnTo>
                  <a:lnTo>
                    <a:pt x="316910" y="1002029"/>
                  </a:lnTo>
                  <a:lnTo>
                    <a:pt x="271944" y="991141"/>
                  </a:lnTo>
                  <a:lnTo>
                    <a:pt x="228074" y="975932"/>
                  </a:lnTo>
                  <a:lnTo>
                    <a:pt x="185640" y="956434"/>
                  </a:lnTo>
                  <a:lnTo>
                    <a:pt x="144984" y="932678"/>
                  </a:lnTo>
                  <a:lnTo>
                    <a:pt x="106445" y="904698"/>
                  </a:lnTo>
                  <a:lnTo>
                    <a:pt x="70365" y="872526"/>
                  </a:lnTo>
                  <a:lnTo>
                    <a:pt x="37084" y="836193"/>
                  </a:lnTo>
                  <a:lnTo>
                    <a:pt x="0" y="866863"/>
                  </a:lnTo>
                  <a:lnTo>
                    <a:pt x="35285" y="905467"/>
                  </a:lnTo>
                  <a:lnTo>
                    <a:pt x="73863" y="940120"/>
                  </a:lnTo>
                  <a:lnTo>
                    <a:pt x="115398" y="970665"/>
                  </a:lnTo>
                  <a:lnTo>
                    <a:pt x="159555" y="996945"/>
                  </a:lnTo>
                  <a:lnTo>
                    <a:pt x="205997" y="1018800"/>
                  </a:lnTo>
                  <a:lnTo>
                    <a:pt x="254391" y="1036073"/>
                  </a:lnTo>
                  <a:lnTo>
                    <a:pt x="304400" y="1048607"/>
                  </a:lnTo>
                  <a:lnTo>
                    <a:pt x="355689" y="1056243"/>
                  </a:lnTo>
                  <a:lnTo>
                    <a:pt x="407924" y="1058824"/>
                  </a:lnTo>
                  <a:lnTo>
                    <a:pt x="456110" y="1056660"/>
                  </a:lnTo>
                  <a:lnTo>
                    <a:pt x="503084" y="1050294"/>
                  </a:lnTo>
                  <a:lnTo>
                    <a:pt x="548660" y="1039912"/>
                  </a:lnTo>
                  <a:lnTo>
                    <a:pt x="592650" y="1025702"/>
                  </a:lnTo>
                  <a:lnTo>
                    <a:pt x="634867" y="1007849"/>
                  </a:lnTo>
                  <a:lnTo>
                    <a:pt x="675125" y="986542"/>
                  </a:lnTo>
                  <a:lnTo>
                    <a:pt x="713236" y="961967"/>
                  </a:lnTo>
                  <a:lnTo>
                    <a:pt x="749014" y="934311"/>
                  </a:lnTo>
                  <a:lnTo>
                    <a:pt x="782272" y="903760"/>
                  </a:lnTo>
                  <a:lnTo>
                    <a:pt x="812822" y="870502"/>
                  </a:lnTo>
                  <a:lnTo>
                    <a:pt x="840479" y="834724"/>
                  </a:lnTo>
                  <a:lnTo>
                    <a:pt x="865054" y="796613"/>
                  </a:lnTo>
                  <a:lnTo>
                    <a:pt x="886361" y="756355"/>
                  </a:lnTo>
                  <a:lnTo>
                    <a:pt x="904214" y="714138"/>
                  </a:lnTo>
                  <a:lnTo>
                    <a:pt x="918424" y="670148"/>
                  </a:lnTo>
                  <a:lnTo>
                    <a:pt x="928806" y="624572"/>
                  </a:lnTo>
                  <a:lnTo>
                    <a:pt x="935172" y="577598"/>
                  </a:lnTo>
                  <a:lnTo>
                    <a:pt x="937336" y="529412"/>
                  </a:lnTo>
                  <a:lnTo>
                    <a:pt x="935172" y="481224"/>
                  </a:lnTo>
                  <a:lnTo>
                    <a:pt x="928806" y="434248"/>
                  </a:lnTo>
                  <a:lnTo>
                    <a:pt x="918424" y="388671"/>
                  </a:lnTo>
                  <a:lnTo>
                    <a:pt x="904214" y="344680"/>
                  </a:lnTo>
                  <a:lnTo>
                    <a:pt x="886361" y="302463"/>
                  </a:lnTo>
                  <a:lnTo>
                    <a:pt x="865054" y="262205"/>
                  </a:lnTo>
                  <a:lnTo>
                    <a:pt x="840479" y="224093"/>
                  </a:lnTo>
                  <a:lnTo>
                    <a:pt x="812822" y="188316"/>
                  </a:lnTo>
                  <a:lnTo>
                    <a:pt x="782272" y="155059"/>
                  </a:lnTo>
                  <a:lnTo>
                    <a:pt x="749014" y="124509"/>
                  </a:lnTo>
                  <a:lnTo>
                    <a:pt x="713236" y="96853"/>
                  </a:lnTo>
                  <a:lnTo>
                    <a:pt x="675125" y="72278"/>
                  </a:lnTo>
                  <a:lnTo>
                    <a:pt x="634867" y="50972"/>
                  </a:lnTo>
                  <a:lnTo>
                    <a:pt x="592650" y="33120"/>
                  </a:lnTo>
                  <a:lnTo>
                    <a:pt x="548660" y="18910"/>
                  </a:lnTo>
                  <a:lnTo>
                    <a:pt x="503084" y="8529"/>
                  </a:lnTo>
                  <a:lnTo>
                    <a:pt x="456110" y="2163"/>
                  </a:lnTo>
                  <a:lnTo>
                    <a:pt x="407924" y="0"/>
                  </a:lnTo>
                  <a:close/>
                </a:path>
              </a:pathLst>
            </a:custGeom>
            <a:solidFill>
              <a:srgbClr val="0077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56756" y="886354"/>
              <a:ext cx="937894" cy="1059180"/>
            </a:xfrm>
            <a:custGeom>
              <a:avLst/>
              <a:gdLst/>
              <a:ahLst/>
              <a:cxnLst/>
              <a:rect l="l" t="t" r="r" b="b"/>
              <a:pathLst>
                <a:path w="937895" h="1059180">
                  <a:moveTo>
                    <a:pt x="407924" y="0"/>
                  </a:moveTo>
                  <a:lnTo>
                    <a:pt x="456110" y="2163"/>
                  </a:lnTo>
                  <a:lnTo>
                    <a:pt x="503084" y="8529"/>
                  </a:lnTo>
                  <a:lnTo>
                    <a:pt x="548660" y="18910"/>
                  </a:lnTo>
                  <a:lnTo>
                    <a:pt x="592650" y="33120"/>
                  </a:lnTo>
                  <a:lnTo>
                    <a:pt x="634867" y="50972"/>
                  </a:lnTo>
                  <a:lnTo>
                    <a:pt x="675125" y="72278"/>
                  </a:lnTo>
                  <a:lnTo>
                    <a:pt x="713236" y="96853"/>
                  </a:lnTo>
                  <a:lnTo>
                    <a:pt x="749014" y="124509"/>
                  </a:lnTo>
                  <a:lnTo>
                    <a:pt x="782272" y="155059"/>
                  </a:lnTo>
                  <a:lnTo>
                    <a:pt x="812822" y="188316"/>
                  </a:lnTo>
                  <a:lnTo>
                    <a:pt x="840479" y="224093"/>
                  </a:lnTo>
                  <a:lnTo>
                    <a:pt x="865054" y="262205"/>
                  </a:lnTo>
                  <a:lnTo>
                    <a:pt x="886361" y="302463"/>
                  </a:lnTo>
                  <a:lnTo>
                    <a:pt x="904214" y="344680"/>
                  </a:lnTo>
                  <a:lnTo>
                    <a:pt x="918424" y="388671"/>
                  </a:lnTo>
                  <a:lnTo>
                    <a:pt x="928806" y="434248"/>
                  </a:lnTo>
                  <a:lnTo>
                    <a:pt x="935172" y="481224"/>
                  </a:lnTo>
                  <a:lnTo>
                    <a:pt x="937336" y="529412"/>
                  </a:lnTo>
                  <a:lnTo>
                    <a:pt x="935172" y="577598"/>
                  </a:lnTo>
                  <a:lnTo>
                    <a:pt x="928806" y="624572"/>
                  </a:lnTo>
                  <a:lnTo>
                    <a:pt x="918424" y="670148"/>
                  </a:lnTo>
                  <a:lnTo>
                    <a:pt x="904214" y="714138"/>
                  </a:lnTo>
                  <a:lnTo>
                    <a:pt x="886361" y="756355"/>
                  </a:lnTo>
                  <a:lnTo>
                    <a:pt x="865054" y="796613"/>
                  </a:lnTo>
                  <a:lnTo>
                    <a:pt x="840479" y="834724"/>
                  </a:lnTo>
                  <a:lnTo>
                    <a:pt x="812822" y="870502"/>
                  </a:lnTo>
                  <a:lnTo>
                    <a:pt x="782272" y="903760"/>
                  </a:lnTo>
                  <a:lnTo>
                    <a:pt x="749014" y="934311"/>
                  </a:lnTo>
                  <a:lnTo>
                    <a:pt x="713236" y="961967"/>
                  </a:lnTo>
                  <a:lnTo>
                    <a:pt x="675125" y="986542"/>
                  </a:lnTo>
                  <a:lnTo>
                    <a:pt x="634867" y="1007849"/>
                  </a:lnTo>
                  <a:lnTo>
                    <a:pt x="592650" y="1025702"/>
                  </a:lnTo>
                  <a:lnTo>
                    <a:pt x="548660" y="1039912"/>
                  </a:lnTo>
                  <a:lnTo>
                    <a:pt x="503084" y="1050294"/>
                  </a:lnTo>
                  <a:lnTo>
                    <a:pt x="456110" y="1056660"/>
                  </a:lnTo>
                  <a:lnTo>
                    <a:pt x="407924" y="1058824"/>
                  </a:lnTo>
                  <a:lnTo>
                    <a:pt x="355689" y="1056243"/>
                  </a:lnTo>
                  <a:lnTo>
                    <a:pt x="304400" y="1048607"/>
                  </a:lnTo>
                  <a:lnTo>
                    <a:pt x="254391" y="1036073"/>
                  </a:lnTo>
                  <a:lnTo>
                    <a:pt x="205997" y="1018800"/>
                  </a:lnTo>
                  <a:lnTo>
                    <a:pt x="159555" y="996945"/>
                  </a:lnTo>
                  <a:lnTo>
                    <a:pt x="115398" y="970665"/>
                  </a:lnTo>
                  <a:lnTo>
                    <a:pt x="73863" y="940120"/>
                  </a:lnTo>
                  <a:lnTo>
                    <a:pt x="35285" y="905467"/>
                  </a:lnTo>
                  <a:lnTo>
                    <a:pt x="0" y="866863"/>
                  </a:lnTo>
                  <a:lnTo>
                    <a:pt x="37084" y="836193"/>
                  </a:lnTo>
                  <a:lnTo>
                    <a:pt x="70365" y="872526"/>
                  </a:lnTo>
                  <a:lnTo>
                    <a:pt x="106445" y="904698"/>
                  </a:lnTo>
                  <a:lnTo>
                    <a:pt x="144984" y="932678"/>
                  </a:lnTo>
                  <a:lnTo>
                    <a:pt x="185640" y="956434"/>
                  </a:lnTo>
                  <a:lnTo>
                    <a:pt x="228074" y="975932"/>
                  </a:lnTo>
                  <a:lnTo>
                    <a:pt x="271944" y="991141"/>
                  </a:lnTo>
                  <a:lnTo>
                    <a:pt x="316910" y="1002029"/>
                  </a:lnTo>
                  <a:lnTo>
                    <a:pt x="362631" y="1008564"/>
                  </a:lnTo>
                  <a:lnTo>
                    <a:pt x="408766" y="1010712"/>
                  </a:lnTo>
                  <a:lnTo>
                    <a:pt x="454975" y="1008443"/>
                  </a:lnTo>
                  <a:lnTo>
                    <a:pt x="500918" y="1001724"/>
                  </a:lnTo>
                  <a:lnTo>
                    <a:pt x="546252" y="990523"/>
                  </a:lnTo>
                  <a:lnTo>
                    <a:pt x="590639" y="974807"/>
                  </a:lnTo>
                  <a:lnTo>
                    <a:pt x="633737" y="954545"/>
                  </a:lnTo>
                  <a:lnTo>
                    <a:pt x="675206" y="929704"/>
                  </a:lnTo>
                  <a:lnTo>
                    <a:pt x="714705" y="900252"/>
                  </a:lnTo>
                  <a:lnTo>
                    <a:pt x="751038" y="866970"/>
                  </a:lnTo>
                  <a:lnTo>
                    <a:pt x="783210" y="830890"/>
                  </a:lnTo>
                  <a:lnTo>
                    <a:pt x="811190" y="792351"/>
                  </a:lnTo>
                  <a:lnTo>
                    <a:pt x="834946" y="751695"/>
                  </a:lnTo>
                  <a:lnTo>
                    <a:pt x="854444" y="709261"/>
                  </a:lnTo>
                  <a:lnTo>
                    <a:pt x="869653" y="665391"/>
                  </a:lnTo>
                  <a:lnTo>
                    <a:pt x="880541" y="620426"/>
                  </a:lnTo>
                  <a:lnTo>
                    <a:pt x="887075" y="574705"/>
                  </a:lnTo>
                  <a:lnTo>
                    <a:pt x="889224" y="528569"/>
                  </a:lnTo>
                  <a:lnTo>
                    <a:pt x="886955" y="482360"/>
                  </a:lnTo>
                  <a:lnTo>
                    <a:pt x="880236" y="436418"/>
                  </a:lnTo>
                  <a:lnTo>
                    <a:pt x="869035" y="391083"/>
                  </a:lnTo>
                  <a:lnTo>
                    <a:pt x="853319" y="346696"/>
                  </a:lnTo>
                  <a:lnTo>
                    <a:pt x="833057" y="303598"/>
                  </a:lnTo>
                  <a:lnTo>
                    <a:pt x="808216" y="262129"/>
                  </a:lnTo>
                  <a:lnTo>
                    <a:pt x="778764" y="222631"/>
                  </a:lnTo>
                  <a:lnTo>
                    <a:pt x="746685" y="187536"/>
                  </a:lnTo>
                  <a:lnTo>
                    <a:pt x="711614" y="156032"/>
                  </a:lnTo>
                  <a:lnTo>
                    <a:pt x="673854" y="128263"/>
                  </a:lnTo>
                  <a:lnTo>
                    <a:pt x="633711" y="104373"/>
                  </a:lnTo>
                  <a:lnTo>
                    <a:pt x="591490" y="84505"/>
                  </a:lnTo>
                  <a:lnTo>
                    <a:pt x="547496" y="68802"/>
                  </a:lnTo>
                  <a:lnTo>
                    <a:pt x="502033" y="57407"/>
                  </a:lnTo>
                  <a:lnTo>
                    <a:pt x="455407" y="50466"/>
                  </a:lnTo>
                  <a:lnTo>
                    <a:pt x="407924" y="48120"/>
                  </a:lnTo>
                  <a:lnTo>
                    <a:pt x="407924" y="0"/>
                  </a:lnTo>
                  <a:close/>
                </a:path>
              </a:pathLst>
            </a:custGeom>
            <a:ln w="19050">
              <a:solidFill>
                <a:srgbClr val="007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835279" y="886358"/>
              <a:ext cx="529590" cy="867410"/>
            </a:xfrm>
            <a:custGeom>
              <a:avLst/>
              <a:gdLst/>
              <a:ahLst/>
              <a:cxnLst/>
              <a:rect l="l" t="t" r="r" b="b"/>
              <a:pathLst>
                <a:path w="529590" h="867410">
                  <a:moveTo>
                    <a:pt x="529406" y="0"/>
                  </a:moveTo>
                  <a:lnTo>
                    <a:pt x="476901" y="2608"/>
                  </a:lnTo>
                  <a:lnTo>
                    <a:pt x="425228" y="10349"/>
                  </a:lnTo>
                  <a:lnTo>
                    <a:pt x="374748" y="23091"/>
                  </a:lnTo>
                  <a:lnTo>
                    <a:pt x="325820" y="40705"/>
                  </a:lnTo>
                  <a:lnTo>
                    <a:pt x="278802" y="63063"/>
                  </a:lnTo>
                  <a:lnTo>
                    <a:pt x="234056" y="90033"/>
                  </a:lnTo>
                  <a:lnTo>
                    <a:pt x="191941" y="121488"/>
                  </a:lnTo>
                  <a:lnTo>
                    <a:pt x="156192" y="153870"/>
                  </a:lnTo>
                  <a:lnTo>
                    <a:pt x="124055" y="188718"/>
                  </a:lnTo>
                  <a:lnTo>
                    <a:pt x="95555" y="225769"/>
                  </a:lnTo>
                  <a:lnTo>
                    <a:pt x="70718" y="264758"/>
                  </a:lnTo>
                  <a:lnTo>
                    <a:pt x="49569" y="305424"/>
                  </a:lnTo>
                  <a:lnTo>
                    <a:pt x="32131" y="347502"/>
                  </a:lnTo>
                  <a:lnTo>
                    <a:pt x="18430" y="390730"/>
                  </a:lnTo>
                  <a:lnTo>
                    <a:pt x="8492" y="434845"/>
                  </a:lnTo>
                  <a:lnTo>
                    <a:pt x="2340" y="479583"/>
                  </a:lnTo>
                  <a:lnTo>
                    <a:pt x="0" y="524682"/>
                  </a:lnTo>
                  <a:lnTo>
                    <a:pt x="1496" y="569877"/>
                  </a:lnTo>
                  <a:lnTo>
                    <a:pt x="6853" y="614907"/>
                  </a:lnTo>
                  <a:lnTo>
                    <a:pt x="16097" y="659508"/>
                  </a:lnTo>
                  <a:lnTo>
                    <a:pt x="29252" y="703416"/>
                  </a:lnTo>
                  <a:lnTo>
                    <a:pt x="46343" y="746369"/>
                  </a:lnTo>
                  <a:lnTo>
                    <a:pt x="67395" y="788103"/>
                  </a:lnTo>
                  <a:lnTo>
                    <a:pt x="92433" y="828356"/>
                  </a:lnTo>
                  <a:lnTo>
                    <a:pt x="121482" y="866863"/>
                  </a:lnTo>
                  <a:lnTo>
                    <a:pt x="158566" y="836193"/>
                  </a:lnTo>
                  <a:lnTo>
                    <a:pt x="129966" y="797904"/>
                  </a:lnTo>
                  <a:lnTo>
                    <a:pt x="105444" y="757224"/>
                  </a:lnTo>
                  <a:lnTo>
                    <a:pt x="85118" y="714479"/>
                  </a:lnTo>
                  <a:lnTo>
                    <a:pt x="69105" y="669998"/>
                  </a:lnTo>
                  <a:lnTo>
                    <a:pt x="57521" y="624106"/>
                  </a:lnTo>
                  <a:lnTo>
                    <a:pt x="50485" y="577130"/>
                  </a:lnTo>
                  <a:lnTo>
                    <a:pt x="48114" y="529399"/>
                  </a:lnTo>
                  <a:lnTo>
                    <a:pt x="50599" y="480192"/>
                  </a:lnTo>
                  <a:lnTo>
                    <a:pt x="57892" y="432406"/>
                  </a:lnTo>
                  <a:lnTo>
                    <a:pt x="69752" y="386283"/>
                  </a:lnTo>
                  <a:lnTo>
                    <a:pt x="85936" y="342065"/>
                  </a:lnTo>
                  <a:lnTo>
                    <a:pt x="106203" y="299995"/>
                  </a:lnTo>
                  <a:lnTo>
                    <a:pt x="130311" y="260313"/>
                  </a:lnTo>
                  <a:lnTo>
                    <a:pt x="158017" y="223263"/>
                  </a:lnTo>
                  <a:lnTo>
                    <a:pt x="189081" y="189085"/>
                  </a:lnTo>
                  <a:lnTo>
                    <a:pt x="223259" y="158022"/>
                  </a:lnTo>
                  <a:lnTo>
                    <a:pt x="260310" y="130316"/>
                  </a:lnTo>
                  <a:lnTo>
                    <a:pt x="299993" y="106209"/>
                  </a:lnTo>
                  <a:lnTo>
                    <a:pt x="342065" y="85942"/>
                  </a:lnTo>
                  <a:lnTo>
                    <a:pt x="386284" y="69758"/>
                  </a:lnTo>
                  <a:lnTo>
                    <a:pt x="432408" y="57898"/>
                  </a:lnTo>
                  <a:lnTo>
                    <a:pt x="480196" y="50605"/>
                  </a:lnTo>
                  <a:lnTo>
                    <a:pt x="529406" y="48120"/>
                  </a:lnTo>
                  <a:lnTo>
                    <a:pt x="529406" y="0"/>
                  </a:lnTo>
                  <a:close/>
                </a:path>
              </a:pathLst>
            </a:custGeom>
            <a:solidFill>
              <a:srgbClr val="1B3A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919684" y="838225"/>
              <a:ext cx="1022985" cy="1155700"/>
            </a:xfrm>
            <a:custGeom>
              <a:avLst/>
              <a:gdLst/>
              <a:ahLst/>
              <a:cxnLst/>
              <a:rect l="l" t="t" r="r" b="b"/>
              <a:pathLst>
                <a:path w="1022984" h="1155700">
                  <a:moveTo>
                    <a:pt x="444995" y="0"/>
                  </a:moveTo>
                  <a:lnTo>
                    <a:pt x="444995" y="48120"/>
                  </a:lnTo>
                  <a:lnTo>
                    <a:pt x="497229" y="50700"/>
                  </a:lnTo>
                  <a:lnTo>
                    <a:pt x="548520" y="58336"/>
                  </a:lnTo>
                  <a:lnTo>
                    <a:pt x="598530" y="70870"/>
                  </a:lnTo>
                  <a:lnTo>
                    <a:pt x="646925" y="88144"/>
                  </a:lnTo>
                  <a:lnTo>
                    <a:pt x="693369" y="109999"/>
                  </a:lnTo>
                  <a:lnTo>
                    <a:pt x="737526" y="136278"/>
                  </a:lnTo>
                  <a:lnTo>
                    <a:pt x="779060" y="166824"/>
                  </a:lnTo>
                  <a:lnTo>
                    <a:pt x="817636" y="201477"/>
                  </a:lnTo>
                  <a:lnTo>
                    <a:pt x="852919" y="240080"/>
                  </a:lnTo>
                  <a:lnTo>
                    <a:pt x="881967" y="278588"/>
                  </a:lnTo>
                  <a:lnTo>
                    <a:pt x="907005" y="318841"/>
                  </a:lnTo>
                  <a:lnTo>
                    <a:pt x="928057" y="360575"/>
                  </a:lnTo>
                  <a:lnTo>
                    <a:pt x="945148" y="403528"/>
                  </a:lnTo>
                  <a:lnTo>
                    <a:pt x="958303" y="447436"/>
                  </a:lnTo>
                  <a:lnTo>
                    <a:pt x="967547" y="492037"/>
                  </a:lnTo>
                  <a:lnTo>
                    <a:pt x="972905" y="537066"/>
                  </a:lnTo>
                  <a:lnTo>
                    <a:pt x="974401" y="582262"/>
                  </a:lnTo>
                  <a:lnTo>
                    <a:pt x="972061" y="627360"/>
                  </a:lnTo>
                  <a:lnTo>
                    <a:pt x="965909" y="672099"/>
                  </a:lnTo>
                  <a:lnTo>
                    <a:pt x="955970" y="716213"/>
                  </a:lnTo>
                  <a:lnTo>
                    <a:pt x="942269" y="759442"/>
                  </a:lnTo>
                  <a:lnTo>
                    <a:pt x="924832" y="801520"/>
                  </a:lnTo>
                  <a:lnTo>
                    <a:pt x="903682" y="842186"/>
                  </a:lnTo>
                  <a:lnTo>
                    <a:pt x="878845" y="881175"/>
                  </a:lnTo>
                  <a:lnTo>
                    <a:pt x="850346" y="918225"/>
                  </a:lnTo>
                  <a:lnTo>
                    <a:pt x="818209" y="953073"/>
                  </a:lnTo>
                  <a:lnTo>
                    <a:pt x="782459" y="985456"/>
                  </a:lnTo>
                  <a:lnTo>
                    <a:pt x="743951" y="1014506"/>
                  </a:lnTo>
                  <a:lnTo>
                    <a:pt x="703699" y="1039546"/>
                  </a:lnTo>
                  <a:lnTo>
                    <a:pt x="661964" y="1060600"/>
                  </a:lnTo>
                  <a:lnTo>
                    <a:pt x="619010" y="1077692"/>
                  </a:lnTo>
                  <a:lnTo>
                    <a:pt x="575101" y="1090848"/>
                  </a:lnTo>
                  <a:lnTo>
                    <a:pt x="530500" y="1100093"/>
                  </a:lnTo>
                  <a:lnTo>
                    <a:pt x="485469" y="1105451"/>
                  </a:lnTo>
                  <a:lnTo>
                    <a:pt x="440272" y="1106948"/>
                  </a:lnTo>
                  <a:lnTo>
                    <a:pt x="395173" y="1104607"/>
                  </a:lnTo>
                  <a:lnTo>
                    <a:pt x="350433" y="1098455"/>
                  </a:lnTo>
                  <a:lnTo>
                    <a:pt x="306318" y="1088516"/>
                  </a:lnTo>
                  <a:lnTo>
                    <a:pt x="263088" y="1074815"/>
                  </a:lnTo>
                  <a:lnTo>
                    <a:pt x="221009" y="1057377"/>
                  </a:lnTo>
                  <a:lnTo>
                    <a:pt x="180343" y="1036226"/>
                  </a:lnTo>
                  <a:lnTo>
                    <a:pt x="141353" y="1011388"/>
                  </a:lnTo>
                  <a:lnTo>
                    <a:pt x="104302" y="982887"/>
                  </a:lnTo>
                  <a:lnTo>
                    <a:pt x="69453" y="950748"/>
                  </a:lnTo>
                  <a:lnTo>
                    <a:pt x="37071" y="914996"/>
                  </a:lnTo>
                  <a:lnTo>
                    <a:pt x="0" y="945680"/>
                  </a:lnTo>
                  <a:lnTo>
                    <a:pt x="34473" y="983771"/>
                  </a:lnTo>
                  <a:lnTo>
                    <a:pt x="71886" y="1018385"/>
                  </a:lnTo>
                  <a:lnTo>
                    <a:pt x="111972" y="1049398"/>
                  </a:lnTo>
                  <a:lnTo>
                    <a:pt x="154463" y="1076682"/>
                  </a:lnTo>
                  <a:lnTo>
                    <a:pt x="199094" y="1100113"/>
                  </a:lnTo>
                  <a:lnTo>
                    <a:pt x="245597" y="1119566"/>
                  </a:lnTo>
                  <a:lnTo>
                    <a:pt x="293706" y="1134914"/>
                  </a:lnTo>
                  <a:lnTo>
                    <a:pt x="343153" y="1146032"/>
                  </a:lnTo>
                  <a:lnTo>
                    <a:pt x="393671" y="1152795"/>
                  </a:lnTo>
                  <a:lnTo>
                    <a:pt x="444995" y="1155077"/>
                  </a:lnTo>
                  <a:lnTo>
                    <a:pt x="492361" y="1153163"/>
                  </a:lnTo>
                  <a:lnTo>
                    <a:pt x="538673" y="1147518"/>
                  </a:lnTo>
                  <a:lnTo>
                    <a:pt x="583783" y="1138292"/>
                  </a:lnTo>
                  <a:lnTo>
                    <a:pt x="627540" y="1125634"/>
                  </a:lnTo>
                  <a:lnTo>
                    <a:pt x="669798" y="1109692"/>
                  </a:lnTo>
                  <a:lnTo>
                    <a:pt x="710406" y="1090614"/>
                  </a:lnTo>
                  <a:lnTo>
                    <a:pt x="749217" y="1068549"/>
                  </a:lnTo>
                  <a:lnTo>
                    <a:pt x="786082" y="1043646"/>
                  </a:lnTo>
                  <a:lnTo>
                    <a:pt x="820851" y="1016054"/>
                  </a:lnTo>
                  <a:lnTo>
                    <a:pt x="853378" y="985921"/>
                  </a:lnTo>
                  <a:lnTo>
                    <a:pt x="883512" y="953396"/>
                  </a:lnTo>
                  <a:lnTo>
                    <a:pt x="911105" y="918627"/>
                  </a:lnTo>
                  <a:lnTo>
                    <a:pt x="936008" y="881763"/>
                  </a:lnTo>
                  <a:lnTo>
                    <a:pt x="958074" y="842953"/>
                  </a:lnTo>
                  <a:lnTo>
                    <a:pt x="977152" y="802346"/>
                  </a:lnTo>
                  <a:lnTo>
                    <a:pt x="993096" y="760089"/>
                  </a:lnTo>
                  <a:lnTo>
                    <a:pt x="1005754" y="716332"/>
                  </a:lnTo>
                  <a:lnTo>
                    <a:pt x="1014981" y="671223"/>
                  </a:lnTo>
                  <a:lnTo>
                    <a:pt x="1020625" y="624911"/>
                  </a:lnTo>
                  <a:lnTo>
                    <a:pt x="1022540" y="577545"/>
                  </a:lnTo>
                  <a:lnTo>
                    <a:pt x="1020625" y="530177"/>
                  </a:lnTo>
                  <a:lnTo>
                    <a:pt x="1014981" y="483863"/>
                  </a:lnTo>
                  <a:lnTo>
                    <a:pt x="1005754" y="438753"/>
                  </a:lnTo>
                  <a:lnTo>
                    <a:pt x="993096" y="394994"/>
                  </a:lnTo>
                  <a:lnTo>
                    <a:pt x="977152" y="352736"/>
                  </a:lnTo>
                  <a:lnTo>
                    <a:pt x="958074" y="312128"/>
                  </a:lnTo>
                  <a:lnTo>
                    <a:pt x="936008" y="273317"/>
                  </a:lnTo>
                  <a:lnTo>
                    <a:pt x="911105" y="236452"/>
                  </a:lnTo>
                  <a:lnTo>
                    <a:pt x="883512" y="201683"/>
                  </a:lnTo>
                  <a:lnTo>
                    <a:pt x="853378" y="169157"/>
                  </a:lnTo>
                  <a:lnTo>
                    <a:pt x="820851" y="139024"/>
                  </a:lnTo>
                  <a:lnTo>
                    <a:pt x="786082" y="111431"/>
                  </a:lnTo>
                  <a:lnTo>
                    <a:pt x="749217" y="86528"/>
                  </a:lnTo>
                  <a:lnTo>
                    <a:pt x="710406" y="64463"/>
                  </a:lnTo>
                  <a:lnTo>
                    <a:pt x="669798" y="45385"/>
                  </a:lnTo>
                  <a:lnTo>
                    <a:pt x="627540" y="29443"/>
                  </a:lnTo>
                  <a:lnTo>
                    <a:pt x="583783" y="16784"/>
                  </a:lnTo>
                  <a:lnTo>
                    <a:pt x="538673" y="7558"/>
                  </a:lnTo>
                  <a:lnTo>
                    <a:pt x="492361" y="1914"/>
                  </a:lnTo>
                  <a:lnTo>
                    <a:pt x="444995" y="0"/>
                  </a:lnTo>
                  <a:close/>
                </a:path>
              </a:pathLst>
            </a:custGeom>
            <a:solidFill>
              <a:srgbClr val="0077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919685" y="838225"/>
              <a:ext cx="1022985" cy="1155700"/>
            </a:xfrm>
            <a:custGeom>
              <a:avLst/>
              <a:gdLst/>
              <a:ahLst/>
              <a:cxnLst/>
              <a:rect l="l" t="t" r="r" b="b"/>
              <a:pathLst>
                <a:path w="1022984" h="1155700">
                  <a:moveTo>
                    <a:pt x="444995" y="0"/>
                  </a:moveTo>
                  <a:lnTo>
                    <a:pt x="492361" y="1914"/>
                  </a:lnTo>
                  <a:lnTo>
                    <a:pt x="538673" y="7558"/>
                  </a:lnTo>
                  <a:lnTo>
                    <a:pt x="583783" y="16784"/>
                  </a:lnTo>
                  <a:lnTo>
                    <a:pt x="627540" y="29443"/>
                  </a:lnTo>
                  <a:lnTo>
                    <a:pt x="669798" y="45385"/>
                  </a:lnTo>
                  <a:lnTo>
                    <a:pt x="710406" y="64463"/>
                  </a:lnTo>
                  <a:lnTo>
                    <a:pt x="749217" y="86528"/>
                  </a:lnTo>
                  <a:lnTo>
                    <a:pt x="786082" y="111431"/>
                  </a:lnTo>
                  <a:lnTo>
                    <a:pt x="820851" y="139024"/>
                  </a:lnTo>
                  <a:lnTo>
                    <a:pt x="853378" y="169157"/>
                  </a:lnTo>
                  <a:lnTo>
                    <a:pt x="883512" y="201683"/>
                  </a:lnTo>
                  <a:lnTo>
                    <a:pt x="911105" y="236452"/>
                  </a:lnTo>
                  <a:lnTo>
                    <a:pt x="936008" y="273317"/>
                  </a:lnTo>
                  <a:lnTo>
                    <a:pt x="958074" y="312128"/>
                  </a:lnTo>
                  <a:lnTo>
                    <a:pt x="977152" y="352736"/>
                  </a:lnTo>
                  <a:lnTo>
                    <a:pt x="993096" y="394994"/>
                  </a:lnTo>
                  <a:lnTo>
                    <a:pt x="1005754" y="438753"/>
                  </a:lnTo>
                  <a:lnTo>
                    <a:pt x="1014981" y="483863"/>
                  </a:lnTo>
                  <a:lnTo>
                    <a:pt x="1020625" y="530177"/>
                  </a:lnTo>
                  <a:lnTo>
                    <a:pt x="1022540" y="577545"/>
                  </a:lnTo>
                  <a:lnTo>
                    <a:pt x="1020625" y="624911"/>
                  </a:lnTo>
                  <a:lnTo>
                    <a:pt x="1014981" y="671223"/>
                  </a:lnTo>
                  <a:lnTo>
                    <a:pt x="1005754" y="716332"/>
                  </a:lnTo>
                  <a:lnTo>
                    <a:pt x="993096" y="760089"/>
                  </a:lnTo>
                  <a:lnTo>
                    <a:pt x="977152" y="802346"/>
                  </a:lnTo>
                  <a:lnTo>
                    <a:pt x="958074" y="842953"/>
                  </a:lnTo>
                  <a:lnTo>
                    <a:pt x="936008" y="881763"/>
                  </a:lnTo>
                  <a:lnTo>
                    <a:pt x="911105" y="918627"/>
                  </a:lnTo>
                  <a:lnTo>
                    <a:pt x="883512" y="953396"/>
                  </a:lnTo>
                  <a:lnTo>
                    <a:pt x="853378" y="985921"/>
                  </a:lnTo>
                  <a:lnTo>
                    <a:pt x="820851" y="1016054"/>
                  </a:lnTo>
                  <a:lnTo>
                    <a:pt x="786082" y="1043646"/>
                  </a:lnTo>
                  <a:lnTo>
                    <a:pt x="749217" y="1068549"/>
                  </a:lnTo>
                  <a:lnTo>
                    <a:pt x="710406" y="1090614"/>
                  </a:lnTo>
                  <a:lnTo>
                    <a:pt x="669798" y="1109692"/>
                  </a:lnTo>
                  <a:lnTo>
                    <a:pt x="627540" y="1125634"/>
                  </a:lnTo>
                  <a:lnTo>
                    <a:pt x="583783" y="1138292"/>
                  </a:lnTo>
                  <a:lnTo>
                    <a:pt x="538673" y="1147518"/>
                  </a:lnTo>
                  <a:lnTo>
                    <a:pt x="492361" y="1153163"/>
                  </a:lnTo>
                  <a:lnTo>
                    <a:pt x="444995" y="1155077"/>
                  </a:lnTo>
                  <a:lnTo>
                    <a:pt x="393671" y="1152795"/>
                  </a:lnTo>
                  <a:lnTo>
                    <a:pt x="343153" y="1146032"/>
                  </a:lnTo>
                  <a:lnTo>
                    <a:pt x="293706" y="1134914"/>
                  </a:lnTo>
                  <a:lnTo>
                    <a:pt x="245597" y="1119566"/>
                  </a:lnTo>
                  <a:lnTo>
                    <a:pt x="199094" y="1100113"/>
                  </a:lnTo>
                  <a:lnTo>
                    <a:pt x="154463" y="1076682"/>
                  </a:lnTo>
                  <a:lnTo>
                    <a:pt x="111972" y="1049398"/>
                  </a:lnTo>
                  <a:lnTo>
                    <a:pt x="71886" y="1018385"/>
                  </a:lnTo>
                  <a:lnTo>
                    <a:pt x="34473" y="983771"/>
                  </a:lnTo>
                  <a:lnTo>
                    <a:pt x="0" y="945680"/>
                  </a:lnTo>
                  <a:lnTo>
                    <a:pt x="37071" y="914996"/>
                  </a:lnTo>
                  <a:lnTo>
                    <a:pt x="69453" y="950748"/>
                  </a:lnTo>
                  <a:lnTo>
                    <a:pt x="104302" y="982887"/>
                  </a:lnTo>
                  <a:lnTo>
                    <a:pt x="141353" y="1011388"/>
                  </a:lnTo>
                  <a:lnTo>
                    <a:pt x="180343" y="1036226"/>
                  </a:lnTo>
                  <a:lnTo>
                    <a:pt x="221009" y="1057377"/>
                  </a:lnTo>
                  <a:lnTo>
                    <a:pt x="263088" y="1074815"/>
                  </a:lnTo>
                  <a:lnTo>
                    <a:pt x="306318" y="1088516"/>
                  </a:lnTo>
                  <a:lnTo>
                    <a:pt x="350433" y="1098455"/>
                  </a:lnTo>
                  <a:lnTo>
                    <a:pt x="395173" y="1104607"/>
                  </a:lnTo>
                  <a:lnTo>
                    <a:pt x="440272" y="1106948"/>
                  </a:lnTo>
                  <a:lnTo>
                    <a:pt x="485469" y="1105451"/>
                  </a:lnTo>
                  <a:lnTo>
                    <a:pt x="530500" y="1100093"/>
                  </a:lnTo>
                  <a:lnTo>
                    <a:pt x="575101" y="1090848"/>
                  </a:lnTo>
                  <a:lnTo>
                    <a:pt x="619010" y="1077692"/>
                  </a:lnTo>
                  <a:lnTo>
                    <a:pt x="661964" y="1060600"/>
                  </a:lnTo>
                  <a:lnTo>
                    <a:pt x="703699" y="1039546"/>
                  </a:lnTo>
                  <a:lnTo>
                    <a:pt x="743951" y="1014506"/>
                  </a:lnTo>
                  <a:lnTo>
                    <a:pt x="782459" y="985456"/>
                  </a:lnTo>
                  <a:lnTo>
                    <a:pt x="818209" y="953073"/>
                  </a:lnTo>
                  <a:lnTo>
                    <a:pt x="850346" y="918225"/>
                  </a:lnTo>
                  <a:lnTo>
                    <a:pt x="878845" y="881175"/>
                  </a:lnTo>
                  <a:lnTo>
                    <a:pt x="903682" y="842186"/>
                  </a:lnTo>
                  <a:lnTo>
                    <a:pt x="924832" y="801520"/>
                  </a:lnTo>
                  <a:lnTo>
                    <a:pt x="942269" y="759442"/>
                  </a:lnTo>
                  <a:lnTo>
                    <a:pt x="955970" y="716213"/>
                  </a:lnTo>
                  <a:lnTo>
                    <a:pt x="965909" y="672099"/>
                  </a:lnTo>
                  <a:lnTo>
                    <a:pt x="972061" y="627360"/>
                  </a:lnTo>
                  <a:lnTo>
                    <a:pt x="974401" y="582262"/>
                  </a:lnTo>
                  <a:lnTo>
                    <a:pt x="972905" y="537066"/>
                  </a:lnTo>
                  <a:lnTo>
                    <a:pt x="967547" y="492037"/>
                  </a:lnTo>
                  <a:lnTo>
                    <a:pt x="958303" y="447436"/>
                  </a:lnTo>
                  <a:lnTo>
                    <a:pt x="945148" y="403528"/>
                  </a:lnTo>
                  <a:lnTo>
                    <a:pt x="928057" y="360575"/>
                  </a:lnTo>
                  <a:lnTo>
                    <a:pt x="907005" y="318841"/>
                  </a:lnTo>
                  <a:lnTo>
                    <a:pt x="881967" y="278588"/>
                  </a:lnTo>
                  <a:lnTo>
                    <a:pt x="852919" y="240080"/>
                  </a:lnTo>
                  <a:lnTo>
                    <a:pt x="817636" y="201477"/>
                  </a:lnTo>
                  <a:lnTo>
                    <a:pt x="779060" y="166824"/>
                  </a:lnTo>
                  <a:lnTo>
                    <a:pt x="737526" y="136278"/>
                  </a:lnTo>
                  <a:lnTo>
                    <a:pt x="693369" y="109999"/>
                  </a:lnTo>
                  <a:lnTo>
                    <a:pt x="646925" y="88144"/>
                  </a:lnTo>
                  <a:lnTo>
                    <a:pt x="598530" y="70870"/>
                  </a:lnTo>
                  <a:lnTo>
                    <a:pt x="548520" y="58336"/>
                  </a:lnTo>
                  <a:lnTo>
                    <a:pt x="497229" y="50700"/>
                  </a:lnTo>
                  <a:lnTo>
                    <a:pt x="444995" y="48120"/>
                  </a:lnTo>
                  <a:lnTo>
                    <a:pt x="444995" y="0"/>
                  </a:lnTo>
                  <a:close/>
                </a:path>
              </a:pathLst>
            </a:custGeom>
            <a:ln w="19050">
              <a:solidFill>
                <a:srgbClr val="007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0146310" y="1980465"/>
            <a:ext cx="4851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1" spc="-25" dirty="0">
                <a:solidFill>
                  <a:srgbClr val="1A3A67"/>
                </a:solidFill>
                <a:latin typeface="Segoe UI"/>
                <a:cs typeface="Segoe UI"/>
              </a:rPr>
              <a:t>64%</a:t>
            </a:r>
            <a:endParaRPr sz="1800" dirty="0">
              <a:latin typeface="Segoe UI"/>
              <a:cs typeface="Segoe U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237609" y="2845588"/>
            <a:ext cx="2252980" cy="10906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905" algn="ctr">
              <a:spcBef>
                <a:spcPts val="105"/>
              </a:spcBef>
            </a:pPr>
            <a:r>
              <a:rPr lang="en-US" dirty="0">
                <a:latin typeface="+mn-lt"/>
                <a:ea typeface="Source Sans Pro" panose="020B0503030403020204" pitchFamily="34" charset="0"/>
                <a:cs typeface="Calibri Light"/>
              </a:rPr>
              <a:t>64% </a:t>
            </a:r>
            <a:r>
              <a:rPr dirty="0">
                <a:latin typeface="+mn-lt"/>
                <a:ea typeface="Source Sans Pro" panose="020B0503030403020204" pitchFamily="34" charset="0"/>
                <a:cs typeface="Calibri Light"/>
              </a:rPr>
              <a:t>of</a:t>
            </a:r>
            <a:r>
              <a:rPr spc="-2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dirty="0">
                <a:latin typeface="+mn-lt"/>
                <a:ea typeface="Source Sans Pro" panose="020B0503030403020204" pitchFamily="34" charset="0"/>
                <a:cs typeface="Calibri Light"/>
              </a:rPr>
              <a:t>HR</a:t>
            </a:r>
            <a:r>
              <a:rPr spc="-20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pc="-11" dirty="0">
                <a:latin typeface="+mn-lt"/>
                <a:ea typeface="Source Sans Pro" panose="020B0503030403020204" pitchFamily="34" charset="0"/>
                <a:cs typeface="Calibri Light"/>
              </a:rPr>
              <a:t>professionals</a:t>
            </a:r>
            <a:r>
              <a:rPr spc="-4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dirty="0">
                <a:latin typeface="+mn-lt"/>
                <a:ea typeface="Source Sans Pro" panose="020B0503030403020204" pitchFamily="34" charset="0"/>
                <a:cs typeface="Calibri Light"/>
              </a:rPr>
              <a:t>say</a:t>
            </a:r>
            <a:r>
              <a:rPr spc="-20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pc="-11" dirty="0">
                <a:latin typeface="+mn-lt"/>
                <a:ea typeface="Source Sans Pro" panose="020B0503030403020204" pitchFamily="34" charset="0"/>
                <a:cs typeface="Calibri Light"/>
              </a:rPr>
              <a:t>their </a:t>
            </a:r>
            <a:r>
              <a:rPr spc="-20" dirty="0">
                <a:latin typeface="+mn-lt"/>
                <a:ea typeface="Source Sans Pro" panose="020B0503030403020204" pitchFamily="34" charset="0"/>
                <a:cs typeface="Calibri Light"/>
              </a:rPr>
              <a:t>organization’s</a:t>
            </a:r>
            <a:r>
              <a:rPr spc="-40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dirty="0">
                <a:latin typeface="+mn-lt"/>
                <a:ea typeface="Source Sans Pro" panose="020B0503030403020204" pitchFamily="34" charset="0"/>
                <a:cs typeface="Calibri Light"/>
              </a:rPr>
              <a:t>automation</a:t>
            </a:r>
            <a:r>
              <a:rPr spc="-11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dirty="0">
                <a:latin typeface="+mn-lt"/>
                <a:ea typeface="Source Sans Pro" panose="020B0503030403020204" pitchFamily="34" charset="0"/>
                <a:cs typeface="Calibri Light"/>
              </a:rPr>
              <a:t>or </a:t>
            </a:r>
            <a:r>
              <a:rPr spc="-25" dirty="0">
                <a:latin typeface="+mn-lt"/>
                <a:ea typeface="Source Sans Pro" panose="020B0503030403020204" pitchFamily="34" charset="0"/>
                <a:cs typeface="Calibri Light"/>
              </a:rPr>
              <a:t>AI </a:t>
            </a:r>
            <a:r>
              <a:rPr dirty="0">
                <a:latin typeface="+mn-lt"/>
                <a:ea typeface="Source Sans Pro" panose="020B0503030403020204" pitchFamily="34" charset="0"/>
                <a:cs typeface="Calibri Light"/>
              </a:rPr>
              <a:t>tools</a:t>
            </a:r>
            <a:r>
              <a:rPr spc="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b="1" spc="-20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automatically</a:t>
            </a:r>
            <a:r>
              <a:rPr b="1" spc="-35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b="1" spc="-11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filter</a:t>
            </a:r>
            <a:r>
              <a:rPr b="1" spc="-35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b="1" spc="-25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out </a:t>
            </a:r>
            <a:r>
              <a:rPr b="1" spc="-11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unqualified</a:t>
            </a:r>
            <a:r>
              <a:rPr b="1" spc="-60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b="1" spc="-11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applicants.</a:t>
            </a:r>
            <a:endParaRPr b="1" dirty="0">
              <a:solidFill>
                <a:srgbClr val="0191EB"/>
              </a:solidFill>
              <a:latin typeface="+mn-lt"/>
              <a:ea typeface="Source Sans Pro" panose="020B0503030403020204" pitchFamily="34" charset="0"/>
              <a:cs typeface="Calibri Light"/>
            </a:endParaRPr>
          </a:p>
        </p:txBody>
      </p:sp>
      <p:grpSp>
        <p:nvGrpSpPr>
          <p:cNvPr id="34" name="object 34" descr="Chart showing 38%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35529" y="4089514"/>
            <a:ext cx="1116331" cy="1116331"/>
            <a:chOff x="9835530" y="3594981"/>
            <a:chExt cx="1116330" cy="1116330"/>
          </a:xfrm>
        </p:grpSpPr>
        <p:sp>
          <p:nvSpPr>
            <p:cNvPr id="35" name="object 35"/>
            <p:cNvSpPr/>
            <p:nvPr/>
          </p:nvSpPr>
          <p:spPr>
            <a:xfrm>
              <a:off x="10364680" y="3700763"/>
              <a:ext cx="481330" cy="832485"/>
            </a:xfrm>
            <a:custGeom>
              <a:avLst/>
              <a:gdLst/>
              <a:ahLst/>
              <a:cxnLst/>
              <a:rect l="l" t="t" r="r" b="b"/>
              <a:pathLst>
                <a:path w="481329" h="832485">
                  <a:moveTo>
                    <a:pt x="0" y="0"/>
                  </a:moveTo>
                  <a:lnTo>
                    <a:pt x="0" y="48120"/>
                  </a:lnTo>
                  <a:lnTo>
                    <a:pt x="50855" y="51113"/>
                  </a:lnTo>
                  <a:lnTo>
                    <a:pt x="100584" y="59958"/>
                  </a:lnTo>
                  <a:lnTo>
                    <a:pt x="148712" y="74447"/>
                  </a:lnTo>
                  <a:lnTo>
                    <a:pt x="194768" y="94377"/>
                  </a:lnTo>
                  <a:lnTo>
                    <a:pt x="238276" y="119542"/>
                  </a:lnTo>
                  <a:lnTo>
                    <a:pt x="278765" y="149738"/>
                  </a:lnTo>
                  <a:lnTo>
                    <a:pt x="315760" y="184759"/>
                  </a:lnTo>
                  <a:lnTo>
                    <a:pt x="346216" y="220906"/>
                  </a:lnTo>
                  <a:lnTo>
                    <a:pt x="372088" y="259339"/>
                  </a:lnTo>
                  <a:lnTo>
                    <a:pt x="393387" y="299684"/>
                  </a:lnTo>
                  <a:lnTo>
                    <a:pt x="410124" y="341568"/>
                  </a:lnTo>
                  <a:lnTo>
                    <a:pt x="422311" y="384618"/>
                  </a:lnTo>
                  <a:lnTo>
                    <a:pt x="429960" y="428460"/>
                  </a:lnTo>
                  <a:lnTo>
                    <a:pt x="433083" y="472720"/>
                  </a:lnTo>
                  <a:lnTo>
                    <a:pt x="431691" y="517025"/>
                  </a:lnTo>
                  <a:lnTo>
                    <a:pt x="425796" y="561001"/>
                  </a:lnTo>
                  <a:lnTo>
                    <a:pt x="415409" y="604275"/>
                  </a:lnTo>
                  <a:lnTo>
                    <a:pt x="400544" y="646473"/>
                  </a:lnTo>
                  <a:lnTo>
                    <a:pt x="381210" y="687222"/>
                  </a:lnTo>
                  <a:lnTo>
                    <a:pt x="357420" y="726149"/>
                  </a:lnTo>
                  <a:lnTo>
                    <a:pt x="329186" y="762879"/>
                  </a:lnTo>
                  <a:lnTo>
                    <a:pt x="296519" y="797039"/>
                  </a:lnTo>
                  <a:lnTo>
                    <a:pt x="329463" y="832116"/>
                  </a:lnTo>
                  <a:lnTo>
                    <a:pt x="363800" y="796373"/>
                  </a:lnTo>
                  <a:lnTo>
                    <a:pt x="394054" y="757608"/>
                  </a:lnTo>
                  <a:lnTo>
                    <a:pt x="420071" y="716172"/>
                  </a:lnTo>
                  <a:lnTo>
                    <a:pt x="441699" y="672418"/>
                  </a:lnTo>
                  <a:lnTo>
                    <a:pt x="458787" y="626700"/>
                  </a:lnTo>
                  <a:lnTo>
                    <a:pt x="471181" y="579369"/>
                  </a:lnTo>
                  <a:lnTo>
                    <a:pt x="478729" y="530777"/>
                  </a:lnTo>
                  <a:lnTo>
                    <a:pt x="481279" y="481279"/>
                  </a:lnTo>
                  <a:lnTo>
                    <a:pt x="478794" y="432071"/>
                  </a:lnTo>
                  <a:lnTo>
                    <a:pt x="471501" y="384286"/>
                  </a:lnTo>
                  <a:lnTo>
                    <a:pt x="459642" y="338163"/>
                  </a:lnTo>
                  <a:lnTo>
                    <a:pt x="443458" y="293945"/>
                  </a:lnTo>
                  <a:lnTo>
                    <a:pt x="423192" y="251875"/>
                  </a:lnTo>
                  <a:lnTo>
                    <a:pt x="399086" y="212193"/>
                  </a:lnTo>
                  <a:lnTo>
                    <a:pt x="371380" y="175142"/>
                  </a:lnTo>
                  <a:lnTo>
                    <a:pt x="340318" y="140965"/>
                  </a:lnTo>
                  <a:lnTo>
                    <a:pt x="306141" y="109902"/>
                  </a:lnTo>
                  <a:lnTo>
                    <a:pt x="269091" y="82196"/>
                  </a:lnTo>
                  <a:lnTo>
                    <a:pt x="229409" y="58088"/>
                  </a:lnTo>
                  <a:lnTo>
                    <a:pt x="187338" y="37821"/>
                  </a:lnTo>
                  <a:lnTo>
                    <a:pt x="143120" y="21637"/>
                  </a:lnTo>
                  <a:lnTo>
                    <a:pt x="96996" y="9778"/>
                  </a:lnTo>
                  <a:lnTo>
                    <a:pt x="49209" y="2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7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364680" y="3700763"/>
              <a:ext cx="481330" cy="832485"/>
            </a:xfrm>
            <a:custGeom>
              <a:avLst/>
              <a:gdLst/>
              <a:ahLst/>
              <a:cxnLst/>
              <a:rect l="l" t="t" r="r" b="b"/>
              <a:pathLst>
                <a:path w="481329" h="832485">
                  <a:moveTo>
                    <a:pt x="0" y="0"/>
                  </a:moveTo>
                  <a:lnTo>
                    <a:pt x="49209" y="2484"/>
                  </a:lnTo>
                  <a:lnTo>
                    <a:pt x="96996" y="9778"/>
                  </a:lnTo>
                  <a:lnTo>
                    <a:pt x="143120" y="21637"/>
                  </a:lnTo>
                  <a:lnTo>
                    <a:pt x="187338" y="37821"/>
                  </a:lnTo>
                  <a:lnTo>
                    <a:pt x="229409" y="58088"/>
                  </a:lnTo>
                  <a:lnTo>
                    <a:pt x="269091" y="82196"/>
                  </a:lnTo>
                  <a:lnTo>
                    <a:pt x="306141" y="109902"/>
                  </a:lnTo>
                  <a:lnTo>
                    <a:pt x="340318" y="140965"/>
                  </a:lnTo>
                  <a:lnTo>
                    <a:pt x="371380" y="175142"/>
                  </a:lnTo>
                  <a:lnTo>
                    <a:pt x="399086" y="212193"/>
                  </a:lnTo>
                  <a:lnTo>
                    <a:pt x="423192" y="251875"/>
                  </a:lnTo>
                  <a:lnTo>
                    <a:pt x="443458" y="293945"/>
                  </a:lnTo>
                  <a:lnTo>
                    <a:pt x="459642" y="338163"/>
                  </a:lnTo>
                  <a:lnTo>
                    <a:pt x="471501" y="384286"/>
                  </a:lnTo>
                  <a:lnTo>
                    <a:pt x="478794" y="432071"/>
                  </a:lnTo>
                  <a:lnTo>
                    <a:pt x="481279" y="481279"/>
                  </a:lnTo>
                  <a:lnTo>
                    <a:pt x="478729" y="530777"/>
                  </a:lnTo>
                  <a:lnTo>
                    <a:pt x="471181" y="579369"/>
                  </a:lnTo>
                  <a:lnTo>
                    <a:pt x="458787" y="626700"/>
                  </a:lnTo>
                  <a:lnTo>
                    <a:pt x="441699" y="672418"/>
                  </a:lnTo>
                  <a:lnTo>
                    <a:pt x="420071" y="716172"/>
                  </a:lnTo>
                  <a:lnTo>
                    <a:pt x="394054" y="757608"/>
                  </a:lnTo>
                  <a:lnTo>
                    <a:pt x="363800" y="796373"/>
                  </a:lnTo>
                  <a:lnTo>
                    <a:pt x="329463" y="832116"/>
                  </a:lnTo>
                  <a:lnTo>
                    <a:pt x="296519" y="797039"/>
                  </a:lnTo>
                  <a:lnTo>
                    <a:pt x="329186" y="762879"/>
                  </a:lnTo>
                  <a:lnTo>
                    <a:pt x="357420" y="726149"/>
                  </a:lnTo>
                  <a:lnTo>
                    <a:pt x="381210" y="687222"/>
                  </a:lnTo>
                  <a:lnTo>
                    <a:pt x="400544" y="646473"/>
                  </a:lnTo>
                  <a:lnTo>
                    <a:pt x="415409" y="604275"/>
                  </a:lnTo>
                  <a:lnTo>
                    <a:pt x="425796" y="561001"/>
                  </a:lnTo>
                  <a:lnTo>
                    <a:pt x="431691" y="517025"/>
                  </a:lnTo>
                  <a:lnTo>
                    <a:pt x="433083" y="472720"/>
                  </a:lnTo>
                  <a:lnTo>
                    <a:pt x="429960" y="428460"/>
                  </a:lnTo>
                  <a:lnTo>
                    <a:pt x="422311" y="384618"/>
                  </a:lnTo>
                  <a:lnTo>
                    <a:pt x="410124" y="341568"/>
                  </a:lnTo>
                  <a:lnTo>
                    <a:pt x="393387" y="299684"/>
                  </a:lnTo>
                  <a:lnTo>
                    <a:pt x="372088" y="259339"/>
                  </a:lnTo>
                  <a:lnTo>
                    <a:pt x="346216" y="220906"/>
                  </a:lnTo>
                  <a:lnTo>
                    <a:pt x="315760" y="184759"/>
                  </a:lnTo>
                  <a:lnTo>
                    <a:pt x="278765" y="149738"/>
                  </a:lnTo>
                  <a:lnTo>
                    <a:pt x="238276" y="119542"/>
                  </a:lnTo>
                  <a:lnTo>
                    <a:pt x="194768" y="94377"/>
                  </a:lnTo>
                  <a:lnTo>
                    <a:pt x="148712" y="74447"/>
                  </a:lnTo>
                  <a:lnTo>
                    <a:pt x="100584" y="59958"/>
                  </a:lnTo>
                  <a:lnTo>
                    <a:pt x="50855" y="51113"/>
                  </a:lnTo>
                  <a:lnTo>
                    <a:pt x="0" y="4812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07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364680" y="3652635"/>
              <a:ext cx="529590" cy="915669"/>
            </a:xfrm>
            <a:custGeom>
              <a:avLst/>
              <a:gdLst/>
              <a:ahLst/>
              <a:cxnLst/>
              <a:rect l="l" t="t" r="r" b="b"/>
              <a:pathLst>
                <a:path w="529590" h="915670">
                  <a:moveTo>
                    <a:pt x="0" y="0"/>
                  </a:moveTo>
                  <a:lnTo>
                    <a:pt x="0" y="48120"/>
                  </a:lnTo>
                  <a:lnTo>
                    <a:pt x="49498" y="50670"/>
                  </a:lnTo>
                  <a:lnTo>
                    <a:pt x="98089" y="58220"/>
                  </a:lnTo>
                  <a:lnTo>
                    <a:pt x="145421" y="70616"/>
                  </a:lnTo>
                  <a:lnTo>
                    <a:pt x="191139" y="87706"/>
                  </a:lnTo>
                  <a:lnTo>
                    <a:pt x="234893" y="109337"/>
                  </a:lnTo>
                  <a:lnTo>
                    <a:pt x="276329" y="135356"/>
                  </a:lnTo>
                  <a:lnTo>
                    <a:pt x="315094" y="165611"/>
                  </a:lnTo>
                  <a:lnTo>
                    <a:pt x="350837" y="199948"/>
                  </a:lnTo>
                  <a:lnTo>
                    <a:pt x="382713" y="237521"/>
                  </a:lnTo>
                  <a:lnTo>
                    <a:pt x="410110" y="277348"/>
                  </a:lnTo>
                  <a:lnTo>
                    <a:pt x="433039" y="319090"/>
                  </a:lnTo>
                  <a:lnTo>
                    <a:pt x="451512" y="362402"/>
                  </a:lnTo>
                  <a:lnTo>
                    <a:pt x="465539" y="406944"/>
                  </a:lnTo>
                  <a:lnTo>
                    <a:pt x="475130" y="452374"/>
                  </a:lnTo>
                  <a:lnTo>
                    <a:pt x="480296" y="498349"/>
                  </a:lnTo>
                  <a:lnTo>
                    <a:pt x="481049" y="544528"/>
                  </a:lnTo>
                  <a:lnTo>
                    <a:pt x="477398" y="590568"/>
                  </a:lnTo>
                  <a:lnTo>
                    <a:pt x="469355" y="636128"/>
                  </a:lnTo>
                  <a:lnTo>
                    <a:pt x="456931" y="680866"/>
                  </a:lnTo>
                  <a:lnTo>
                    <a:pt x="440136" y="724439"/>
                  </a:lnTo>
                  <a:lnTo>
                    <a:pt x="418981" y="766506"/>
                  </a:lnTo>
                  <a:lnTo>
                    <a:pt x="393476" y="806724"/>
                  </a:lnTo>
                  <a:lnTo>
                    <a:pt x="363633" y="844753"/>
                  </a:lnTo>
                  <a:lnTo>
                    <a:pt x="329463" y="880249"/>
                  </a:lnTo>
                  <a:lnTo>
                    <a:pt x="362407" y="915327"/>
                  </a:lnTo>
                  <a:lnTo>
                    <a:pt x="396201" y="880550"/>
                  </a:lnTo>
                  <a:lnTo>
                    <a:pt x="426460" y="843113"/>
                  </a:lnTo>
                  <a:lnTo>
                    <a:pt x="453067" y="803286"/>
                  </a:lnTo>
                  <a:lnTo>
                    <a:pt x="475904" y="761342"/>
                  </a:lnTo>
                  <a:lnTo>
                    <a:pt x="494852" y="717554"/>
                  </a:lnTo>
                  <a:lnTo>
                    <a:pt x="509795" y="672195"/>
                  </a:lnTo>
                  <a:lnTo>
                    <a:pt x="520615" y="625536"/>
                  </a:lnTo>
                  <a:lnTo>
                    <a:pt x="527193" y="577851"/>
                  </a:lnTo>
                  <a:lnTo>
                    <a:pt x="529412" y="529412"/>
                  </a:lnTo>
                  <a:lnTo>
                    <a:pt x="527248" y="481224"/>
                  </a:lnTo>
                  <a:lnTo>
                    <a:pt x="520882" y="434248"/>
                  </a:lnTo>
                  <a:lnTo>
                    <a:pt x="510500" y="388671"/>
                  </a:lnTo>
                  <a:lnTo>
                    <a:pt x="496290" y="344680"/>
                  </a:lnTo>
                  <a:lnTo>
                    <a:pt x="478437" y="302463"/>
                  </a:lnTo>
                  <a:lnTo>
                    <a:pt x="457130" y="262205"/>
                  </a:lnTo>
                  <a:lnTo>
                    <a:pt x="432555" y="224093"/>
                  </a:lnTo>
                  <a:lnTo>
                    <a:pt x="404898" y="188316"/>
                  </a:lnTo>
                  <a:lnTo>
                    <a:pt x="374348" y="155059"/>
                  </a:lnTo>
                  <a:lnTo>
                    <a:pt x="341090" y="124509"/>
                  </a:lnTo>
                  <a:lnTo>
                    <a:pt x="305312" y="96853"/>
                  </a:lnTo>
                  <a:lnTo>
                    <a:pt x="267201" y="72278"/>
                  </a:lnTo>
                  <a:lnTo>
                    <a:pt x="226943" y="50972"/>
                  </a:lnTo>
                  <a:lnTo>
                    <a:pt x="184726" y="33120"/>
                  </a:lnTo>
                  <a:lnTo>
                    <a:pt x="140736" y="18910"/>
                  </a:lnTo>
                  <a:lnTo>
                    <a:pt x="95160" y="8529"/>
                  </a:lnTo>
                  <a:lnTo>
                    <a:pt x="48186" y="2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7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364680" y="3652635"/>
              <a:ext cx="529590" cy="915669"/>
            </a:xfrm>
            <a:custGeom>
              <a:avLst/>
              <a:gdLst/>
              <a:ahLst/>
              <a:cxnLst/>
              <a:rect l="l" t="t" r="r" b="b"/>
              <a:pathLst>
                <a:path w="529590" h="915670">
                  <a:moveTo>
                    <a:pt x="0" y="0"/>
                  </a:moveTo>
                  <a:lnTo>
                    <a:pt x="48186" y="2163"/>
                  </a:lnTo>
                  <a:lnTo>
                    <a:pt x="95160" y="8529"/>
                  </a:lnTo>
                  <a:lnTo>
                    <a:pt x="140736" y="18910"/>
                  </a:lnTo>
                  <a:lnTo>
                    <a:pt x="184726" y="33120"/>
                  </a:lnTo>
                  <a:lnTo>
                    <a:pt x="226943" y="50972"/>
                  </a:lnTo>
                  <a:lnTo>
                    <a:pt x="267201" y="72278"/>
                  </a:lnTo>
                  <a:lnTo>
                    <a:pt x="305312" y="96853"/>
                  </a:lnTo>
                  <a:lnTo>
                    <a:pt x="341090" y="124509"/>
                  </a:lnTo>
                  <a:lnTo>
                    <a:pt x="374348" y="155059"/>
                  </a:lnTo>
                  <a:lnTo>
                    <a:pt x="404898" y="188316"/>
                  </a:lnTo>
                  <a:lnTo>
                    <a:pt x="432555" y="224093"/>
                  </a:lnTo>
                  <a:lnTo>
                    <a:pt x="457130" y="262205"/>
                  </a:lnTo>
                  <a:lnTo>
                    <a:pt x="478437" y="302463"/>
                  </a:lnTo>
                  <a:lnTo>
                    <a:pt x="496290" y="344680"/>
                  </a:lnTo>
                  <a:lnTo>
                    <a:pt x="510500" y="388671"/>
                  </a:lnTo>
                  <a:lnTo>
                    <a:pt x="520882" y="434248"/>
                  </a:lnTo>
                  <a:lnTo>
                    <a:pt x="527248" y="481224"/>
                  </a:lnTo>
                  <a:lnTo>
                    <a:pt x="529412" y="529412"/>
                  </a:lnTo>
                  <a:lnTo>
                    <a:pt x="527193" y="577851"/>
                  </a:lnTo>
                  <a:lnTo>
                    <a:pt x="520615" y="625536"/>
                  </a:lnTo>
                  <a:lnTo>
                    <a:pt x="509795" y="672195"/>
                  </a:lnTo>
                  <a:lnTo>
                    <a:pt x="494852" y="717554"/>
                  </a:lnTo>
                  <a:lnTo>
                    <a:pt x="475904" y="761342"/>
                  </a:lnTo>
                  <a:lnTo>
                    <a:pt x="453067" y="803286"/>
                  </a:lnTo>
                  <a:lnTo>
                    <a:pt x="426460" y="843113"/>
                  </a:lnTo>
                  <a:lnTo>
                    <a:pt x="396201" y="880550"/>
                  </a:lnTo>
                  <a:lnTo>
                    <a:pt x="362407" y="915327"/>
                  </a:lnTo>
                  <a:lnTo>
                    <a:pt x="329463" y="880249"/>
                  </a:lnTo>
                  <a:lnTo>
                    <a:pt x="363633" y="844753"/>
                  </a:lnTo>
                  <a:lnTo>
                    <a:pt x="393476" y="806724"/>
                  </a:lnTo>
                  <a:lnTo>
                    <a:pt x="418981" y="766506"/>
                  </a:lnTo>
                  <a:lnTo>
                    <a:pt x="440136" y="724439"/>
                  </a:lnTo>
                  <a:lnTo>
                    <a:pt x="456931" y="680866"/>
                  </a:lnTo>
                  <a:lnTo>
                    <a:pt x="469355" y="636128"/>
                  </a:lnTo>
                  <a:lnTo>
                    <a:pt x="477398" y="590568"/>
                  </a:lnTo>
                  <a:lnTo>
                    <a:pt x="481049" y="544528"/>
                  </a:lnTo>
                  <a:lnTo>
                    <a:pt x="480296" y="498349"/>
                  </a:lnTo>
                  <a:lnTo>
                    <a:pt x="475130" y="452374"/>
                  </a:lnTo>
                  <a:lnTo>
                    <a:pt x="465539" y="406944"/>
                  </a:lnTo>
                  <a:lnTo>
                    <a:pt x="451512" y="362402"/>
                  </a:lnTo>
                  <a:lnTo>
                    <a:pt x="433039" y="319090"/>
                  </a:lnTo>
                  <a:lnTo>
                    <a:pt x="410110" y="277348"/>
                  </a:lnTo>
                  <a:lnTo>
                    <a:pt x="382713" y="237521"/>
                  </a:lnTo>
                  <a:lnTo>
                    <a:pt x="350837" y="199948"/>
                  </a:lnTo>
                  <a:lnTo>
                    <a:pt x="315094" y="165611"/>
                  </a:lnTo>
                  <a:lnTo>
                    <a:pt x="276329" y="135356"/>
                  </a:lnTo>
                  <a:lnTo>
                    <a:pt x="234893" y="109337"/>
                  </a:lnTo>
                  <a:lnTo>
                    <a:pt x="191139" y="87706"/>
                  </a:lnTo>
                  <a:lnTo>
                    <a:pt x="145421" y="70616"/>
                  </a:lnTo>
                  <a:lnTo>
                    <a:pt x="98089" y="58220"/>
                  </a:lnTo>
                  <a:lnTo>
                    <a:pt x="49498" y="50670"/>
                  </a:lnTo>
                  <a:lnTo>
                    <a:pt x="0" y="4812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07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835530" y="3652627"/>
              <a:ext cx="892175" cy="1059180"/>
            </a:xfrm>
            <a:custGeom>
              <a:avLst/>
              <a:gdLst/>
              <a:ahLst/>
              <a:cxnLst/>
              <a:rect l="l" t="t" r="r" b="b"/>
              <a:pathLst>
                <a:path w="892175" h="1059179">
                  <a:moveTo>
                    <a:pt x="529148" y="0"/>
                  </a:moveTo>
                  <a:lnTo>
                    <a:pt x="478940" y="2385"/>
                  </a:lnTo>
                  <a:lnTo>
                    <a:pt x="429517" y="9459"/>
                  </a:lnTo>
                  <a:lnTo>
                    <a:pt x="381186" y="21099"/>
                  </a:lnTo>
                  <a:lnTo>
                    <a:pt x="334257" y="37182"/>
                  </a:lnTo>
                  <a:lnTo>
                    <a:pt x="289039" y="57586"/>
                  </a:lnTo>
                  <a:lnTo>
                    <a:pt x="245841" y="82188"/>
                  </a:lnTo>
                  <a:lnTo>
                    <a:pt x="204972" y="110866"/>
                  </a:lnTo>
                  <a:lnTo>
                    <a:pt x="166741" y="143497"/>
                  </a:lnTo>
                  <a:lnTo>
                    <a:pt x="133096" y="178060"/>
                  </a:lnTo>
                  <a:lnTo>
                    <a:pt x="103212" y="214858"/>
                  </a:lnTo>
                  <a:lnTo>
                    <a:pt x="77095" y="253624"/>
                  </a:lnTo>
                  <a:lnTo>
                    <a:pt x="54756" y="294097"/>
                  </a:lnTo>
                  <a:lnTo>
                    <a:pt x="36201" y="336010"/>
                  </a:lnTo>
                  <a:lnTo>
                    <a:pt x="21440" y="379100"/>
                  </a:lnTo>
                  <a:lnTo>
                    <a:pt x="10480" y="423103"/>
                  </a:lnTo>
                  <a:lnTo>
                    <a:pt x="3331" y="467755"/>
                  </a:lnTo>
                  <a:lnTo>
                    <a:pt x="0" y="512791"/>
                  </a:lnTo>
                  <a:lnTo>
                    <a:pt x="495" y="557947"/>
                  </a:lnTo>
                  <a:lnTo>
                    <a:pt x="4826" y="602959"/>
                  </a:lnTo>
                  <a:lnTo>
                    <a:pt x="12999" y="647563"/>
                  </a:lnTo>
                  <a:lnTo>
                    <a:pt x="25025" y="691494"/>
                  </a:lnTo>
                  <a:lnTo>
                    <a:pt x="40911" y="734489"/>
                  </a:lnTo>
                  <a:lnTo>
                    <a:pt x="60665" y="776283"/>
                  </a:lnTo>
                  <a:lnTo>
                    <a:pt x="84296" y="816612"/>
                  </a:lnTo>
                  <a:lnTo>
                    <a:pt x="111811" y="855212"/>
                  </a:lnTo>
                  <a:lnTo>
                    <a:pt x="143221" y="891819"/>
                  </a:lnTo>
                  <a:lnTo>
                    <a:pt x="177784" y="925465"/>
                  </a:lnTo>
                  <a:lnTo>
                    <a:pt x="214581" y="955352"/>
                  </a:lnTo>
                  <a:lnTo>
                    <a:pt x="253348" y="981469"/>
                  </a:lnTo>
                  <a:lnTo>
                    <a:pt x="293821" y="1003809"/>
                  </a:lnTo>
                  <a:lnTo>
                    <a:pt x="335734" y="1022364"/>
                  </a:lnTo>
                  <a:lnTo>
                    <a:pt x="378824" y="1037126"/>
                  </a:lnTo>
                  <a:lnTo>
                    <a:pt x="422828" y="1048085"/>
                  </a:lnTo>
                  <a:lnTo>
                    <a:pt x="467480" y="1055234"/>
                  </a:lnTo>
                  <a:lnTo>
                    <a:pt x="512516" y="1058565"/>
                  </a:lnTo>
                  <a:lnTo>
                    <a:pt x="557673" y="1058069"/>
                  </a:lnTo>
                  <a:lnTo>
                    <a:pt x="602685" y="1053738"/>
                  </a:lnTo>
                  <a:lnTo>
                    <a:pt x="647290" y="1045563"/>
                  </a:lnTo>
                  <a:lnTo>
                    <a:pt x="691223" y="1033537"/>
                  </a:lnTo>
                  <a:lnTo>
                    <a:pt x="734219" y="1017651"/>
                  </a:lnTo>
                  <a:lnTo>
                    <a:pt x="776014" y="997896"/>
                  </a:lnTo>
                  <a:lnTo>
                    <a:pt x="816345" y="974265"/>
                  </a:lnTo>
                  <a:lnTo>
                    <a:pt x="854947" y="946749"/>
                  </a:lnTo>
                  <a:lnTo>
                    <a:pt x="891555" y="915339"/>
                  </a:lnTo>
                  <a:lnTo>
                    <a:pt x="858612" y="880262"/>
                  </a:lnTo>
                  <a:lnTo>
                    <a:pt x="818690" y="913872"/>
                  </a:lnTo>
                  <a:lnTo>
                    <a:pt x="775687" y="942767"/>
                  </a:lnTo>
                  <a:lnTo>
                    <a:pt x="730023" y="966781"/>
                  </a:lnTo>
                  <a:lnTo>
                    <a:pt x="682118" y="985748"/>
                  </a:lnTo>
                  <a:lnTo>
                    <a:pt x="632390" y="999501"/>
                  </a:lnTo>
                  <a:lnTo>
                    <a:pt x="581260" y="1007875"/>
                  </a:lnTo>
                  <a:lnTo>
                    <a:pt x="529148" y="1010704"/>
                  </a:lnTo>
                  <a:lnTo>
                    <a:pt x="479939" y="1008219"/>
                  </a:lnTo>
                  <a:lnTo>
                    <a:pt x="432151" y="1000925"/>
                  </a:lnTo>
                  <a:lnTo>
                    <a:pt x="386026" y="989066"/>
                  </a:lnTo>
                  <a:lnTo>
                    <a:pt x="341807" y="972881"/>
                  </a:lnTo>
                  <a:lnTo>
                    <a:pt x="299736" y="952614"/>
                  </a:lnTo>
                  <a:lnTo>
                    <a:pt x="260053" y="928507"/>
                  </a:lnTo>
                  <a:lnTo>
                    <a:pt x="223001" y="900800"/>
                  </a:lnTo>
                  <a:lnTo>
                    <a:pt x="188823" y="869737"/>
                  </a:lnTo>
                  <a:lnTo>
                    <a:pt x="157760" y="835558"/>
                  </a:lnTo>
                  <a:lnTo>
                    <a:pt x="130053" y="798507"/>
                  </a:lnTo>
                  <a:lnTo>
                    <a:pt x="105945" y="758824"/>
                  </a:lnTo>
                  <a:lnTo>
                    <a:pt x="85678" y="716753"/>
                  </a:lnTo>
                  <a:lnTo>
                    <a:pt x="69494" y="672533"/>
                  </a:lnTo>
                  <a:lnTo>
                    <a:pt x="57634" y="626409"/>
                  </a:lnTo>
                  <a:lnTo>
                    <a:pt x="50341" y="578621"/>
                  </a:lnTo>
                  <a:lnTo>
                    <a:pt x="47856" y="529412"/>
                  </a:lnTo>
                  <a:lnTo>
                    <a:pt x="50341" y="480204"/>
                  </a:lnTo>
                  <a:lnTo>
                    <a:pt x="57634" y="432419"/>
                  </a:lnTo>
                  <a:lnTo>
                    <a:pt x="69494" y="386296"/>
                  </a:lnTo>
                  <a:lnTo>
                    <a:pt x="85678" y="342078"/>
                  </a:lnTo>
                  <a:lnTo>
                    <a:pt x="105945" y="300008"/>
                  </a:lnTo>
                  <a:lnTo>
                    <a:pt x="130053" y="260326"/>
                  </a:lnTo>
                  <a:lnTo>
                    <a:pt x="157760" y="223275"/>
                  </a:lnTo>
                  <a:lnTo>
                    <a:pt x="188823" y="189098"/>
                  </a:lnTo>
                  <a:lnTo>
                    <a:pt x="223001" y="158035"/>
                  </a:lnTo>
                  <a:lnTo>
                    <a:pt x="260053" y="130329"/>
                  </a:lnTo>
                  <a:lnTo>
                    <a:pt x="299736" y="106221"/>
                  </a:lnTo>
                  <a:lnTo>
                    <a:pt x="341807" y="85954"/>
                  </a:lnTo>
                  <a:lnTo>
                    <a:pt x="386026" y="69770"/>
                  </a:lnTo>
                  <a:lnTo>
                    <a:pt x="432151" y="57911"/>
                  </a:lnTo>
                  <a:lnTo>
                    <a:pt x="479939" y="50617"/>
                  </a:lnTo>
                  <a:lnTo>
                    <a:pt x="529148" y="48133"/>
                  </a:lnTo>
                  <a:lnTo>
                    <a:pt x="529148" y="0"/>
                  </a:lnTo>
                  <a:close/>
                </a:path>
              </a:pathLst>
            </a:custGeom>
            <a:solidFill>
              <a:srgbClr val="1B3A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364679" y="3604506"/>
              <a:ext cx="577850" cy="998855"/>
            </a:xfrm>
            <a:custGeom>
              <a:avLst/>
              <a:gdLst/>
              <a:ahLst/>
              <a:cxnLst/>
              <a:rect l="l" t="t" r="r" b="b"/>
              <a:pathLst>
                <a:path w="577850" h="998854">
                  <a:moveTo>
                    <a:pt x="0" y="0"/>
                  </a:moveTo>
                  <a:lnTo>
                    <a:pt x="0" y="48120"/>
                  </a:lnTo>
                  <a:lnTo>
                    <a:pt x="48439" y="50339"/>
                  </a:lnTo>
                  <a:lnTo>
                    <a:pt x="96126" y="56917"/>
                  </a:lnTo>
                  <a:lnTo>
                    <a:pt x="142786" y="67736"/>
                  </a:lnTo>
                  <a:lnTo>
                    <a:pt x="188148" y="82679"/>
                  </a:lnTo>
                  <a:lnTo>
                    <a:pt x="231937" y="101628"/>
                  </a:lnTo>
                  <a:lnTo>
                    <a:pt x="273883" y="124465"/>
                  </a:lnTo>
                  <a:lnTo>
                    <a:pt x="313712" y="151072"/>
                  </a:lnTo>
                  <a:lnTo>
                    <a:pt x="351151" y="181331"/>
                  </a:lnTo>
                  <a:lnTo>
                    <a:pt x="385927" y="215125"/>
                  </a:lnTo>
                  <a:lnTo>
                    <a:pt x="417336" y="251733"/>
                  </a:lnTo>
                  <a:lnTo>
                    <a:pt x="444853" y="290335"/>
                  </a:lnTo>
                  <a:lnTo>
                    <a:pt x="468484" y="330666"/>
                  </a:lnTo>
                  <a:lnTo>
                    <a:pt x="488238" y="372462"/>
                  </a:lnTo>
                  <a:lnTo>
                    <a:pt x="504125" y="415458"/>
                  </a:lnTo>
                  <a:lnTo>
                    <a:pt x="516151" y="459390"/>
                  </a:lnTo>
                  <a:lnTo>
                    <a:pt x="524326" y="503996"/>
                  </a:lnTo>
                  <a:lnTo>
                    <a:pt x="528657" y="549009"/>
                  </a:lnTo>
                  <a:lnTo>
                    <a:pt x="529153" y="594166"/>
                  </a:lnTo>
                  <a:lnTo>
                    <a:pt x="525822" y="639203"/>
                  </a:lnTo>
                  <a:lnTo>
                    <a:pt x="518673" y="683855"/>
                  </a:lnTo>
                  <a:lnTo>
                    <a:pt x="507714" y="727860"/>
                  </a:lnTo>
                  <a:lnTo>
                    <a:pt x="492952" y="770951"/>
                  </a:lnTo>
                  <a:lnTo>
                    <a:pt x="474397" y="812866"/>
                  </a:lnTo>
                  <a:lnTo>
                    <a:pt x="452057" y="853339"/>
                  </a:lnTo>
                  <a:lnTo>
                    <a:pt x="425939" y="892108"/>
                  </a:lnTo>
                  <a:lnTo>
                    <a:pt x="396053" y="928907"/>
                  </a:lnTo>
                  <a:lnTo>
                    <a:pt x="362407" y="963472"/>
                  </a:lnTo>
                  <a:lnTo>
                    <a:pt x="395351" y="998550"/>
                  </a:lnTo>
                  <a:lnTo>
                    <a:pt x="428702" y="964539"/>
                  </a:lnTo>
                  <a:lnTo>
                    <a:pt x="458941" y="928152"/>
                  </a:lnTo>
                  <a:lnTo>
                    <a:pt x="485973" y="889607"/>
                  </a:lnTo>
                  <a:lnTo>
                    <a:pt x="509705" y="849120"/>
                  </a:lnTo>
                  <a:lnTo>
                    <a:pt x="530044" y="806907"/>
                  </a:lnTo>
                  <a:lnTo>
                    <a:pt x="546894" y="763185"/>
                  </a:lnTo>
                  <a:lnTo>
                    <a:pt x="560163" y="718171"/>
                  </a:lnTo>
                  <a:lnTo>
                    <a:pt x="569757" y="672082"/>
                  </a:lnTo>
                  <a:lnTo>
                    <a:pt x="575582" y="625134"/>
                  </a:lnTo>
                  <a:lnTo>
                    <a:pt x="577545" y="577545"/>
                  </a:lnTo>
                  <a:lnTo>
                    <a:pt x="575630" y="530177"/>
                  </a:lnTo>
                  <a:lnTo>
                    <a:pt x="569985" y="483863"/>
                  </a:lnTo>
                  <a:lnTo>
                    <a:pt x="560759" y="438753"/>
                  </a:lnTo>
                  <a:lnTo>
                    <a:pt x="548100" y="394994"/>
                  </a:lnTo>
                  <a:lnTo>
                    <a:pt x="532157" y="352736"/>
                  </a:lnTo>
                  <a:lnTo>
                    <a:pt x="513078" y="312128"/>
                  </a:lnTo>
                  <a:lnTo>
                    <a:pt x="491013" y="273317"/>
                  </a:lnTo>
                  <a:lnTo>
                    <a:pt x="466109" y="236452"/>
                  </a:lnTo>
                  <a:lnTo>
                    <a:pt x="438516" y="201683"/>
                  </a:lnTo>
                  <a:lnTo>
                    <a:pt x="408382" y="169157"/>
                  </a:lnTo>
                  <a:lnTo>
                    <a:pt x="375856" y="139024"/>
                  </a:lnTo>
                  <a:lnTo>
                    <a:pt x="341086" y="111431"/>
                  </a:lnTo>
                  <a:lnTo>
                    <a:pt x="304222" y="86528"/>
                  </a:lnTo>
                  <a:lnTo>
                    <a:pt x="265411" y="64463"/>
                  </a:lnTo>
                  <a:lnTo>
                    <a:pt x="224802" y="45385"/>
                  </a:lnTo>
                  <a:lnTo>
                    <a:pt x="182545" y="29443"/>
                  </a:lnTo>
                  <a:lnTo>
                    <a:pt x="138787" y="16784"/>
                  </a:lnTo>
                  <a:lnTo>
                    <a:pt x="93678" y="7558"/>
                  </a:lnTo>
                  <a:lnTo>
                    <a:pt x="47366" y="1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7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364680" y="3604506"/>
              <a:ext cx="577850" cy="998855"/>
            </a:xfrm>
            <a:custGeom>
              <a:avLst/>
              <a:gdLst/>
              <a:ahLst/>
              <a:cxnLst/>
              <a:rect l="l" t="t" r="r" b="b"/>
              <a:pathLst>
                <a:path w="577850" h="998854">
                  <a:moveTo>
                    <a:pt x="0" y="0"/>
                  </a:moveTo>
                  <a:lnTo>
                    <a:pt x="47366" y="1914"/>
                  </a:lnTo>
                  <a:lnTo>
                    <a:pt x="93678" y="7558"/>
                  </a:lnTo>
                  <a:lnTo>
                    <a:pt x="138787" y="16784"/>
                  </a:lnTo>
                  <a:lnTo>
                    <a:pt x="182545" y="29443"/>
                  </a:lnTo>
                  <a:lnTo>
                    <a:pt x="224802" y="45385"/>
                  </a:lnTo>
                  <a:lnTo>
                    <a:pt x="265411" y="64463"/>
                  </a:lnTo>
                  <a:lnTo>
                    <a:pt x="304222" y="86528"/>
                  </a:lnTo>
                  <a:lnTo>
                    <a:pt x="341086" y="111431"/>
                  </a:lnTo>
                  <a:lnTo>
                    <a:pt x="375856" y="139024"/>
                  </a:lnTo>
                  <a:lnTo>
                    <a:pt x="408382" y="169157"/>
                  </a:lnTo>
                  <a:lnTo>
                    <a:pt x="438516" y="201683"/>
                  </a:lnTo>
                  <a:lnTo>
                    <a:pt x="466109" y="236452"/>
                  </a:lnTo>
                  <a:lnTo>
                    <a:pt x="491013" y="273317"/>
                  </a:lnTo>
                  <a:lnTo>
                    <a:pt x="513078" y="312128"/>
                  </a:lnTo>
                  <a:lnTo>
                    <a:pt x="532157" y="352736"/>
                  </a:lnTo>
                  <a:lnTo>
                    <a:pt x="548100" y="394994"/>
                  </a:lnTo>
                  <a:lnTo>
                    <a:pt x="560759" y="438753"/>
                  </a:lnTo>
                  <a:lnTo>
                    <a:pt x="569985" y="483863"/>
                  </a:lnTo>
                  <a:lnTo>
                    <a:pt x="575630" y="530177"/>
                  </a:lnTo>
                  <a:lnTo>
                    <a:pt x="577545" y="577545"/>
                  </a:lnTo>
                  <a:lnTo>
                    <a:pt x="575582" y="625134"/>
                  </a:lnTo>
                  <a:lnTo>
                    <a:pt x="569757" y="672082"/>
                  </a:lnTo>
                  <a:lnTo>
                    <a:pt x="560163" y="718171"/>
                  </a:lnTo>
                  <a:lnTo>
                    <a:pt x="546894" y="763185"/>
                  </a:lnTo>
                  <a:lnTo>
                    <a:pt x="530044" y="806907"/>
                  </a:lnTo>
                  <a:lnTo>
                    <a:pt x="509705" y="849120"/>
                  </a:lnTo>
                  <a:lnTo>
                    <a:pt x="485973" y="889607"/>
                  </a:lnTo>
                  <a:lnTo>
                    <a:pt x="458941" y="928152"/>
                  </a:lnTo>
                  <a:lnTo>
                    <a:pt x="428702" y="964539"/>
                  </a:lnTo>
                  <a:lnTo>
                    <a:pt x="395351" y="998550"/>
                  </a:lnTo>
                  <a:lnTo>
                    <a:pt x="362407" y="963472"/>
                  </a:lnTo>
                  <a:lnTo>
                    <a:pt x="396053" y="928907"/>
                  </a:lnTo>
                  <a:lnTo>
                    <a:pt x="425939" y="892108"/>
                  </a:lnTo>
                  <a:lnTo>
                    <a:pt x="452057" y="853339"/>
                  </a:lnTo>
                  <a:lnTo>
                    <a:pt x="474397" y="812866"/>
                  </a:lnTo>
                  <a:lnTo>
                    <a:pt x="492952" y="770951"/>
                  </a:lnTo>
                  <a:lnTo>
                    <a:pt x="507714" y="727860"/>
                  </a:lnTo>
                  <a:lnTo>
                    <a:pt x="518673" y="683855"/>
                  </a:lnTo>
                  <a:lnTo>
                    <a:pt x="525822" y="639203"/>
                  </a:lnTo>
                  <a:lnTo>
                    <a:pt x="529153" y="594166"/>
                  </a:lnTo>
                  <a:lnTo>
                    <a:pt x="528657" y="549009"/>
                  </a:lnTo>
                  <a:lnTo>
                    <a:pt x="524326" y="503996"/>
                  </a:lnTo>
                  <a:lnTo>
                    <a:pt x="516151" y="459390"/>
                  </a:lnTo>
                  <a:lnTo>
                    <a:pt x="504125" y="415458"/>
                  </a:lnTo>
                  <a:lnTo>
                    <a:pt x="488238" y="372462"/>
                  </a:lnTo>
                  <a:lnTo>
                    <a:pt x="468484" y="330666"/>
                  </a:lnTo>
                  <a:lnTo>
                    <a:pt x="444853" y="290335"/>
                  </a:lnTo>
                  <a:lnTo>
                    <a:pt x="417336" y="251733"/>
                  </a:lnTo>
                  <a:lnTo>
                    <a:pt x="385927" y="215125"/>
                  </a:lnTo>
                  <a:lnTo>
                    <a:pt x="351151" y="181331"/>
                  </a:lnTo>
                  <a:lnTo>
                    <a:pt x="313712" y="151072"/>
                  </a:lnTo>
                  <a:lnTo>
                    <a:pt x="273883" y="124465"/>
                  </a:lnTo>
                  <a:lnTo>
                    <a:pt x="231937" y="101628"/>
                  </a:lnTo>
                  <a:lnTo>
                    <a:pt x="188148" y="82679"/>
                  </a:lnTo>
                  <a:lnTo>
                    <a:pt x="142786" y="67736"/>
                  </a:lnTo>
                  <a:lnTo>
                    <a:pt x="96126" y="56917"/>
                  </a:lnTo>
                  <a:lnTo>
                    <a:pt x="48439" y="50339"/>
                  </a:lnTo>
                  <a:lnTo>
                    <a:pt x="0" y="4812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077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10146702" y="4512740"/>
            <a:ext cx="4851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1" spc="-25" dirty="0">
                <a:solidFill>
                  <a:srgbClr val="1A3A67"/>
                </a:solidFill>
                <a:latin typeface="Segoe UI"/>
                <a:cs typeface="Segoe UI"/>
              </a:rPr>
              <a:t>38%</a:t>
            </a:r>
            <a:endParaRPr sz="1800" dirty="0">
              <a:latin typeface="Segoe UI"/>
              <a:cs typeface="Segoe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82123" y="5379133"/>
            <a:ext cx="2564131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spcBef>
                <a:spcPts val="100"/>
              </a:spcBef>
            </a:pPr>
            <a:r>
              <a:rPr lang="en-US" dirty="0">
                <a:latin typeface="+mn-lt"/>
                <a:ea typeface="Source Sans Pro" panose="020B0503030403020204" pitchFamily="34" charset="0"/>
                <a:cs typeface="Calibri Light"/>
              </a:rPr>
              <a:t>38% </a:t>
            </a:r>
            <a:r>
              <a:rPr dirty="0">
                <a:latin typeface="+mn-lt"/>
                <a:ea typeface="Source Sans Pro" panose="020B0503030403020204" pitchFamily="34" charset="0"/>
                <a:cs typeface="Calibri Light"/>
              </a:rPr>
              <a:t>of</a:t>
            </a:r>
            <a:r>
              <a:rPr spc="-2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dirty="0">
                <a:latin typeface="+mn-lt"/>
                <a:ea typeface="Source Sans Pro" panose="020B0503030403020204" pitchFamily="34" charset="0"/>
                <a:cs typeface="Calibri Light"/>
              </a:rPr>
              <a:t>HR</a:t>
            </a:r>
            <a:r>
              <a:rPr spc="-20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pc="-11" dirty="0">
                <a:latin typeface="+mn-lt"/>
                <a:ea typeface="Source Sans Pro" panose="020B0503030403020204" pitchFamily="34" charset="0"/>
                <a:cs typeface="Calibri Light"/>
              </a:rPr>
              <a:t>professionals</a:t>
            </a:r>
            <a:r>
              <a:rPr spc="-4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dirty="0">
                <a:latin typeface="+mn-lt"/>
                <a:ea typeface="Source Sans Pro" panose="020B0503030403020204" pitchFamily="34" charset="0"/>
                <a:cs typeface="Calibri Light"/>
              </a:rPr>
              <a:t>say</a:t>
            </a:r>
            <a:r>
              <a:rPr spc="-20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pc="-11" dirty="0">
                <a:latin typeface="+mn-lt"/>
                <a:ea typeface="Source Sans Pro" panose="020B0503030403020204" pitchFamily="34" charset="0"/>
                <a:cs typeface="Calibri Light"/>
              </a:rPr>
              <a:t>their </a:t>
            </a:r>
            <a:r>
              <a:rPr spc="-20" dirty="0">
                <a:latin typeface="+mn-lt"/>
                <a:ea typeface="Source Sans Pro" panose="020B0503030403020204" pitchFamily="34" charset="0"/>
                <a:cs typeface="Calibri Light"/>
              </a:rPr>
              <a:t>organization’s</a:t>
            </a:r>
            <a:r>
              <a:rPr spc="-40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dirty="0">
                <a:latin typeface="+mn-lt"/>
                <a:ea typeface="Source Sans Pro" panose="020B0503030403020204" pitchFamily="34" charset="0"/>
                <a:cs typeface="Calibri Light"/>
              </a:rPr>
              <a:t>automation</a:t>
            </a:r>
            <a:r>
              <a:rPr spc="-11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dirty="0">
                <a:latin typeface="+mn-lt"/>
                <a:ea typeface="Source Sans Pro" panose="020B0503030403020204" pitchFamily="34" charset="0"/>
                <a:cs typeface="Calibri Light"/>
              </a:rPr>
              <a:t>or </a:t>
            </a:r>
            <a:r>
              <a:rPr spc="-25" dirty="0">
                <a:latin typeface="+mn-lt"/>
                <a:ea typeface="Source Sans Pro" panose="020B0503030403020204" pitchFamily="34" charset="0"/>
                <a:cs typeface="Calibri Light"/>
              </a:rPr>
              <a:t>AI </a:t>
            </a:r>
            <a:r>
              <a:rPr dirty="0">
                <a:latin typeface="+mn-lt"/>
                <a:ea typeface="Source Sans Pro" panose="020B0503030403020204" pitchFamily="34" charset="0"/>
                <a:cs typeface="Calibri Light"/>
              </a:rPr>
              <a:t>tools</a:t>
            </a:r>
            <a:r>
              <a:rPr spc="-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b="1" spc="-20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provide</a:t>
            </a:r>
            <a:r>
              <a:rPr b="1" spc="-51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b="1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a </a:t>
            </a:r>
            <a:r>
              <a:rPr b="1" spc="-20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percentage</a:t>
            </a:r>
            <a:r>
              <a:rPr b="1" spc="-35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b="1" spc="-20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match</a:t>
            </a:r>
            <a:r>
              <a:rPr b="1" spc="-45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b="1" spc="-25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or </a:t>
            </a:r>
            <a:r>
              <a:rPr b="1" spc="-20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ranking</a:t>
            </a:r>
            <a:r>
              <a:rPr b="1" spc="-51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b="1" spc="-11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for</a:t>
            </a:r>
            <a:r>
              <a:rPr b="1" spc="-31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b="1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each</a:t>
            </a:r>
            <a:r>
              <a:rPr b="1" spc="-40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b="1" spc="-11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applicant.</a:t>
            </a:r>
            <a:endParaRPr b="1" dirty="0">
              <a:solidFill>
                <a:srgbClr val="0191EB"/>
              </a:solidFill>
              <a:latin typeface="+mn-lt"/>
              <a:ea typeface="Source Sans Pro" panose="020B0503030403020204" pitchFamily="34" charset="0"/>
              <a:cs typeface="Calibri Light"/>
            </a:endParaRPr>
          </a:p>
        </p:txBody>
      </p:sp>
      <p:sp>
        <p:nvSpPr>
          <p:cNvPr id="43" name="Google Shape;141;p20">
            <a:extLst>
              <a:ext uri="{FF2B5EF4-FFF2-40B4-BE49-F238E27FC236}">
                <a16:creationId xmlns:a16="http://schemas.microsoft.com/office/drawing/2014/main" id="{BB728C69-52AB-3F4B-7F06-AA87643A2803}"/>
              </a:ext>
            </a:extLst>
          </p:cNvPr>
          <p:cNvSpPr txBox="1">
            <a:spLocks/>
          </p:cNvSpPr>
          <p:nvPr/>
        </p:nvSpPr>
        <p:spPr>
          <a:xfrm>
            <a:off x="0" y="6333134"/>
            <a:ext cx="11327501" cy="52480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800"/>
              </a:spcBef>
            </a:pPr>
            <a:r>
              <a:rPr lang="en-US" dirty="0">
                <a:latin typeface="+mn-lt"/>
                <a:ea typeface="Source Sans Pro" panose="020B0503030403020204" pitchFamily="34" charset="0"/>
              </a:rPr>
              <a:t>Source: </a:t>
            </a:r>
            <a:r>
              <a:rPr lang="en-US" dirty="0">
                <a:solidFill>
                  <a:srgbClr val="0070C0"/>
                </a:solidFill>
                <a:latin typeface="+mn-lt"/>
                <a:ea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Using Artificial Intelligence for Employment Purposes</a:t>
            </a:r>
            <a:r>
              <a:rPr lang="en-US" dirty="0">
                <a:latin typeface="+mn-lt"/>
                <a:ea typeface="Source Sans Pro" panose="020B0503030403020204" pitchFamily="34" charset="0"/>
              </a:rPr>
              <a:t>, Society for Human Resource Management (2022) </a:t>
            </a:r>
          </a:p>
        </p:txBody>
      </p:sp>
      <p:sp>
        <p:nvSpPr>
          <p:cNvPr id="45" name="Slide Number Placeholder 2">
            <a:extLst>
              <a:ext uri="{FF2B5EF4-FFF2-40B4-BE49-F238E27FC236}">
                <a16:creationId xmlns:a16="http://schemas.microsoft.com/office/drawing/2014/main" id="{9D647BE1-B53C-7C95-92DE-46C6BD72559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460400" y="6333200"/>
            <a:ext cx="731600" cy="524800"/>
          </a:xfrm>
        </p:spPr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latin typeface="+mn-lt"/>
                <a:ea typeface="Roboto Slab" pitchFamily="2" charset="0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23</a:t>
            </a:fld>
            <a:endParaRPr lang="en" dirty="0">
              <a:latin typeface="+mn-lt"/>
              <a:ea typeface="Roboto Slab" pitchFamily="2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C591B6F9-96B5-9236-9791-6D48F2B6C43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  <a:ea typeface="Roboto Slab" pitchFamily="2" charset="0"/>
                <a:sym typeface="Roboto Slab"/>
              </a:rPr>
              <a:t>Research: HR Adoption (3 of 3) </a:t>
            </a:r>
            <a:endParaRPr lang="en-US" sz="4400" b="1" dirty="0">
              <a:effectLst/>
              <a:latin typeface="+mj-lt"/>
              <a:ea typeface="Roboto Slab" pitchFamily="2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8910" y="2465488"/>
            <a:ext cx="5068649" cy="2410853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>
              <a:spcBef>
                <a:spcPts val="680"/>
              </a:spcBef>
            </a:pPr>
            <a:r>
              <a:rPr sz="5400" b="1" spc="-25" dirty="0">
                <a:solidFill>
                  <a:srgbClr val="0191EB"/>
                </a:solidFill>
                <a:latin typeface="+mn-lt"/>
                <a:ea typeface="Roboto Slab" pitchFamily="2" charset="0"/>
                <a:cs typeface="Calibri"/>
              </a:rPr>
              <a:t>92%</a:t>
            </a:r>
            <a:endParaRPr sz="5400" dirty="0">
              <a:solidFill>
                <a:srgbClr val="0191EB"/>
              </a:solidFill>
              <a:latin typeface="+mn-lt"/>
              <a:ea typeface="Roboto Slab" pitchFamily="2" charset="0"/>
              <a:cs typeface="Calibri"/>
            </a:endParaRPr>
          </a:p>
          <a:p>
            <a:pPr marL="12700" marR="5080">
              <a:spcBef>
                <a:spcPts val="220"/>
              </a:spcBef>
            </a:pP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of</a:t>
            </a:r>
            <a:r>
              <a:rPr sz="2400" spc="-40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spc="-11" dirty="0">
                <a:latin typeface="+mn-lt"/>
                <a:ea typeface="Source Sans Pro" panose="020B0503030403020204" pitchFamily="34" charset="0"/>
                <a:cs typeface="Calibri Light"/>
              </a:rPr>
              <a:t>organizations</a:t>
            </a:r>
            <a:r>
              <a:rPr sz="2400" spc="-5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that</a:t>
            </a:r>
            <a:r>
              <a:rPr sz="2400" spc="-31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use</a:t>
            </a:r>
            <a:r>
              <a:rPr sz="2400" spc="-4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automation</a:t>
            </a:r>
            <a:r>
              <a:rPr sz="2400" spc="-51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or</a:t>
            </a:r>
            <a:r>
              <a:rPr sz="2400" spc="-31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AI</a:t>
            </a:r>
            <a:r>
              <a:rPr sz="2400" spc="-25" dirty="0">
                <a:latin typeface="+mn-lt"/>
                <a:ea typeface="Source Sans Pro" panose="020B0503030403020204" pitchFamily="34" charset="0"/>
                <a:cs typeface="Calibri Light"/>
              </a:rPr>
              <a:t> to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support</a:t>
            </a:r>
            <a:r>
              <a:rPr sz="2400" spc="-7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spc="-11" dirty="0">
                <a:latin typeface="+mn-lt"/>
                <a:ea typeface="Source Sans Pro" panose="020B0503030403020204" pitchFamily="34" charset="0"/>
                <a:cs typeface="Calibri Light"/>
              </a:rPr>
              <a:t>HR-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related</a:t>
            </a:r>
            <a:r>
              <a:rPr sz="2400" spc="-60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activities</a:t>
            </a:r>
            <a:r>
              <a:rPr sz="2400" spc="-60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b="1" spc="-11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source</a:t>
            </a:r>
            <a:r>
              <a:rPr sz="2400" b="1" spc="-71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b="1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some</a:t>
            </a:r>
            <a:r>
              <a:rPr sz="2400" b="1" spc="-71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b="1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or</a:t>
            </a:r>
            <a:r>
              <a:rPr sz="2400" b="1" spc="-60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b="1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all</a:t>
            </a:r>
            <a:r>
              <a:rPr sz="2400" b="1" spc="-45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b="1" spc="-25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of </a:t>
            </a:r>
            <a:r>
              <a:rPr sz="2400" b="1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these</a:t>
            </a:r>
            <a:r>
              <a:rPr sz="2400" b="1" spc="-91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b="1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tools</a:t>
            </a:r>
            <a:r>
              <a:rPr sz="2400" spc="-80" dirty="0">
                <a:solidFill>
                  <a:srgbClr val="0077BD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directly</a:t>
            </a:r>
            <a:r>
              <a:rPr sz="2400" spc="-6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from</a:t>
            </a:r>
            <a:r>
              <a:rPr sz="2400" spc="-5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a</a:t>
            </a:r>
            <a:r>
              <a:rPr sz="2400" spc="-31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spc="-11" dirty="0">
                <a:latin typeface="+mn-lt"/>
                <a:ea typeface="Source Sans Pro" panose="020B0503030403020204" pitchFamily="34" charset="0"/>
                <a:cs typeface="Calibri Light"/>
              </a:rPr>
              <a:t>vendor.</a:t>
            </a:r>
            <a:endParaRPr sz="2400" dirty="0">
              <a:latin typeface="+mn-lt"/>
              <a:ea typeface="Source Sans Pro" panose="020B0503030403020204" pitchFamily="34" charset="0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51418" y="2470627"/>
            <a:ext cx="5384799" cy="313611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spcBef>
                <a:spcPts val="680"/>
              </a:spcBef>
            </a:pPr>
            <a:r>
              <a:rPr sz="5400" b="1" spc="-25" dirty="0">
                <a:solidFill>
                  <a:srgbClr val="0191EB"/>
                </a:solidFill>
                <a:latin typeface="+mn-lt"/>
                <a:ea typeface="Roboto Slab" pitchFamily="2" charset="0"/>
                <a:cs typeface="Calibri"/>
              </a:rPr>
              <a:t>Only 2 in 5</a:t>
            </a:r>
          </a:p>
          <a:p>
            <a:pPr marL="12065" marR="5080" indent="-1905">
              <a:spcBef>
                <a:spcPts val="160"/>
              </a:spcBef>
            </a:pPr>
            <a:r>
              <a:rPr sz="2400" spc="-11" dirty="0">
                <a:latin typeface="+mn-lt"/>
                <a:ea typeface="Source Sans Pro" panose="020B0503030403020204" pitchFamily="34" charset="0"/>
                <a:cs typeface="Calibri Light"/>
              </a:rPr>
              <a:t>organizations</a:t>
            </a:r>
            <a:r>
              <a:rPr sz="2400" spc="-2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that</a:t>
            </a:r>
            <a:r>
              <a:rPr sz="2400" spc="-5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purchase</a:t>
            </a:r>
            <a:r>
              <a:rPr sz="2400" spc="-3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spc="-11" dirty="0">
                <a:latin typeface="+mn-lt"/>
                <a:ea typeface="Source Sans Pro" panose="020B0503030403020204" pitchFamily="34" charset="0"/>
                <a:cs typeface="Calibri Light"/>
              </a:rPr>
              <a:t>automation</a:t>
            </a:r>
            <a:r>
              <a:rPr sz="2400" spc="-3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or</a:t>
            </a:r>
            <a:r>
              <a:rPr sz="2400" spc="-51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spc="-25" dirty="0">
                <a:latin typeface="+mn-lt"/>
                <a:ea typeface="Source Sans Pro" panose="020B0503030403020204" pitchFamily="34" charset="0"/>
                <a:cs typeface="Calibri Light"/>
              </a:rPr>
              <a:t>AI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tools</a:t>
            </a:r>
            <a:r>
              <a:rPr sz="2400" spc="-60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from</a:t>
            </a:r>
            <a:r>
              <a:rPr sz="2400" spc="-6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vendors</a:t>
            </a:r>
            <a:r>
              <a:rPr sz="2400" spc="-4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say</a:t>
            </a:r>
            <a:r>
              <a:rPr sz="2400" spc="-60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their</a:t>
            </a:r>
            <a:r>
              <a:rPr sz="2400" spc="-71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vendor(s)</a:t>
            </a:r>
            <a:r>
              <a:rPr sz="2400" spc="-60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are</a:t>
            </a:r>
            <a:r>
              <a:rPr sz="2400" spc="-7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lang="en-US" sz="2400" b="1" spc="-20" dirty="0">
                <a:solidFill>
                  <a:srgbClr val="0191EB"/>
                </a:solidFill>
                <a:uFill>
                  <a:solidFill>
                    <a:srgbClr val="0077BD"/>
                  </a:solidFill>
                </a:uFill>
                <a:latin typeface="+mn-lt"/>
                <a:ea typeface="Source Sans Pro" panose="020B0503030403020204" pitchFamily="34" charset="0"/>
                <a:cs typeface="Calibri Light"/>
              </a:rPr>
              <a:t>very</a:t>
            </a:r>
            <a:r>
              <a:rPr lang="en-US" sz="2400" b="1" spc="-20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lang="en-US" sz="2400" b="1" spc="-31" dirty="0">
                <a:solidFill>
                  <a:srgbClr val="0191EB"/>
                </a:solidFill>
                <a:latin typeface="+mn-lt"/>
                <a:ea typeface="Source Sans Pro" panose="020B0503030403020204" pitchFamily="34" charset="0"/>
                <a:cs typeface="Calibri Light"/>
              </a:rPr>
              <a:t>transparent</a:t>
            </a:r>
            <a:r>
              <a:rPr lang="en-US" sz="2400" dirty="0">
                <a:latin typeface="+mn-lt"/>
                <a:ea typeface="Source Sans Pro" panose="020B0503030403020204" pitchFamily="34" charset="0"/>
                <a:cs typeface="Calibri Light"/>
              </a:rPr>
              <a:t> a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bout</a:t>
            </a:r>
            <a:r>
              <a:rPr sz="2400" spc="-3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the</a:t>
            </a:r>
            <a:r>
              <a:rPr sz="2400" spc="-3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steps</a:t>
            </a:r>
            <a:r>
              <a:rPr sz="2400" spc="-11" dirty="0">
                <a:latin typeface="+mn-lt"/>
                <a:ea typeface="Source Sans Pro" panose="020B0503030403020204" pitchFamily="34" charset="0"/>
                <a:cs typeface="Calibri Light"/>
              </a:rPr>
              <a:t> taken</a:t>
            </a:r>
            <a:r>
              <a:rPr sz="2400" spc="-40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to</a:t>
            </a:r>
            <a:r>
              <a:rPr sz="2400" spc="-40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spc="-11" dirty="0">
                <a:latin typeface="+mn-lt"/>
                <a:ea typeface="Source Sans Pro" panose="020B0503030403020204" pitchFamily="34" charset="0"/>
                <a:cs typeface="Calibri Light"/>
              </a:rPr>
              <a:t>ensure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the</a:t>
            </a:r>
            <a:r>
              <a:rPr sz="2400" spc="-51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tools</a:t>
            </a:r>
            <a:r>
              <a:rPr sz="2400" spc="-2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spc="-11" dirty="0">
                <a:latin typeface="+mn-lt"/>
                <a:ea typeface="Source Sans Pro" panose="020B0503030403020204" pitchFamily="34" charset="0"/>
                <a:cs typeface="Calibri Light"/>
              </a:rPr>
              <a:t>prevent</a:t>
            </a:r>
            <a:r>
              <a:rPr sz="2400" spc="-51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or</a:t>
            </a:r>
            <a:r>
              <a:rPr sz="2400" spc="-51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protect</a:t>
            </a:r>
            <a:r>
              <a:rPr sz="2400" spc="-3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spc="-11" dirty="0">
                <a:latin typeface="+mn-lt"/>
                <a:ea typeface="Source Sans Pro" panose="020B0503030403020204" pitchFamily="34" charset="0"/>
                <a:cs typeface="Calibri Light"/>
              </a:rPr>
              <a:t>against discrimination</a:t>
            </a:r>
            <a:r>
              <a:rPr sz="2400" spc="1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dirty="0">
                <a:latin typeface="+mn-lt"/>
                <a:ea typeface="Source Sans Pro" panose="020B0503030403020204" pitchFamily="34" charset="0"/>
                <a:cs typeface="Calibri Light"/>
              </a:rPr>
              <a:t>or</a:t>
            </a:r>
            <a:r>
              <a:rPr sz="2400" spc="-5" dirty="0">
                <a:latin typeface="+mn-lt"/>
                <a:ea typeface="Source Sans Pro" panose="020B0503030403020204" pitchFamily="34" charset="0"/>
                <a:cs typeface="Calibri Light"/>
              </a:rPr>
              <a:t> </a:t>
            </a:r>
            <a:r>
              <a:rPr sz="2400" spc="-20" dirty="0">
                <a:latin typeface="+mn-lt"/>
                <a:ea typeface="Source Sans Pro" panose="020B0503030403020204" pitchFamily="34" charset="0"/>
                <a:cs typeface="Calibri Light"/>
              </a:rPr>
              <a:t>bias.</a:t>
            </a:r>
            <a:endParaRPr sz="2400" dirty="0">
              <a:latin typeface="+mn-lt"/>
              <a:ea typeface="Source Sans Pro" panose="020B0503030403020204" pitchFamily="34" charset="0"/>
              <a:cs typeface="Calibri Light"/>
            </a:endParaRPr>
          </a:p>
        </p:txBody>
      </p:sp>
      <p:sp>
        <p:nvSpPr>
          <p:cNvPr id="20" name="Google Shape;141;p20">
            <a:extLst>
              <a:ext uri="{FF2B5EF4-FFF2-40B4-BE49-F238E27FC236}">
                <a16:creationId xmlns:a16="http://schemas.microsoft.com/office/drawing/2014/main" id="{60722B75-8CD7-FDEC-4544-377EA1012694}"/>
              </a:ext>
            </a:extLst>
          </p:cNvPr>
          <p:cNvSpPr txBox="1">
            <a:spLocks/>
          </p:cNvSpPr>
          <p:nvPr/>
        </p:nvSpPr>
        <p:spPr>
          <a:xfrm>
            <a:off x="0" y="6333134"/>
            <a:ext cx="11327501" cy="52480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800"/>
              </a:spcBef>
            </a:pPr>
            <a:r>
              <a:rPr lang="en-US" dirty="0">
                <a:latin typeface="+mn-lt"/>
                <a:ea typeface="Source Sans Pro" panose="020B0503030403020204" pitchFamily="34" charset="0"/>
              </a:rPr>
              <a:t>Source: </a:t>
            </a:r>
            <a:r>
              <a:rPr lang="en-US" dirty="0">
                <a:solidFill>
                  <a:srgbClr val="0070C0"/>
                </a:solidFill>
                <a:latin typeface="+mn-lt"/>
                <a:ea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Using Artificial Intelligence for Employment Purposes</a:t>
            </a:r>
            <a:r>
              <a:rPr lang="en-US" dirty="0">
                <a:latin typeface="+mn-lt"/>
                <a:ea typeface="Source Sans Pro" panose="020B0503030403020204" pitchFamily="34" charset="0"/>
              </a:rPr>
              <a:t>, Society for Human Resource Management (2022) 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3148DBE3-55D1-F606-9954-F68091FE131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460400" y="6333200"/>
            <a:ext cx="731600" cy="524800"/>
          </a:xfrm>
        </p:spPr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latin typeface="+mn-lt"/>
                <a:ea typeface="Roboto Slab" pitchFamily="2" charset="0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24</a:t>
            </a:fld>
            <a:endParaRPr lang="en" dirty="0">
              <a:latin typeface="+mn-lt"/>
              <a:ea typeface="Roboto Slab" pitchFamily="2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7988B-9251-95B2-967F-35690482C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47" y="237792"/>
            <a:ext cx="10661253" cy="9368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Figure 5: AI Risk Management</a:t>
            </a: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A5CFAAD9-3D60-2371-E059-499BA943FBA8}"/>
              </a:ext>
            </a:extLst>
          </p:cNvPr>
          <p:cNvSpPr txBox="1">
            <a:spLocks/>
          </p:cNvSpPr>
          <p:nvPr/>
        </p:nvSpPr>
        <p:spPr>
          <a:xfrm>
            <a:off x="263091" y="1578279"/>
            <a:ext cx="3008259" cy="308608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24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</a:rPr>
              <a:t>From 2019 to 2022, organizations did not report a substantial increase in their efforts to mitigate AI risks. </a:t>
            </a:r>
          </a:p>
        </p:txBody>
      </p:sp>
      <p:pic>
        <p:nvPicPr>
          <p:cNvPr id="9" name="Picture 8" descr="Figure 5. View the Appendix for long text description. ">
            <a:extLst>
              <a:ext uri="{FF2B5EF4-FFF2-40B4-BE49-F238E27FC236}">
                <a16:creationId xmlns:a16="http://schemas.microsoft.com/office/drawing/2014/main" id="{F6759E48-493D-14C8-F486-DE4AEEA41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733" y="1729957"/>
            <a:ext cx="8202170" cy="3915321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2DAE3DC-F719-D7C8-71B8-574BE9D2717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460400" y="6333200"/>
            <a:ext cx="731600" cy="524800"/>
          </a:xfrm>
        </p:spPr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latin typeface="+mn-lt"/>
                <a:ea typeface="Roboto Slab" pitchFamily="2" charset="0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25</a:t>
            </a:fld>
            <a:endParaRPr lang="en" dirty="0">
              <a:latin typeface="+mn-lt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478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1339D910-CC07-454B-BE11-6CFA6BCE041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Key #5</a:t>
            </a:r>
          </a:p>
        </p:txBody>
      </p:sp>
      <p:sp>
        <p:nvSpPr>
          <p:cNvPr id="20" name="Google Shape;140;p20">
            <a:extLst>
              <a:ext uri="{FF2B5EF4-FFF2-40B4-BE49-F238E27FC236}">
                <a16:creationId xmlns:a16="http://schemas.microsoft.com/office/drawing/2014/main" id="{560B6D8B-EB8C-8A43-8903-F809DB53E33B}"/>
              </a:ext>
            </a:extLst>
          </p:cNvPr>
          <p:cNvSpPr txBox="1">
            <a:spLocks/>
          </p:cNvSpPr>
          <p:nvPr/>
        </p:nvSpPr>
        <p:spPr>
          <a:xfrm>
            <a:off x="837888" y="479769"/>
            <a:ext cx="10095600" cy="9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 eaLnBrk="1" fontAlgn="auto" hangingPunct="1">
              <a:defRPr/>
            </a:pPr>
            <a:r>
              <a:rPr lang="en-US" sz="4400" b="1" kern="0" dirty="0">
                <a:solidFill>
                  <a:schemeClr val="tx1"/>
                </a:solidFill>
                <a:latin typeface="+mj-lt"/>
                <a:ea typeface="Roboto Slab" pitchFamily="2" charset="0"/>
              </a:rPr>
              <a:t>KEY #5</a:t>
            </a:r>
          </a:p>
        </p:txBody>
      </p:sp>
      <p:sp>
        <p:nvSpPr>
          <p:cNvPr id="19" name="Google Shape;248;p27">
            <a:extLst>
              <a:ext uri="{FF2B5EF4-FFF2-40B4-BE49-F238E27FC236}">
                <a16:creationId xmlns:a16="http://schemas.microsoft.com/office/drawing/2014/main" id="{A04CEAD9-68CA-0141-A1A5-25F7448A2D74}"/>
              </a:ext>
            </a:extLst>
          </p:cNvPr>
          <p:cNvSpPr txBox="1">
            <a:spLocks/>
          </p:cNvSpPr>
          <p:nvPr/>
        </p:nvSpPr>
        <p:spPr>
          <a:xfrm>
            <a:off x="1048201" y="1852220"/>
            <a:ext cx="8818521" cy="3922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Source Sans Pro"/>
              <a:buChar char="◎"/>
              <a:defRPr sz="3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en-US" sz="8000" b="1" dirty="0">
                <a:solidFill>
                  <a:schemeClr val="tx1"/>
                </a:solidFill>
                <a:latin typeface="+mn-lt"/>
              </a:rPr>
              <a:t>Employers need help with AI governance. 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E5EFF67A-C37C-C381-C901-27C0821C77D7}"/>
              </a:ext>
            </a:extLst>
          </p:cNvPr>
          <p:cNvSpPr txBox="1">
            <a:spLocks/>
          </p:cNvSpPr>
          <p:nvPr/>
        </p:nvSpPr>
        <p:spPr bwMode="auto">
          <a:xfrm>
            <a:off x="11460400" y="6333200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lvl="0" algn="ctr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457200" lvl="1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lvl="2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lvl="3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lvl="4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286000" lvl="5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743200" lvl="6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200400" lvl="7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657600" lvl="8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latin typeface="+mn-lt"/>
                <a:ea typeface="Roboto Slab" pitchFamily="2" charset="0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26</a:t>
            </a:fld>
            <a:endParaRPr lang="en" dirty="0">
              <a:latin typeface="+mn-lt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685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2061366" y="1535301"/>
            <a:ext cx="9144479" cy="15464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" sz="9600" dirty="0">
                <a:solidFill>
                  <a:schemeClr val="bg1"/>
                </a:solidFill>
              </a:rPr>
              <a:t>3. </a:t>
            </a:r>
            <a:r>
              <a:rPr lang="en" sz="5600" b="0" dirty="0">
                <a:solidFill>
                  <a:schemeClr val="bg1"/>
                </a:solidFill>
              </a:rPr>
              <a:t>How can we help?</a:t>
            </a:r>
            <a:endParaRPr sz="5600" b="0" dirty="0">
              <a:solidFill>
                <a:schemeClr val="bg1"/>
              </a:solidFill>
            </a:endParaRPr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2061367" y="3081702"/>
            <a:ext cx="8574208" cy="257666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We have a duty to help make AI tools </a:t>
            </a:r>
            <a:r>
              <a:rPr lang="en-US" sz="3200" dirty="0">
                <a:solidFill>
                  <a:schemeClr val="accent1"/>
                </a:solidFill>
                <a:latin typeface="+mn-lt"/>
                <a:ea typeface="Roboto Slab" pitchFamily="2" charset="0"/>
              </a:rPr>
              <a:t>fair for people with disabilities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. </a:t>
            </a:r>
            <a:endParaRPr sz="3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B940FD7-FA93-3030-4AED-D29AF85253C8}"/>
              </a:ext>
            </a:extLst>
          </p:cNvPr>
          <p:cNvSpPr txBox="1">
            <a:spLocks/>
          </p:cNvSpPr>
          <p:nvPr/>
        </p:nvSpPr>
        <p:spPr>
          <a:xfrm>
            <a:off x="11460400" y="6333200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solidFill>
                  <a:schemeClr val="bg1">
                    <a:lumMod val="50000"/>
                  </a:schemeClr>
                </a:solidFill>
                <a:latin typeface="+mn-lt"/>
                <a:ea typeface="Roboto Slab" pitchFamily="2" charset="0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27</a:t>
            </a:fld>
            <a:endParaRPr lang="en" dirty="0">
              <a:solidFill>
                <a:schemeClr val="bg1">
                  <a:lumMod val="50000"/>
                </a:schemeClr>
              </a:solidFill>
              <a:latin typeface="+mn-lt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191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286A63BB-566B-ED4D-9C80-977CB5299C3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Pictures</a:t>
            </a:r>
            <a:r>
              <a:rPr lang="en-US" baseline="0"/>
              <a:t> of People with Disabilities at Work</a:t>
            </a:r>
            <a:endParaRPr lang="en-US"/>
          </a:p>
        </p:txBody>
      </p:sp>
      <p:pic>
        <p:nvPicPr>
          <p:cNvPr id="10" name="Picture 9" descr="A woman with long black hair holding a smartphone and looking down. ">
            <a:extLst>
              <a:ext uri="{FF2B5EF4-FFF2-40B4-BE49-F238E27FC236}">
                <a16:creationId xmlns:a16="http://schemas.microsoft.com/office/drawing/2014/main" id="{C28B73F0-7BB4-AE44-8F15-25358490B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"/>
            <a:ext cx="6096000" cy="4065260"/>
          </a:xfrm>
          <a:prstGeom prst="rect">
            <a:avLst/>
          </a:prstGeom>
        </p:spPr>
      </p:pic>
      <p:pic>
        <p:nvPicPr>
          <p:cNvPr id="12" name="Picture 11" descr="Two people with short dark brown hair seated next to each other looking at a laptop. ">
            <a:extLst>
              <a:ext uri="{FF2B5EF4-FFF2-40B4-BE49-F238E27FC236}">
                <a16:creationId xmlns:a16="http://schemas.microsoft.com/office/drawing/2014/main" id="{0BCF7576-6DF6-DD44-8A5B-BBAB0BF05A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65"/>
            <a:ext cx="6096000" cy="3818593"/>
          </a:xfrm>
          <a:prstGeom prst="rect">
            <a:avLst/>
          </a:prstGeom>
        </p:spPr>
      </p:pic>
      <p:pic>
        <p:nvPicPr>
          <p:cNvPr id="4" name="Picture 3" descr="A person with a physical disability using a laptop at a table. ">
            <a:extLst>
              <a:ext uri="{FF2B5EF4-FFF2-40B4-BE49-F238E27FC236}">
                <a16:creationId xmlns:a16="http://schemas.microsoft.com/office/drawing/2014/main" id="{CF8BC18D-2646-4349-B8EB-C4381375DC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9373"/>
            <a:ext cx="6097891" cy="3818528"/>
          </a:xfrm>
          <a:prstGeom prst="rect">
            <a:avLst/>
          </a:prstGeom>
        </p:spPr>
      </p:pic>
      <p:pic>
        <p:nvPicPr>
          <p:cNvPr id="6" name="Picture 5" descr="A young person with long brown hair seated wearing a telephone headset and a black shirt. ">
            <a:extLst>
              <a:ext uri="{FF2B5EF4-FFF2-40B4-BE49-F238E27FC236}">
                <a16:creationId xmlns:a16="http://schemas.microsoft.com/office/drawing/2014/main" id="{5A92BB91-ED53-1942-9557-65CD910BD4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818627"/>
            <a:ext cx="6096000" cy="303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09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A1164-E0AD-554C-AA8A-DC13879C1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bg1"/>
                </a:solidFill>
                <a:latin typeface="+mj-lt"/>
                <a:ea typeface="Roboto Slab" pitchFamily="2" charset="0"/>
              </a:rPr>
              <a:t>ODEP Strategy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39E73-4543-4F48-8DE4-52854CC0B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8200" y="1599511"/>
            <a:ext cx="6935072" cy="3905362"/>
          </a:xfrm>
        </p:spPr>
        <p:txBody>
          <a:bodyPr/>
          <a:lstStyle/>
          <a:p>
            <a:pPr marL="472006" lvl="1" indent="-457189">
              <a:spcAft>
                <a:spcPts val="24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Influence federal policies</a:t>
            </a:r>
          </a:p>
          <a:p>
            <a:pPr marL="472006" lvl="1" indent="-457189">
              <a:spcAft>
                <a:spcPts val="24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Engage civil society leaders</a:t>
            </a:r>
          </a:p>
          <a:p>
            <a:pPr marL="472006" lvl="1" indent="-457189">
              <a:spcAft>
                <a:spcPts val="24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Create employer resources and partnerships</a:t>
            </a:r>
          </a:p>
        </p:txBody>
      </p:sp>
      <p:pic>
        <p:nvPicPr>
          <p:cNvPr id="4" name="Picture 2" descr="Robot finger touching human finger">
            <a:extLst>
              <a:ext uri="{FF2B5EF4-FFF2-40B4-BE49-F238E27FC236}">
                <a16:creationId xmlns:a16="http://schemas.microsoft.com/office/drawing/2014/main" id="{FF769B0C-F6EC-A524-E47B-7715739C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23" y="1892380"/>
            <a:ext cx="2435588" cy="248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7F053-6FB0-5149-AB4F-F321D6515C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>
                <a:latin typeface="+mn-lt"/>
                <a:ea typeface="Roboto Slab" pitchFamily="2" charset="0"/>
              </a:rPr>
              <a:pPr algn="r"/>
              <a:t>29</a:t>
            </a:fld>
            <a:endParaRPr lang="en-US" dirty="0">
              <a:latin typeface="+mn-lt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20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00;p3">
            <a:extLst>
              <a:ext uri="{FF2B5EF4-FFF2-40B4-BE49-F238E27FC236}">
                <a16:creationId xmlns:a16="http://schemas.microsoft.com/office/drawing/2014/main" id="{DA055581-F34A-1679-4B54-A1E6D4C315CC}"/>
              </a:ext>
            </a:extLst>
          </p:cNvPr>
          <p:cNvSpPr txBox="1">
            <a:spLocks noGrp="1" noChangeArrowheads="1"/>
          </p:cNvSpPr>
          <p:nvPr>
            <p:ph type="body" idx="3"/>
          </p:nvPr>
        </p:nvSpPr>
        <p:spPr>
          <a:xfrm>
            <a:off x="8648700" y="3799840"/>
            <a:ext cx="2590800" cy="56261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0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July 11, 2023</a:t>
            </a:r>
          </a:p>
        </p:txBody>
      </p:sp>
      <p:sp>
        <p:nvSpPr>
          <p:cNvPr id="101" name="Google Shape;101;p3">
            <a:extLst>
              <a:ext uri="{FF2B5EF4-FFF2-40B4-BE49-F238E27FC236}">
                <a16:creationId xmlns:a16="http://schemas.microsoft.com/office/drawing/2014/main" id="{0B1970BD-C9C5-0337-361E-AAA245D2D9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07350" y="2805113"/>
            <a:ext cx="3873500" cy="839787"/>
          </a:xfrm>
        </p:spPr>
        <p:txBody>
          <a:bodyPr>
            <a:normAutofit fontScale="25000" lnSpcReduction="20000"/>
          </a:bodyPr>
          <a:lstStyle/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buSzPct val="100000"/>
              <a:buFont typeface="Arial"/>
              <a:buNone/>
              <a:defRPr/>
            </a:pPr>
            <a:r>
              <a:rPr lang="en-US" sz="9600" dirty="0">
                <a:latin typeface="+mn-lt"/>
                <a:ea typeface="Calibri"/>
                <a:cs typeface="Calibri"/>
                <a:sym typeface="Calibri"/>
              </a:rPr>
              <a:t>National Community of Practice (CoP) series</a:t>
            </a:r>
            <a:endParaRPr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388" name="Google Shape;102;p3">
            <a:extLst>
              <a:ext uri="{FF2B5EF4-FFF2-40B4-BE49-F238E27FC236}">
                <a16:creationId xmlns:a16="http://schemas.microsoft.com/office/drawing/2014/main" id="{55798E60-B716-5965-D7F8-EF1E03A5679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1271015"/>
            <a:ext cx="12192000" cy="1249407"/>
          </a:xfrm>
          <a:effectLst/>
        </p:spPr>
        <p:txBody>
          <a:bodyPr lIns="0" tIns="91425" rIns="0"/>
          <a:lstStyle/>
          <a:p>
            <a:pPr marL="0" marR="0" algn="ctr">
              <a:lnSpc>
                <a:spcPct val="9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Let’s Explore the Emergence of Artificial Intelligence Work Tools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blue and white background with circles and lines&#10;&#10;Description automatically generated with low confidence">
            <a:extLst>
              <a:ext uri="{FF2B5EF4-FFF2-40B4-BE49-F238E27FC236}">
                <a16:creationId xmlns:a16="http://schemas.microsoft.com/office/drawing/2014/main" id="{BC0AF8DC-20FC-BCB6-2045-97A489D18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0422"/>
            <a:ext cx="6096000" cy="4064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A1164-E0AD-554C-AA8A-DC13879C1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042" y="401530"/>
            <a:ext cx="8694420" cy="844564"/>
          </a:xfrm>
        </p:spPr>
        <p:txBody>
          <a:bodyPr/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+mj-lt"/>
              </a:rPr>
              <a:t>Influence Federal Policies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39E73-4543-4F48-8DE4-52854CC0B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764" y="1414580"/>
            <a:ext cx="9744363" cy="5423027"/>
          </a:xfrm>
        </p:spPr>
        <p:txBody>
          <a:bodyPr/>
          <a:lstStyle/>
          <a:p>
            <a:pPr marL="342900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sz="2400" b="1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White House Office of Science &amp; Technology Policy</a:t>
            </a:r>
          </a:p>
          <a:p>
            <a:pPr marL="803275" lvl="1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  <a:hlinkClick r:id="rId3"/>
              </a:rPr>
              <a:t>Blueprint for an AI Bill of Rights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 &amp;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  <a:hlinkClick r:id="rId4"/>
              </a:rPr>
              <a:t>Fact Sheet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 (Oct. 2022) </a:t>
            </a:r>
          </a:p>
          <a:p>
            <a:pPr marL="803275" lvl="1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  <a:hlinkClick r:id="rId5"/>
              </a:rPr>
              <a:t>RFI on Worker Surveillance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 (May 2023) </a:t>
            </a:r>
          </a:p>
          <a:p>
            <a:pPr marL="342900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sz="2400" b="1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Federal Authorities</a:t>
            </a:r>
          </a:p>
          <a:p>
            <a:pPr marL="803275" lvl="1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  <a:hlinkClick r:id="rId6"/>
              </a:rPr>
              <a:t>EEOC Guidance on the ADA and AI Hiring Tech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 (May 2022)</a:t>
            </a:r>
          </a:p>
          <a:p>
            <a:pPr marL="803275" lvl="1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  <a:hlinkClick r:id="rId7"/>
              </a:rPr>
              <a:t>Joint Statement on Enforcement Efforts Against Discrimination and Bias in Automated Systems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 (April 2023)</a:t>
            </a:r>
          </a:p>
          <a:p>
            <a:pPr marL="803275" lvl="1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OFCCP Fairness in Technology Task Force (Ongoing)</a:t>
            </a:r>
          </a:p>
          <a:p>
            <a:pPr marL="803275" lvl="1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DOL AI Equity Workgroup (Ongoing) </a:t>
            </a:r>
          </a:p>
          <a:p>
            <a:pPr marL="342900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sz="2400" b="1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National Institute of Standards &amp; Technology (NIST) </a:t>
            </a:r>
          </a:p>
          <a:p>
            <a:pPr marL="803275" lvl="1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  <a:hlinkClick r:id="rId8"/>
              </a:rPr>
              <a:t>SP 1270: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 Towards a Standard for Identifying and Managing Bias in AI (2021)</a:t>
            </a:r>
          </a:p>
          <a:p>
            <a:pPr marL="803275" lvl="1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  <a:hlinkClick r:id="rId9"/>
              </a:rPr>
              <a:t>AI Risk Management Framework (RMF)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 &amp;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  <a:hlinkClick r:id="rId10"/>
              </a:rPr>
              <a:t>Playbook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 (Jan. 2023)</a:t>
            </a:r>
          </a:p>
          <a:p>
            <a:pPr marL="803275" lvl="1"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  <a:hlinkClick r:id="rId11"/>
              </a:rPr>
              <a:t>PEAT Think Tank to Apply AI RMF to Hiring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 (April 2023)</a:t>
            </a:r>
            <a:endParaRPr lang="en-US" sz="2400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6" name="Picture 6" descr="EEOC Logo - U.S. Equal Employment Opportunity Commission">
            <a:extLst>
              <a:ext uri="{FF2B5EF4-FFF2-40B4-BE49-F238E27FC236}">
                <a16:creationId xmlns:a16="http://schemas.microsoft.com/office/drawing/2014/main" id="{AF972E7C-E866-A0B0-6181-42E5C1C4A6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9" t="5255" r="22530" b="6340"/>
          <a:stretch/>
        </p:blipFill>
        <p:spPr bwMode="auto">
          <a:xfrm>
            <a:off x="8440113" y="1717732"/>
            <a:ext cx="1685803" cy="160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FCCP Logo - Office of Federal Contract Compliance Programs - US Department of Labor">
            <a:extLst>
              <a:ext uri="{FF2B5EF4-FFF2-40B4-BE49-F238E27FC236}">
                <a16:creationId xmlns:a16="http://schemas.microsoft.com/office/drawing/2014/main" id="{EC38DFF7-C1E6-CD46-76C7-9A6693CE6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743" y="1205126"/>
            <a:ext cx="1899759" cy="88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hite House logo">
            <a:extLst>
              <a:ext uri="{FF2B5EF4-FFF2-40B4-BE49-F238E27FC236}">
                <a16:creationId xmlns:a16="http://schemas.microsoft.com/office/drawing/2014/main" id="{088CD286-6108-7579-80C7-22D699D3C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344" y="2561403"/>
            <a:ext cx="2060449" cy="143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IST Logo - National Institute of Standards and Technology - U.S. Department of Commerce">
            <a:extLst>
              <a:ext uri="{FF2B5EF4-FFF2-40B4-BE49-F238E27FC236}">
                <a16:creationId xmlns:a16="http://schemas.microsoft.com/office/drawing/2014/main" id="{5AB05E13-29A7-ED9B-41EC-8EF4566DD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025" y="4552954"/>
            <a:ext cx="1999624" cy="88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2C67911-68F3-A74B-C95D-818A3A88C91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460400" y="6333200"/>
            <a:ext cx="731600" cy="524800"/>
          </a:xfrm>
        </p:spPr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latin typeface="+mn-lt"/>
                <a:ea typeface="Roboto Slab" pitchFamily="2" charset="0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30</a:t>
            </a:fld>
            <a:endParaRPr lang="en" dirty="0">
              <a:latin typeface="+mn-lt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43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A1164-E0AD-554C-AA8A-DC13879C1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33" y="425683"/>
            <a:ext cx="10095600" cy="936800"/>
          </a:xfrm>
        </p:spPr>
        <p:txBody>
          <a:bodyPr/>
          <a:lstStyle/>
          <a:p>
            <a:r>
              <a:rPr lang="en-US" sz="4400" b="1" dirty="0">
                <a:solidFill>
                  <a:schemeClr val="bg1"/>
                </a:solidFill>
                <a:latin typeface="+mj-lt"/>
              </a:rPr>
              <a:t>Engage Civil Society Leaders</a:t>
            </a:r>
          </a:p>
        </p:txBody>
      </p:sp>
      <p:pic>
        <p:nvPicPr>
          <p:cNvPr id="6" name="Picture 5" descr="CDT Logo - Center for Democracy and Technology">
            <a:extLst>
              <a:ext uri="{FF2B5EF4-FFF2-40B4-BE49-F238E27FC236}">
                <a16:creationId xmlns:a16="http://schemas.microsoft.com/office/drawing/2014/main" id="{CEA8C015-6C5C-69AA-7E88-5CFE1EC8F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014" y="1442281"/>
            <a:ext cx="2610673" cy="89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AAPD - American Association of People with Disabilities">
            <a:extLst>
              <a:ext uri="{FF2B5EF4-FFF2-40B4-BE49-F238E27FC236}">
                <a16:creationId xmlns:a16="http://schemas.microsoft.com/office/drawing/2014/main" id="{1F79A727-BEEA-4C4A-A141-C1BD8D07B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271" y="2654427"/>
            <a:ext cx="2268156" cy="57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 for AAPD Start Access (light build with power/on switch symbol)">
            <a:extLst>
              <a:ext uri="{FF2B5EF4-FFF2-40B4-BE49-F238E27FC236}">
                <a16:creationId xmlns:a16="http://schemas.microsoft.com/office/drawing/2014/main" id="{0791A385-3269-C0F2-828D-D1C48D5F64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3" t="5416" r="6641" b="6426"/>
          <a:stretch/>
        </p:blipFill>
        <p:spPr>
          <a:xfrm>
            <a:off x="9699394" y="3332962"/>
            <a:ext cx="1821911" cy="1194245"/>
          </a:xfrm>
          <a:prstGeom prst="rect">
            <a:avLst/>
          </a:prstGeom>
        </p:spPr>
      </p:pic>
      <p:pic>
        <p:nvPicPr>
          <p:cNvPr id="5122" name="Picture 2" descr="Logo - The Leadership Conference on Civil &amp; Human Rights">
            <a:extLst>
              <a:ext uri="{FF2B5EF4-FFF2-40B4-BE49-F238E27FC236}">
                <a16:creationId xmlns:a16="http://schemas.microsoft.com/office/drawing/2014/main" id="{509229B7-E533-5154-B99A-60D2AAE3B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764" y="4562031"/>
            <a:ext cx="3057236" cy="8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 descr="ForHumanity Logo - robot hand with finger outstretched to touch a human hand with an outstretched finger">
            <a:extLst>
              <a:ext uri="{FF2B5EF4-FFF2-40B4-BE49-F238E27FC236}">
                <a16:creationId xmlns:a16="http://schemas.microsoft.com/office/drawing/2014/main" id="{83B8ECBC-AFB2-0789-3031-CAA851277D45}"/>
              </a:ext>
            </a:extLst>
          </p:cNvPr>
          <p:cNvGrpSpPr/>
          <p:nvPr/>
        </p:nvGrpSpPr>
        <p:grpSpPr>
          <a:xfrm>
            <a:off x="8887484" y="5516721"/>
            <a:ext cx="2533387" cy="1212411"/>
            <a:chOff x="722434" y="5739054"/>
            <a:chExt cx="2233397" cy="1068844"/>
          </a:xfrm>
        </p:grpSpPr>
        <p:pic>
          <p:nvPicPr>
            <p:cNvPr id="9" name="Picture 18">
              <a:extLst>
                <a:ext uri="{FF2B5EF4-FFF2-40B4-BE49-F238E27FC236}">
                  <a16:creationId xmlns:a16="http://schemas.microsoft.com/office/drawing/2014/main" id="{CFEA4F7D-7B43-0901-20CB-7479E36CBE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77"/>
            <a:stretch/>
          </p:blipFill>
          <p:spPr bwMode="auto">
            <a:xfrm>
              <a:off x="722434" y="5739054"/>
              <a:ext cx="2233397" cy="677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8">
              <a:extLst>
                <a:ext uri="{FF2B5EF4-FFF2-40B4-BE49-F238E27FC236}">
                  <a16:creationId xmlns:a16="http://schemas.microsoft.com/office/drawing/2014/main" id="{44983560-5DAC-B078-1465-2E1DF43873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  <a14:imgEffect>
                        <a14:brightnessContrast bright="-59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38" b="-3509"/>
            <a:stretch/>
          </p:blipFill>
          <p:spPr bwMode="auto">
            <a:xfrm>
              <a:off x="722434" y="6400184"/>
              <a:ext cx="2233397" cy="407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B3BE006-E070-9084-1051-BED24A17C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892" y="1477104"/>
            <a:ext cx="8894380" cy="4830803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Center for Democracy &amp; Technology (CDT) </a:t>
            </a:r>
          </a:p>
          <a:p>
            <a:pPr marL="803275" lvl="1" indent="-342900">
              <a:spcAft>
                <a:spcPts val="8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srgbClr val="0070C0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Report on Disability Discrimination in Surveillance Tech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 (May 2022)</a:t>
            </a:r>
          </a:p>
          <a:p>
            <a:pPr marL="803275" lvl="1" indent="-342900">
              <a:spcAft>
                <a:spcPts val="12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Collaborative </a:t>
            </a:r>
            <a:r>
              <a:rPr lang="en-US" sz="2000" dirty="0">
                <a:solidFill>
                  <a:srgbClr val="0070C0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 Standards for Fairness in AI Hiring Tech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(Dec. 2022)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American Association of People with Disabilities (AAPD)</a:t>
            </a:r>
          </a:p>
          <a:p>
            <a:pPr marL="803275" lvl="1" indent="-342900">
              <a:spcAft>
                <a:spcPts val="12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Start Access Initiative on Inclusive Hiring Tech (Ongoing)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ForHumanity</a:t>
            </a:r>
          </a:p>
          <a:p>
            <a:pPr marL="803275" lvl="1" indent="-342900">
              <a:spcAft>
                <a:spcPts val="8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srgbClr val="0070C0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Independent Audit of AI Systems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 (Ongoing)</a:t>
            </a:r>
          </a:p>
          <a:p>
            <a:pPr marL="803275" lvl="1" indent="-342900">
              <a:spcAft>
                <a:spcPts val="12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srgbClr val="0070C0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Audit Certification on Disability Inclusion &amp; Accessibility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 (Mar. 2023) 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Data &amp; Society </a:t>
            </a:r>
          </a:p>
          <a:p>
            <a:pPr marL="803275" lvl="1" indent="-342900">
              <a:spcAft>
                <a:spcPts val="8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srgbClr val="0070C0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 Technology Leadership Collaborative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 (Ongoing)</a:t>
            </a:r>
          </a:p>
          <a:p>
            <a:pPr marL="803275" lvl="1" indent="-342900">
              <a:spcAft>
                <a:spcPts val="8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Non-extractive participatory engagement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AED89F-A695-DDD8-751E-FE44E13897C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460400" y="6333200"/>
            <a:ext cx="731600" cy="524800"/>
          </a:xfrm>
        </p:spPr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latin typeface="+mn-lt"/>
                <a:ea typeface="Roboto Slab" pitchFamily="2" charset="0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31</a:t>
            </a:fld>
            <a:endParaRPr lang="en" dirty="0">
              <a:latin typeface="+mn-lt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013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6E604-1A6C-05E3-EFD2-25A50F1E4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5" y="365125"/>
            <a:ext cx="10515600" cy="1116835"/>
          </a:xfrm>
        </p:spPr>
        <p:txBody>
          <a:bodyPr/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+mj-lt"/>
              </a:rPr>
              <a:t>Create Employer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C7196-CF7A-ED90-75CA-F45B59F81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109" y="1625600"/>
            <a:ext cx="4908681" cy="5095876"/>
          </a:xfrm>
        </p:spPr>
        <p:txBody>
          <a:bodyPr/>
          <a:lstStyle/>
          <a:p>
            <a:pPr marL="342900">
              <a:spcBef>
                <a:spcPts val="0"/>
              </a:spcBef>
              <a:spcAft>
                <a:spcPts val="1800"/>
              </a:spcAft>
            </a:pPr>
            <a:r>
              <a:rPr lang="en-US" sz="22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  <a:hlinkClick r:id="rId3"/>
              </a:rPr>
              <a:t>AI &amp; Disability Inclusion Toolkit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 (Oct. 2021)</a:t>
            </a:r>
          </a:p>
          <a:p>
            <a:pPr marL="342900">
              <a:spcBef>
                <a:spcPts val="0"/>
              </a:spcBef>
              <a:spcAft>
                <a:spcPts val="1800"/>
              </a:spcAft>
            </a:pPr>
            <a:r>
              <a:rPr lang="en-US" sz="22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  <a:hlinkClick r:id="rId4"/>
              </a:rPr>
              <a:t>Disability-Led Innovation Report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 (Nov. 2022)</a:t>
            </a:r>
          </a:p>
          <a:p>
            <a:pPr marL="342900">
              <a:spcBef>
                <a:spcPts val="0"/>
              </a:spcBef>
              <a:spcAft>
                <a:spcPts val="1800"/>
              </a:spcAft>
            </a:pPr>
            <a:r>
              <a:rPr lang="en-US" sz="22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  <a:hlinkClick r:id="rId5"/>
              </a:rPr>
              <a:t>Automated Surveillance Articles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 (Jan. 2023)</a:t>
            </a:r>
          </a:p>
          <a:p>
            <a:pPr marL="342900">
              <a:spcBef>
                <a:spcPts val="0"/>
              </a:spcBef>
              <a:spcAft>
                <a:spcPts val="1800"/>
              </a:spcAft>
            </a:pPr>
            <a:r>
              <a:rPr lang="en-US" sz="22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Presentations at CSUN, SXSW, </a:t>
            </a:r>
            <a:br>
              <a:rPr lang="en-US" sz="22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IAAP, M-Enabling Summit, SHRM, and more </a:t>
            </a:r>
          </a:p>
          <a:p>
            <a:pPr marL="342900">
              <a:spcBef>
                <a:spcPts val="0"/>
              </a:spcBef>
              <a:spcAft>
                <a:spcPts val="1800"/>
              </a:spcAft>
            </a:pPr>
            <a:r>
              <a:rPr lang="en-US" sz="22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ODEP tech demos for </a:t>
            </a:r>
            <a:br>
              <a:rPr lang="en-US" sz="22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+mn-lt"/>
                <a:ea typeface="Source Sans Pro" panose="020B0503030403020204" pitchFamily="34" charset="0"/>
                <a:cs typeface="Calibri" panose="020F0502020204030204" pitchFamily="34" charset="0"/>
                <a:hlinkClick r:id="rId6"/>
              </a:rPr>
              <a:t>Federal Tech Day 2023</a:t>
            </a:r>
            <a:endParaRPr lang="en-US" sz="2200" dirty="0">
              <a:latin typeface="+mn-lt"/>
            </a:endParaRPr>
          </a:p>
        </p:txBody>
      </p:sp>
      <p:pic>
        <p:nvPicPr>
          <p:cNvPr id="7" name="Picture 6" descr="Five Sections of the AI and Disability Inclusion Toolkit &#10;Learn: Equitable AI in the workplace, Risks of AI in hiring tools&#10;Act: Business case for equitable AI, Playbook for organizations, AI and disability inclusion resources.">
            <a:extLst>
              <a:ext uri="{FF2B5EF4-FFF2-40B4-BE49-F238E27FC236}">
                <a16:creationId xmlns:a16="http://schemas.microsoft.com/office/drawing/2014/main" id="{23DA712B-1160-4170-B7E2-7DBDFE46F3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3168"/>
          <a:stretch/>
        </p:blipFill>
        <p:spPr>
          <a:xfrm>
            <a:off x="5766309" y="1753777"/>
            <a:ext cx="6169159" cy="1949071"/>
          </a:xfrm>
          <a:prstGeom prst="rect">
            <a:avLst/>
          </a:prstGeom>
        </p:spPr>
      </p:pic>
      <p:pic>
        <p:nvPicPr>
          <p:cNvPr id="4102" name="Picture 6" descr="Inclusively logo">
            <a:extLst>
              <a:ext uri="{FF2B5EF4-FFF2-40B4-BE49-F238E27FC236}">
                <a16:creationId xmlns:a16="http://schemas.microsoft.com/office/drawing/2014/main" id="{73638E8D-B8B1-D95D-6B33-4E4477C0F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33540" r="24331" b="33581"/>
          <a:stretch/>
        </p:blipFill>
        <p:spPr bwMode="auto">
          <a:xfrm>
            <a:off x="6017542" y="4101131"/>
            <a:ext cx="2770911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 descr="Mentra logo">
            <a:extLst>
              <a:ext uri="{FF2B5EF4-FFF2-40B4-BE49-F238E27FC236}">
                <a16:creationId xmlns:a16="http://schemas.microsoft.com/office/drawing/2014/main" id="{DB6299B0-846C-A205-47AF-8146C4DD6434}"/>
              </a:ext>
            </a:extLst>
          </p:cNvPr>
          <p:cNvGrpSpPr/>
          <p:nvPr/>
        </p:nvGrpSpPr>
        <p:grpSpPr>
          <a:xfrm>
            <a:off x="9016881" y="3898186"/>
            <a:ext cx="2576945" cy="981633"/>
            <a:chOff x="2912344" y="4764570"/>
            <a:chExt cx="4734212" cy="1803400"/>
          </a:xfrm>
        </p:grpSpPr>
        <p:pic>
          <p:nvPicPr>
            <p:cNvPr id="4104" name="Picture 8">
              <a:extLst>
                <a:ext uri="{FF2B5EF4-FFF2-40B4-BE49-F238E27FC236}">
                  <a16:creationId xmlns:a16="http://schemas.microsoft.com/office/drawing/2014/main" id="{260662E5-35C5-C9E3-7D53-4DC4B41279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3156" y="5145570"/>
              <a:ext cx="3073400" cy="1041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>
              <a:extLst>
                <a:ext uri="{FF2B5EF4-FFF2-40B4-BE49-F238E27FC236}">
                  <a16:creationId xmlns:a16="http://schemas.microsoft.com/office/drawing/2014/main" id="{0CA22C9D-C89C-131E-E5D5-FAD87DD8B0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2344" y="4764570"/>
              <a:ext cx="1778000" cy="180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8" name="Picture 12" descr="Our Ability logo">
            <a:extLst>
              <a:ext uri="{FF2B5EF4-FFF2-40B4-BE49-F238E27FC236}">
                <a16:creationId xmlns:a16="http://schemas.microsoft.com/office/drawing/2014/main" id="{D6070594-ED95-F0A6-A444-E1A5E037B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542" y="4808885"/>
            <a:ext cx="2743201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Eightfold.ai logo">
            <a:extLst>
              <a:ext uri="{FF2B5EF4-FFF2-40B4-BE49-F238E27FC236}">
                <a16:creationId xmlns:a16="http://schemas.microsoft.com/office/drawing/2014/main" id="{4EC90179-4A09-0608-7347-74D9AE482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2" t="15899" r="7083" b="23312"/>
          <a:stretch/>
        </p:blipFill>
        <p:spPr bwMode="auto">
          <a:xfrm>
            <a:off x="9016879" y="4911993"/>
            <a:ext cx="3025147" cy="80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CF7695F-010F-AB03-76F0-93D5C763EB4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460400" y="6333200"/>
            <a:ext cx="731600" cy="524800"/>
          </a:xfrm>
        </p:spPr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latin typeface="+mn-lt"/>
                <a:ea typeface="Roboto Slab" pitchFamily="2" charset="0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32</a:t>
            </a:fld>
            <a:endParaRPr lang="en" dirty="0">
              <a:latin typeface="+mn-lt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309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1339D910-CC07-454B-BE11-6CFA6BCE041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Keys</a:t>
            </a:r>
            <a:r>
              <a:rPr lang="en-US" baseline="0"/>
              <a:t> for Ethical AI</a:t>
            </a:r>
            <a:endParaRPr lang="en-US"/>
          </a:p>
        </p:txBody>
      </p:sp>
      <p:sp>
        <p:nvSpPr>
          <p:cNvPr id="20" name="Google Shape;140;p20">
            <a:extLst>
              <a:ext uri="{FF2B5EF4-FFF2-40B4-BE49-F238E27FC236}">
                <a16:creationId xmlns:a16="http://schemas.microsoft.com/office/drawing/2014/main" id="{560B6D8B-EB8C-8A43-8903-F809DB53E33B}"/>
              </a:ext>
            </a:extLst>
          </p:cNvPr>
          <p:cNvSpPr txBox="1">
            <a:spLocks/>
          </p:cNvSpPr>
          <p:nvPr/>
        </p:nvSpPr>
        <p:spPr>
          <a:xfrm>
            <a:off x="856568" y="258257"/>
            <a:ext cx="10795459" cy="9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 eaLnBrk="1" fontAlgn="auto" hangingPunct="1">
              <a:defRPr/>
            </a:pPr>
            <a:r>
              <a:rPr lang="en-US" sz="4400" b="1" kern="0" dirty="0">
                <a:solidFill>
                  <a:schemeClr val="tx1"/>
                </a:solidFill>
                <a:latin typeface="+mj-lt"/>
                <a:ea typeface="Roboto Slab" pitchFamily="2" charset="0"/>
              </a:rPr>
              <a:t>THE KEYS TO AI GOVERNANCE</a:t>
            </a:r>
          </a:p>
        </p:txBody>
      </p:sp>
      <p:sp>
        <p:nvSpPr>
          <p:cNvPr id="19" name="Google Shape;248;p27">
            <a:extLst>
              <a:ext uri="{FF2B5EF4-FFF2-40B4-BE49-F238E27FC236}">
                <a16:creationId xmlns:a16="http://schemas.microsoft.com/office/drawing/2014/main" id="{A04CEAD9-68CA-0141-A1A5-25F7448A2D74}"/>
              </a:ext>
            </a:extLst>
          </p:cNvPr>
          <p:cNvSpPr txBox="1">
            <a:spLocks/>
          </p:cNvSpPr>
          <p:nvPr/>
        </p:nvSpPr>
        <p:spPr>
          <a:xfrm>
            <a:off x="1048198" y="1496258"/>
            <a:ext cx="10412201" cy="428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Source Sans Pro"/>
              <a:buChar char="◎"/>
              <a:defRPr sz="3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</a:rPr>
              <a:t>Think before using AI.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</a:rPr>
              <a:t>AI can help, and AI can harm.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</a:rPr>
              <a:t>AI only exists because people build and use it.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</a:rPr>
              <a:t>AI is impacting employment decisions.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</a:rPr>
              <a:t>Employers need help with AI governance.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</a:rPr>
              <a:t>And…  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6D64842-C69D-C87C-4BA2-402C41BE1F2B}"/>
              </a:ext>
            </a:extLst>
          </p:cNvPr>
          <p:cNvSpPr txBox="1">
            <a:spLocks/>
          </p:cNvSpPr>
          <p:nvPr/>
        </p:nvSpPr>
        <p:spPr bwMode="auto">
          <a:xfrm>
            <a:off x="11460400" y="6333200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lvl="0" algn="ctr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457200" lvl="1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lvl="2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lvl="3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lvl="4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286000" lvl="5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743200" lvl="6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200400" lvl="7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657600" lvl="8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latin typeface="+mn-lt"/>
                <a:ea typeface="Roboto Slab" pitchFamily="2" charset="0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33</a:t>
            </a:fld>
            <a:endParaRPr lang="en" dirty="0">
              <a:latin typeface="+mn-lt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2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1339D910-CC07-454B-BE11-6CFA6BCE041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Final Key</a:t>
            </a:r>
          </a:p>
        </p:txBody>
      </p:sp>
      <p:sp>
        <p:nvSpPr>
          <p:cNvPr id="20" name="Google Shape;140;p20">
            <a:extLst>
              <a:ext uri="{FF2B5EF4-FFF2-40B4-BE49-F238E27FC236}">
                <a16:creationId xmlns:a16="http://schemas.microsoft.com/office/drawing/2014/main" id="{560B6D8B-EB8C-8A43-8903-F809DB53E33B}"/>
              </a:ext>
            </a:extLst>
          </p:cNvPr>
          <p:cNvSpPr txBox="1">
            <a:spLocks/>
          </p:cNvSpPr>
          <p:nvPr/>
        </p:nvSpPr>
        <p:spPr>
          <a:xfrm>
            <a:off x="837888" y="614873"/>
            <a:ext cx="10095600" cy="9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 eaLnBrk="1" fontAlgn="auto" hangingPunct="1">
              <a:defRPr/>
            </a:pPr>
            <a:r>
              <a:rPr lang="en-US" sz="4400" b="1" kern="0" dirty="0">
                <a:solidFill>
                  <a:schemeClr val="tx1"/>
                </a:solidFill>
                <a:latin typeface="+mj-lt"/>
                <a:ea typeface="Roboto Slab" pitchFamily="2" charset="0"/>
              </a:rPr>
              <a:t>FINAL KEY</a:t>
            </a:r>
          </a:p>
        </p:txBody>
      </p:sp>
      <p:sp>
        <p:nvSpPr>
          <p:cNvPr id="19" name="Google Shape;248;p27">
            <a:extLst>
              <a:ext uri="{FF2B5EF4-FFF2-40B4-BE49-F238E27FC236}">
                <a16:creationId xmlns:a16="http://schemas.microsoft.com/office/drawing/2014/main" id="{A04CEAD9-68CA-0141-A1A5-25F7448A2D74}"/>
              </a:ext>
            </a:extLst>
          </p:cNvPr>
          <p:cNvSpPr txBox="1">
            <a:spLocks/>
          </p:cNvSpPr>
          <p:nvPr/>
        </p:nvSpPr>
        <p:spPr>
          <a:xfrm>
            <a:off x="1048199" y="1852220"/>
            <a:ext cx="10220165" cy="3922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Source Sans Pro"/>
              <a:buChar char="◎"/>
              <a:defRPr sz="3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6600" b="1" dirty="0">
                <a:solidFill>
                  <a:schemeClr val="tx1"/>
                </a:solidFill>
                <a:latin typeface="+mn-lt"/>
              </a:rPr>
              <a:t>AI governance means we set policies to decide what comes next.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E9D3AD2-6F53-EDE8-A5BD-6BCEC0C3BF86}"/>
              </a:ext>
            </a:extLst>
          </p:cNvPr>
          <p:cNvSpPr txBox="1">
            <a:spLocks/>
          </p:cNvSpPr>
          <p:nvPr/>
        </p:nvSpPr>
        <p:spPr bwMode="auto">
          <a:xfrm>
            <a:off x="11460400" y="6333200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lvl="0" algn="ctr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457200" lvl="1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lvl="2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lvl="3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lvl="4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286000" lvl="5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743200" lvl="6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200400" lvl="7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657600" lvl="8" algn="l" defTabSz="914400" rtl="0" eaLnBrk="1" latinLnBrk="0" hangingPunct="1"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latin typeface="+mn-lt"/>
                <a:ea typeface="Roboto Slab" pitchFamily="2" charset="0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34</a:t>
            </a:fld>
            <a:endParaRPr lang="en" dirty="0">
              <a:latin typeface="+mn-lt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935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624B9-6CA7-5740-B126-84A74D9F1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400" y="1464628"/>
            <a:ext cx="7743200" cy="1546400"/>
          </a:xfrm>
        </p:spPr>
        <p:txBody>
          <a:bodyPr/>
          <a:lstStyle/>
          <a:p>
            <a:r>
              <a:rPr lang="en-US" sz="800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E7BD17-E569-4FDD-EDF2-1B829D9B07BF}"/>
              </a:ext>
            </a:extLst>
          </p:cNvPr>
          <p:cNvSpPr txBox="1"/>
          <p:nvPr/>
        </p:nvSpPr>
        <p:spPr>
          <a:xfrm>
            <a:off x="2224401" y="3429000"/>
            <a:ext cx="6992015" cy="110799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3200" dirty="0">
                <a:latin typeface="+mn-lt"/>
                <a:ea typeface="Roboto Slab"/>
              </a:rPr>
              <a:t>Nathan Cunningham</a:t>
            </a:r>
          </a:p>
          <a:p>
            <a:r>
              <a:rPr lang="en-US" sz="3200" dirty="0">
                <a:solidFill>
                  <a:srgbClr val="1A274C"/>
                </a:solidFill>
                <a:latin typeface="+mn-lt"/>
                <a:ea typeface="Roboto Slab" pitchFamily="2" charset="0"/>
                <a:hlinkClick r:id="rId3"/>
              </a:rPr>
              <a:t>Cunningham.Nathan@dol.gov</a:t>
            </a:r>
            <a:r>
              <a:rPr lang="en-US" sz="3200" dirty="0">
                <a:solidFill>
                  <a:srgbClr val="1A274C"/>
                </a:solidFill>
                <a:latin typeface="+mn-lt"/>
                <a:ea typeface="Roboto Slab" pitchFamily="2" charset="0"/>
              </a:rPr>
              <a:t> 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8FB7C59-3461-7FCD-7C0F-BDAA87F29CE4}"/>
              </a:ext>
            </a:extLst>
          </p:cNvPr>
          <p:cNvSpPr txBox="1">
            <a:spLocks/>
          </p:cNvSpPr>
          <p:nvPr/>
        </p:nvSpPr>
        <p:spPr>
          <a:xfrm>
            <a:off x="11460400" y="6333200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>
                <a:solidFill>
                  <a:schemeClr val="bg1">
                    <a:lumMod val="50000"/>
                  </a:schemeClr>
                </a:solidFill>
                <a:latin typeface="+mn-lt"/>
                <a:ea typeface="Roboto Slab" pitchFamily="2" charset="0"/>
              </a:rPr>
              <a:pPr algn="r">
                <a:spcBef>
                  <a:spcPts val="0"/>
                </a:spcBef>
                <a:spcAft>
                  <a:spcPts val="0"/>
                </a:spcAft>
              </a:pPr>
              <a:t>35</a:t>
            </a:fld>
            <a:endParaRPr lang="en" dirty="0">
              <a:solidFill>
                <a:schemeClr val="bg1">
                  <a:lumMod val="50000"/>
                </a:schemeClr>
              </a:solidFill>
              <a:latin typeface="+mn-lt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579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521700" y="2432177"/>
            <a:ext cx="3149600" cy="53580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Vijay Ravindran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978900" y="3276600"/>
            <a:ext cx="2235200" cy="457200"/>
          </a:xfrm>
        </p:spPr>
        <p:txBody>
          <a:bodyPr/>
          <a:lstStyle/>
          <a:p>
            <a:r>
              <a:rPr lang="en-US" dirty="0"/>
              <a:t>July 11, 2023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</a:rPr>
              <a:t>Floreo</a:t>
            </a:r>
            <a:r>
              <a:rPr lang="en-US" sz="4400" b="1" dirty="0">
                <a:solidFill>
                  <a:schemeClr val="bg1"/>
                </a:solidFill>
              </a:rPr>
              <a:t> VR</a:t>
            </a:r>
          </a:p>
        </p:txBody>
      </p:sp>
      <p:sp>
        <p:nvSpPr>
          <p:cNvPr id="7" name="Freeform 3" descr="Floreo Virtual Reality headset with several other pictures">
            <a:extLst>
              <a:ext uri="{FF2B5EF4-FFF2-40B4-BE49-F238E27FC236}">
                <a16:creationId xmlns:a16="http://schemas.microsoft.com/office/drawing/2014/main" id="{D5C3D2C4-C40B-C67E-F199-36534A8583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286000"/>
            <a:ext cx="6078537" cy="4275138"/>
          </a:xfrm>
          <a:custGeom>
            <a:avLst/>
            <a:gdLst/>
            <a:ahLst/>
            <a:cxnLst/>
            <a:rect l="l" t="t" r="r" b="b"/>
            <a:pathLst>
              <a:path w="8329400" h="7703800">
                <a:moveTo>
                  <a:pt x="0" y="0"/>
                </a:moveTo>
                <a:lnTo>
                  <a:pt x="8329400" y="0"/>
                </a:lnTo>
                <a:lnTo>
                  <a:pt x="8329400" y="7703800"/>
                </a:lnTo>
                <a:lnTo>
                  <a:pt x="0" y="7703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168" r="-1"/>
            </a:stretch>
          </a:blipFill>
        </p:spPr>
      </p:sp>
    </p:spTree>
    <p:extLst>
      <p:ext uri="{BB962C8B-B14F-4D97-AF65-F5344CB8AC3E}">
        <p14:creationId xmlns:p14="http://schemas.microsoft.com/office/powerpoint/2010/main" val="21257703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0" y="1567767"/>
            <a:ext cx="5657850" cy="4297363"/>
          </a:xfrm>
        </p:spPr>
        <p:txBody>
          <a:bodyPr/>
          <a:lstStyle/>
          <a:p>
            <a:pPr marL="344488" lvl="1" indent="-344488" algn="l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Figtree 4"/>
              </a:rPr>
              <a:t>Founded by Amazon veteran Vijay Ravindran</a:t>
            </a:r>
          </a:p>
          <a:p>
            <a:pPr marL="344488" lvl="1" indent="-344488" algn="l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Figtree 4"/>
              </a:rPr>
              <a:t>Inspired by his son’s first experience with VR</a:t>
            </a:r>
          </a:p>
          <a:p>
            <a:pPr marL="344488" lvl="1" indent="-344488" algn="l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Figtree 4"/>
              </a:rPr>
              <a:t>Today a patented research-backed telehealth-ready therapy system 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bg1"/>
                </a:solidFill>
              </a:rPr>
              <a:t>VR for Autism</a:t>
            </a:r>
          </a:p>
        </p:txBody>
      </p:sp>
      <p:grpSp>
        <p:nvGrpSpPr>
          <p:cNvPr id="2" name="Group 14" descr="Picture with New York Times headline &quot;Can Virtual Reality Help Autistic Children Navigate the Real Word?&quot;">
            <a:extLst>
              <a:ext uri="{FF2B5EF4-FFF2-40B4-BE49-F238E27FC236}">
                <a16:creationId xmlns:a16="http://schemas.microsoft.com/office/drawing/2014/main" id="{EFC97A13-5C72-CF60-2491-013BA66997E3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567767"/>
            <a:ext cx="5714999" cy="4706957"/>
            <a:chOff x="0" y="0"/>
            <a:chExt cx="5238534" cy="4314533"/>
          </a:xfrm>
        </p:grpSpPr>
        <p:sp>
          <p:nvSpPr>
            <p:cNvPr id="3" name="Freeform 15">
              <a:extLst>
                <a:ext uri="{FF2B5EF4-FFF2-40B4-BE49-F238E27FC236}">
                  <a16:creationId xmlns:a16="http://schemas.microsoft.com/office/drawing/2014/main" id="{FDE43028-3624-4717-AD39-4107FC244FBA}"/>
                </a:ext>
              </a:extLst>
            </p:cNvPr>
            <p:cNvSpPr/>
            <p:nvPr/>
          </p:nvSpPr>
          <p:spPr>
            <a:xfrm>
              <a:off x="0" y="0"/>
              <a:ext cx="5238496" cy="4314571"/>
            </a:xfrm>
            <a:custGeom>
              <a:avLst/>
              <a:gdLst/>
              <a:ahLst/>
              <a:cxnLst/>
              <a:rect l="l" t="t" r="r" b="b"/>
              <a:pathLst>
                <a:path w="5238496" h="4314571">
                  <a:moveTo>
                    <a:pt x="0" y="0"/>
                  </a:moveTo>
                  <a:lnTo>
                    <a:pt x="0" y="4314571"/>
                  </a:lnTo>
                  <a:lnTo>
                    <a:pt x="5238496" y="4314571"/>
                  </a:lnTo>
                  <a:lnTo>
                    <a:pt x="5238496" y="0"/>
                  </a:lnTo>
                  <a:close/>
                </a:path>
              </a:pathLst>
            </a:custGeom>
            <a:blipFill>
              <a:blip r:embed="rId2"/>
              <a:stretch>
                <a:fillRect l="-6790" t="-13000" r="-5630" b="-9708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038608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Learners view </a:t>
            </a:r>
            <a:r>
              <a:rPr lang="en-US" sz="2400" dirty="0" err="1"/>
              <a:t>Floreo</a:t>
            </a:r>
            <a:r>
              <a:rPr lang="en-US" sz="2400" dirty="0"/>
              <a:t> platform via mobile VR headset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Coaches (e.g., therapists) choose </a:t>
            </a:r>
            <a:r>
              <a:rPr lang="en-US" sz="2400" dirty="0" err="1"/>
              <a:t>Floreo</a:t>
            </a:r>
            <a:r>
              <a:rPr lang="en-US" sz="2400" dirty="0"/>
              <a:t> learning module and view what the child is seeing via tablet or iPad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Learners interact in </a:t>
            </a:r>
            <a:r>
              <a:rPr lang="en-US" sz="2400" dirty="0" err="1"/>
              <a:t>Floreo</a:t>
            </a:r>
            <a:r>
              <a:rPr lang="en-US" sz="2400" dirty="0"/>
              <a:t> VR world and learn essential life skills, like how to cross the street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How It Works</a:t>
            </a:r>
          </a:p>
        </p:txBody>
      </p:sp>
      <p:grpSp>
        <p:nvGrpSpPr>
          <p:cNvPr id="2" name="Group 15" descr="image looking through Floreo VR headset">
            <a:extLst>
              <a:ext uri="{FF2B5EF4-FFF2-40B4-BE49-F238E27FC236}">
                <a16:creationId xmlns:a16="http://schemas.microsoft.com/office/drawing/2014/main" id="{11471904-D92F-30BD-4C3C-637506C64822}"/>
              </a:ext>
            </a:extLst>
          </p:cNvPr>
          <p:cNvGrpSpPr>
            <a:grpSpLocks noChangeAspect="1"/>
          </p:cNvGrpSpPr>
          <p:nvPr/>
        </p:nvGrpSpPr>
        <p:grpSpPr>
          <a:xfrm rot="-5400000">
            <a:off x="10610186" y="1503992"/>
            <a:ext cx="1083073" cy="2247039"/>
            <a:chOff x="0" y="0"/>
            <a:chExt cx="9182100" cy="19050000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D61E4E1-74E4-8959-34D3-DA9BF63A8743}"/>
                </a:ext>
              </a:extLst>
            </p:cNvPr>
            <p:cNvSpPr/>
            <p:nvPr/>
          </p:nvSpPr>
          <p:spPr>
            <a:xfrm rot="5400000">
              <a:off x="-4444555" y="5080826"/>
              <a:ext cx="18062447" cy="8381873"/>
            </a:xfrm>
            <a:custGeom>
              <a:avLst/>
              <a:gdLst/>
              <a:ahLst/>
              <a:cxnLst/>
              <a:rect l="l" t="t" r="r" b="b"/>
              <a:pathLst>
                <a:path w="18062447" h="8381873">
                  <a:moveTo>
                    <a:pt x="18062447" y="1080134"/>
                  </a:moveTo>
                  <a:lnTo>
                    <a:pt x="18062447" y="7301864"/>
                  </a:lnTo>
                  <a:cubicBezTo>
                    <a:pt x="18062447" y="7898383"/>
                    <a:pt x="17578832" y="8381872"/>
                    <a:pt x="16982439" y="8381872"/>
                  </a:cubicBezTo>
                  <a:lnTo>
                    <a:pt x="1082675" y="8381872"/>
                  </a:lnTo>
                  <a:cubicBezTo>
                    <a:pt x="484759" y="8381872"/>
                    <a:pt x="0" y="7897113"/>
                    <a:pt x="0" y="7299197"/>
                  </a:cubicBezTo>
                  <a:lnTo>
                    <a:pt x="0" y="1082801"/>
                  </a:lnTo>
                  <a:cubicBezTo>
                    <a:pt x="0" y="484885"/>
                    <a:pt x="484759" y="253"/>
                    <a:pt x="1082548" y="253"/>
                  </a:cubicBezTo>
                  <a:lnTo>
                    <a:pt x="16982439" y="253"/>
                  </a:lnTo>
                  <a:cubicBezTo>
                    <a:pt x="17578959" y="0"/>
                    <a:pt x="18062447" y="483488"/>
                    <a:pt x="18062447" y="1080134"/>
                  </a:cubicBezTo>
                  <a:close/>
                </a:path>
              </a:pathLst>
            </a:custGeom>
            <a:blipFill>
              <a:blip r:embed="rId2"/>
              <a:stretch>
                <a:fillRect l="-4570" r="-2149" b="-6175"/>
              </a:stretch>
            </a:blipFill>
          </p:spPr>
        </p:sp>
        <p:sp>
          <p:nvSpPr>
            <p:cNvPr id="4" name="Freeform 17">
              <a:extLst>
                <a:ext uri="{FF2B5EF4-FFF2-40B4-BE49-F238E27FC236}">
                  <a16:creationId xmlns:a16="http://schemas.microsoft.com/office/drawing/2014/main" id="{CD401B57-3572-5BD1-F497-D551C04845AD}"/>
                </a:ext>
              </a:extLst>
            </p:cNvPr>
            <p:cNvSpPr/>
            <p:nvPr/>
          </p:nvSpPr>
          <p:spPr>
            <a:xfrm>
              <a:off x="0" y="0"/>
              <a:ext cx="9182100" cy="19050000"/>
            </a:xfrm>
            <a:custGeom>
              <a:avLst/>
              <a:gdLst/>
              <a:ahLst/>
              <a:cxnLst/>
              <a:rect l="l" t="t" r="r" b="b"/>
              <a:pathLst>
                <a:path w="9182100" h="19050000">
                  <a:moveTo>
                    <a:pt x="9182100" y="0"/>
                  </a:moveTo>
                  <a:lnTo>
                    <a:pt x="9182100" y="19050000"/>
                  </a:lnTo>
                  <a:lnTo>
                    <a:pt x="0" y="19050000"/>
                  </a:lnTo>
                  <a:lnTo>
                    <a:pt x="0" y="0"/>
                  </a:lnTo>
                  <a:lnTo>
                    <a:pt x="9182100" y="0"/>
                  </a:lnTo>
                  <a:close/>
                </a:path>
              </a:pathLst>
            </a:custGeom>
            <a:blipFill>
              <a:blip r:embed="rId3"/>
              <a:stretch>
                <a:fillRect t="-208" b="-208"/>
              </a:stretch>
            </a:blipFill>
          </p:spPr>
        </p:sp>
      </p:grpSp>
      <p:grpSp>
        <p:nvGrpSpPr>
          <p:cNvPr id="8" name="Group 18" descr="view on Tablet of what child sees with Floreo VR headset">
            <a:extLst>
              <a:ext uri="{FF2B5EF4-FFF2-40B4-BE49-F238E27FC236}">
                <a16:creationId xmlns:a16="http://schemas.microsoft.com/office/drawing/2014/main" id="{AA6E73A3-7263-C3CD-9CF5-3C607BADF735}"/>
              </a:ext>
            </a:extLst>
          </p:cNvPr>
          <p:cNvGrpSpPr>
            <a:grpSpLocks noChangeAspect="1"/>
          </p:cNvGrpSpPr>
          <p:nvPr/>
        </p:nvGrpSpPr>
        <p:grpSpPr>
          <a:xfrm>
            <a:off x="6010275" y="3905250"/>
            <a:ext cx="3050311" cy="2208425"/>
            <a:chOff x="0" y="0"/>
            <a:chExt cx="19050000" cy="13792200"/>
          </a:xfrm>
        </p:grpSpPr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ECF008FC-2850-3F68-7F33-223261367D83}"/>
                </a:ext>
              </a:extLst>
            </p:cNvPr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4"/>
              <a:stretch>
                <a:fillRect t="-3551" b="-3551"/>
              </a:stretch>
            </a:blipFill>
          </p:spPr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11A1AF4D-64E3-2A9C-F6CC-64EC2AAA5D93}"/>
                </a:ext>
              </a:extLst>
            </p:cNvPr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17" r="-17"/>
              </a:stretch>
            </a:blipFill>
          </p:spPr>
        </p:sp>
      </p:grpSp>
      <p:grpSp>
        <p:nvGrpSpPr>
          <p:cNvPr id="11" name="Group 21" descr="view on Table of what child sees with Floreo VR headset">
            <a:extLst>
              <a:ext uri="{FF2B5EF4-FFF2-40B4-BE49-F238E27FC236}">
                <a16:creationId xmlns:a16="http://schemas.microsoft.com/office/drawing/2014/main" id="{B4414B8B-907B-2D0F-FF3C-F57406071125}"/>
              </a:ext>
            </a:extLst>
          </p:cNvPr>
          <p:cNvGrpSpPr>
            <a:grpSpLocks noChangeAspect="1"/>
          </p:cNvGrpSpPr>
          <p:nvPr/>
        </p:nvGrpSpPr>
        <p:grpSpPr>
          <a:xfrm>
            <a:off x="9141689" y="3891879"/>
            <a:ext cx="3050311" cy="2208425"/>
            <a:chOff x="0" y="0"/>
            <a:chExt cx="19050000" cy="13792200"/>
          </a:xfrm>
        </p:grpSpPr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id="{10BB9C79-C37A-46C5-42E9-BF6821DE7EDE}"/>
                </a:ext>
              </a:extLst>
            </p:cNvPr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6"/>
              <a:stretch>
                <a:fillRect t="-3551" b="-3551"/>
              </a:stretch>
            </a:blipFill>
          </p:spPr>
        </p:sp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id="{DD57556D-6AC3-7F53-2EFF-3580F67171C1}"/>
                </a:ext>
              </a:extLst>
            </p:cNvPr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17" r="-17"/>
              </a:stretch>
            </a:blipFill>
          </p:spPr>
        </p:sp>
      </p:grpSp>
      <p:grpSp>
        <p:nvGrpSpPr>
          <p:cNvPr id="14" name="Group 29" descr="Child with a Floreo VR headset on">
            <a:extLst>
              <a:ext uri="{FF2B5EF4-FFF2-40B4-BE49-F238E27FC236}">
                <a16:creationId xmlns:a16="http://schemas.microsoft.com/office/drawing/2014/main" id="{BC8B2A05-F843-6EAE-2108-7AE214647441}"/>
              </a:ext>
            </a:extLst>
          </p:cNvPr>
          <p:cNvGrpSpPr>
            <a:grpSpLocks noChangeAspect="1"/>
          </p:cNvGrpSpPr>
          <p:nvPr/>
        </p:nvGrpSpPr>
        <p:grpSpPr>
          <a:xfrm>
            <a:off x="6096000" y="1527824"/>
            <a:ext cx="3737940" cy="2102585"/>
            <a:chOff x="0" y="0"/>
            <a:chExt cx="3609835" cy="2030527"/>
          </a:xfrm>
        </p:grpSpPr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F013DB58-6AEA-D614-2C80-53B1BE8A0F3E}"/>
                </a:ext>
              </a:extLst>
            </p:cNvPr>
            <p:cNvSpPr/>
            <p:nvPr/>
          </p:nvSpPr>
          <p:spPr>
            <a:xfrm>
              <a:off x="0" y="0"/>
              <a:ext cx="3609848" cy="2030476"/>
            </a:xfrm>
            <a:custGeom>
              <a:avLst/>
              <a:gdLst/>
              <a:ahLst/>
              <a:cxnLst/>
              <a:rect l="l" t="t" r="r" b="b"/>
              <a:pathLst>
                <a:path w="3609848" h="2030476">
                  <a:moveTo>
                    <a:pt x="0" y="0"/>
                  </a:moveTo>
                  <a:lnTo>
                    <a:pt x="0" y="2030476"/>
                  </a:lnTo>
                  <a:lnTo>
                    <a:pt x="3609848" y="2030476"/>
                  </a:lnTo>
                  <a:lnTo>
                    <a:pt x="3609848" y="0"/>
                  </a:lnTo>
                  <a:close/>
                </a:path>
              </a:pathLst>
            </a:custGeom>
            <a:blipFill>
              <a:blip r:embed="rId7"/>
              <a:stretch>
                <a:fillRect b="-2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7812811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6C3A02-AC34-604C-7C2B-FF9454450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BB8BC-A299-00EE-E38F-4AC7F27DD91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E3EB53-E654-F1EB-2F5E-FAFA4513D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4247583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Google Shape;107;p4">
            <a:extLst>
              <a:ext uri="{FF2B5EF4-FFF2-40B4-BE49-F238E27FC236}">
                <a16:creationId xmlns:a16="http://schemas.microsoft.com/office/drawing/2014/main" id="{D4FC2A39-0720-8F4C-0334-923F5BFAD36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381000" y="1568450"/>
            <a:ext cx="11582400" cy="4375150"/>
          </a:xfrm>
        </p:spPr>
        <p:txBody>
          <a:bodyPr/>
          <a:lstStyle/>
          <a:p>
            <a:pPr marL="342900" lvl="1" eaLnBrk="1" hangingPunct="1">
              <a:lnSpc>
                <a:spcPct val="95000"/>
              </a:lnSpc>
              <a:spcBef>
                <a:spcPct val="0"/>
              </a:spcBef>
              <a:spcAft>
                <a:spcPts val="2400"/>
              </a:spcAft>
              <a:buClr>
                <a:srgbClr val="000000"/>
              </a:buClr>
              <a:buSzPts val="2600"/>
              <a:buFont typeface="Arial" panose="020B0604020202020204" pitchFamily="34" charset="0"/>
              <a:buChar char="•"/>
            </a:pPr>
            <a:r>
              <a:rPr lang="en-US" altLang="en-US" sz="2600" b="1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Audio Settings: </a:t>
            </a:r>
            <a:r>
              <a:rPr lang="en-US" altLang="en-US" sz="26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You can change your </a:t>
            </a:r>
            <a:r>
              <a:rPr lang="en-US" altLang="en-US" sz="2600" u="sng" dirty="0">
                <a:solidFill>
                  <a:srgbClr val="0070C0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  <a:hlinkClick r:id="rId3"/>
              </a:rPr>
              <a:t>audio settings</a:t>
            </a:r>
            <a:r>
              <a:rPr lang="en-US" altLang="en-US" sz="26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.</a:t>
            </a:r>
            <a:r>
              <a:rPr lang="en-US" altLang="en-US" sz="2600" dirty="0">
                <a:solidFill>
                  <a:srgbClr val="074D70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6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You can also click the upward arrow (</a:t>
            </a:r>
            <a:r>
              <a:rPr lang="en-US" altLang="en-US" sz="2600" b="1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^</a:t>
            </a:r>
            <a:r>
              <a:rPr lang="en-US" altLang="en-US" sz="26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) next to the microphone icon at the lower-left of the Zoom window to change your speaker.</a:t>
            </a:r>
            <a:endParaRPr lang="en-US" altLang="en-US" sz="2800" dirty="0">
              <a:latin typeface="+mn-lt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342900" lvl="1" eaLnBrk="1" hangingPunct="1">
              <a:lnSpc>
                <a:spcPct val="95000"/>
              </a:lnSpc>
              <a:spcBef>
                <a:spcPct val="0"/>
              </a:spcBef>
              <a:spcAft>
                <a:spcPts val="2400"/>
              </a:spcAft>
              <a:buClr>
                <a:srgbClr val="000000"/>
              </a:buClr>
              <a:buSzPts val="2600"/>
              <a:buFont typeface="Arial" panose="020B0604020202020204" pitchFamily="34" charset="0"/>
              <a:buChar char="•"/>
            </a:pPr>
            <a:r>
              <a:rPr lang="en-US" altLang="en-US" sz="2600" b="1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Captioning: </a:t>
            </a:r>
            <a:r>
              <a:rPr lang="en-US" altLang="en-US" sz="26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Available in a separate browser window by clicking the link to the </a:t>
            </a:r>
            <a:r>
              <a:rPr lang="en-US" altLang="en-US" sz="2600" u="sng" dirty="0">
                <a:solidFill>
                  <a:schemeClr val="hlink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  <a:hlinkClick r:id="rId4"/>
              </a:rPr>
              <a:t>following page on Captioned Text</a:t>
            </a:r>
            <a:r>
              <a:rPr lang="en-US" altLang="en-US" sz="26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.</a:t>
            </a:r>
            <a:endParaRPr lang="en-US" altLang="en-US" sz="2800" dirty="0">
              <a:latin typeface="+mn-lt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342900" lvl="1" eaLnBrk="1" hangingPunct="1">
              <a:lnSpc>
                <a:spcPct val="95000"/>
              </a:lnSpc>
              <a:spcBef>
                <a:spcPct val="0"/>
              </a:spcBef>
              <a:spcAft>
                <a:spcPts val="1800"/>
              </a:spcAft>
              <a:buClr>
                <a:srgbClr val="000000"/>
              </a:buClr>
              <a:buSzPts val="2600"/>
              <a:buFont typeface="Arial" panose="020B0604020202020204" pitchFamily="34" charset="0"/>
              <a:buChar char="•"/>
            </a:pPr>
            <a:r>
              <a:rPr lang="en-US" altLang="en-US" sz="2600" b="1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Questions: </a:t>
            </a:r>
            <a:r>
              <a:rPr lang="en-US" altLang="en-US" sz="26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If you have a question for today’s presenters, please type it in the Q&amp;A box at any time during the presentation. Open the Q&amp;A window, type in your question, and then press “send.” You will receive a response in the Q&amp;A window, or the question will be answered live.</a:t>
            </a:r>
            <a:endParaRPr lang="en-US" altLang="en-US" sz="2800" dirty="0">
              <a:latin typeface="+mn-lt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435" name="Google Shape;108;p4">
            <a:extLst>
              <a:ext uri="{FF2B5EF4-FFF2-40B4-BE49-F238E27FC236}">
                <a16:creationId xmlns:a16="http://schemas.microsoft.com/office/drawing/2014/main" id="{CAF12A1A-CAEB-4B13-71F3-30F4F172CF9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3843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Maximizing Your Webinar Participation:</a:t>
            </a:r>
            <a:br>
              <a:rPr lang="en-US" altLang="en-US" sz="44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</a:br>
            <a:r>
              <a:rPr lang="en-US" altLang="en-US" sz="4400" b="1" i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Zoom Tips</a:t>
            </a:r>
            <a:endParaRPr lang="en-US" altLang="en-US" sz="4400" b="1" dirty="0">
              <a:solidFill>
                <a:srgbClr val="FFFFFF"/>
              </a:solidFill>
              <a:latin typeface="+mj-lt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610099"/>
            <a:ext cx="4561840" cy="4297363"/>
          </a:xfrm>
        </p:spPr>
        <p:txBody>
          <a:bodyPr/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Intelligent Characters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Automated Coaching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Personalized Environments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Tailored Lesson Plans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Opportunities for AI</a:t>
            </a:r>
          </a:p>
        </p:txBody>
      </p:sp>
      <p:grpSp>
        <p:nvGrpSpPr>
          <p:cNvPr id="2" name="Group 15" descr="image looking through Floreo VR headset">
            <a:extLst>
              <a:ext uri="{FF2B5EF4-FFF2-40B4-BE49-F238E27FC236}">
                <a16:creationId xmlns:a16="http://schemas.microsoft.com/office/drawing/2014/main" id="{11471904-D92F-30BD-4C3C-637506C64822}"/>
              </a:ext>
            </a:extLst>
          </p:cNvPr>
          <p:cNvGrpSpPr>
            <a:grpSpLocks noChangeAspect="1"/>
          </p:cNvGrpSpPr>
          <p:nvPr/>
        </p:nvGrpSpPr>
        <p:grpSpPr>
          <a:xfrm rot="-5400000">
            <a:off x="9972723" y="1282845"/>
            <a:ext cx="1385093" cy="2873636"/>
            <a:chOff x="0" y="0"/>
            <a:chExt cx="9182100" cy="19050000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D61E4E1-74E4-8959-34D3-DA9BF63A8743}"/>
                </a:ext>
              </a:extLst>
            </p:cNvPr>
            <p:cNvSpPr/>
            <p:nvPr/>
          </p:nvSpPr>
          <p:spPr>
            <a:xfrm rot="5400000">
              <a:off x="-4444555" y="5080826"/>
              <a:ext cx="18062447" cy="8381873"/>
            </a:xfrm>
            <a:custGeom>
              <a:avLst/>
              <a:gdLst/>
              <a:ahLst/>
              <a:cxnLst/>
              <a:rect l="l" t="t" r="r" b="b"/>
              <a:pathLst>
                <a:path w="18062447" h="8381873">
                  <a:moveTo>
                    <a:pt x="18062447" y="1080134"/>
                  </a:moveTo>
                  <a:lnTo>
                    <a:pt x="18062447" y="7301864"/>
                  </a:lnTo>
                  <a:cubicBezTo>
                    <a:pt x="18062447" y="7898383"/>
                    <a:pt x="17578832" y="8381872"/>
                    <a:pt x="16982439" y="8381872"/>
                  </a:cubicBezTo>
                  <a:lnTo>
                    <a:pt x="1082675" y="8381872"/>
                  </a:lnTo>
                  <a:cubicBezTo>
                    <a:pt x="484759" y="8381872"/>
                    <a:pt x="0" y="7897113"/>
                    <a:pt x="0" y="7299197"/>
                  </a:cubicBezTo>
                  <a:lnTo>
                    <a:pt x="0" y="1082801"/>
                  </a:lnTo>
                  <a:cubicBezTo>
                    <a:pt x="0" y="484885"/>
                    <a:pt x="484759" y="253"/>
                    <a:pt x="1082548" y="253"/>
                  </a:cubicBezTo>
                  <a:lnTo>
                    <a:pt x="16982439" y="253"/>
                  </a:lnTo>
                  <a:cubicBezTo>
                    <a:pt x="17578959" y="0"/>
                    <a:pt x="18062447" y="483488"/>
                    <a:pt x="18062447" y="1080134"/>
                  </a:cubicBezTo>
                  <a:close/>
                </a:path>
              </a:pathLst>
            </a:custGeom>
            <a:blipFill>
              <a:blip r:embed="rId2"/>
              <a:stretch>
                <a:fillRect l="-4570" r="-2149" b="-6175"/>
              </a:stretch>
            </a:blipFill>
          </p:spPr>
        </p:sp>
        <p:sp>
          <p:nvSpPr>
            <p:cNvPr id="4" name="Freeform 17">
              <a:extLst>
                <a:ext uri="{FF2B5EF4-FFF2-40B4-BE49-F238E27FC236}">
                  <a16:creationId xmlns:a16="http://schemas.microsoft.com/office/drawing/2014/main" id="{CD401B57-3572-5BD1-F497-D551C04845AD}"/>
                </a:ext>
              </a:extLst>
            </p:cNvPr>
            <p:cNvSpPr/>
            <p:nvPr/>
          </p:nvSpPr>
          <p:spPr>
            <a:xfrm>
              <a:off x="0" y="0"/>
              <a:ext cx="9182100" cy="19050000"/>
            </a:xfrm>
            <a:custGeom>
              <a:avLst/>
              <a:gdLst/>
              <a:ahLst/>
              <a:cxnLst/>
              <a:rect l="l" t="t" r="r" b="b"/>
              <a:pathLst>
                <a:path w="9182100" h="19050000">
                  <a:moveTo>
                    <a:pt x="9182100" y="0"/>
                  </a:moveTo>
                  <a:lnTo>
                    <a:pt x="9182100" y="19050000"/>
                  </a:lnTo>
                  <a:lnTo>
                    <a:pt x="0" y="19050000"/>
                  </a:lnTo>
                  <a:lnTo>
                    <a:pt x="0" y="0"/>
                  </a:lnTo>
                  <a:lnTo>
                    <a:pt x="9182100" y="0"/>
                  </a:lnTo>
                  <a:close/>
                </a:path>
              </a:pathLst>
            </a:custGeom>
            <a:blipFill>
              <a:blip r:embed="rId3"/>
              <a:stretch>
                <a:fillRect t="-208" b="-208"/>
              </a:stretch>
            </a:blipFill>
          </p:spPr>
        </p:sp>
      </p:grpSp>
      <p:grpSp>
        <p:nvGrpSpPr>
          <p:cNvPr id="8" name="Group 18" descr="view on Tablet of what child sees with Floreo VR headset">
            <a:extLst>
              <a:ext uri="{FF2B5EF4-FFF2-40B4-BE49-F238E27FC236}">
                <a16:creationId xmlns:a16="http://schemas.microsoft.com/office/drawing/2014/main" id="{AA6E73A3-7263-C3CD-9CF5-3C607BADF735}"/>
              </a:ext>
            </a:extLst>
          </p:cNvPr>
          <p:cNvGrpSpPr>
            <a:grpSpLocks noChangeAspect="1"/>
          </p:cNvGrpSpPr>
          <p:nvPr/>
        </p:nvGrpSpPr>
        <p:grpSpPr>
          <a:xfrm>
            <a:off x="5361396" y="3968750"/>
            <a:ext cx="3050311" cy="2208425"/>
            <a:chOff x="0" y="0"/>
            <a:chExt cx="19050000" cy="13792200"/>
          </a:xfrm>
        </p:grpSpPr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ECF008FC-2850-3F68-7F33-223261367D83}"/>
                </a:ext>
              </a:extLst>
            </p:cNvPr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4"/>
              <a:stretch>
                <a:fillRect t="-3551" b="-3551"/>
              </a:stretch>
            </a:blipFill>
          </p:spPr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11A1AF4D-64E3-2A9C-F6CC-64EC2AAA5D93}"/>
                </a:ext>
              </a:extLst>
            </p:cNvPr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17" r="-17"/>
              </a:stretch>
            </a:blipFill>
          </p:spPr>
        </p:sp>
      </p:grpSp>
      <p:grpSp>
        <p:nvGrpSpPr>
          <p:cNvPr id="11" name="Group 21" descr="view on Tablet of what child sees with Floreo VR headset">
            <a:extLst>
              <a:ext uri="{FF2B5EF4-FFF2-40B4-BE49-F238E27FC236}">
                <a16:creationId xmlns:a16="http://schemas.microsoft.com/office/drawing/2014/main" id="{B4414B8B-907B-2D0F-FF3C-F57406071125}"/>
              </a:ext>
            </a:extLst>
          </p:cNvPr>
          <p:cNvGrpSpPr>
            <a:grpSpLocks noChangeAspect="1"/>
          </p:cNvGrpSpPr>
          <p:nvPr/>
        </p:nvGrpSpPr>
        <p:grpSpPr>
          <a:xfrm>
            <a:off x="9070569" y="3953518"/>
            <a:ext cx="3050311" cy="2208425"/>
            <a:chOff x="0" y="0"/>
            <a:chExt cx="19050000" cy="13792200"/>
          </a:xfrm>
        </p:grpSpPr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id="{10BB9C79-C37A-46C5-42E9-BF6821DE7EDE}"/>
                </a:ext>
              </a:extLst>
            </p:cNvPr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6"/>
              <a:stretch>
                <a:fillRect t="-3551" b="-3551"/>
              </a:stretch>
            </a:blipFill>
          </p:spPr>
        </p:sp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id="{DD57556D-6AC3-7F53-2EFF-3580F67171C1}"/>
                </a:ext>
              </a:extLst>
            </p:cNvPr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17" r="-17"/>
              </a:stretch>
            </a:blipFill>
          </p:spPr>
        </p:sp>
      </p:grpSp>
      <p:grpSp>
        <p:nvGrpSpPr>
          <p:cNvPr id="14" name="Group 29" descr="Child with a Floreo VR headset on">
            <a:extLst>
              <a:ext uri="{FF2B5EF4-FFF2-40B4-BE49-F238E27FC236}">
                <a16:creationId xmlns:a16="http://schemas.microsoft.com/office/drawing/2014/main" id="{BC8B2A05-F843-6EAE-2108-7AE214647441}"/>
              </a:ext>
            </a:extLst>
          </p:cNvPr>
          <p:cNvGrpSpPr>
            <a:grpSpLocks noChangeAspect="1"/>
          </p:cNvGrpSpPr>
          <p:nvPr/>
        </p:nvGrpSpPr>
        <p:grpSpPr>
          <a:xfrm>
            <a:off x="5382069" y="1668398"/>
            <a:ext cx="3737940" cy="2102585"/>
            <a:chOff x="0" y="0"/>
            <a:chExt cx="3609835" cy="2030527"/>
          </a:xfrm>
        </p:grpSpPr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F013DB58-6AEA-D614-2C80-53B1BE8A0F3E}"/>
                </a:ext>
              </a:extLst>
            </p:cNvPr>
            <p:cNvSpPr/>
            <p:nvPr/>
          </p:nvSpPr>
          <p:spPr>
            <a:xfrm>
              <a:off x="0" y="0"/>
              <a:ext cx="3609848" cy="2030476"/>
            </a:xfrm>
            <a:custGeom>
              <a:avLst/>
              <a:gdLst/>
              <a:ahLst/>
              <a:cxnLst/>
              <a:rect l="l" t="t" r="r" b="b"/>
              <a:pathLst>
                <a:path w="3609848" h="2030476">
                  <a:moveTo>
                    <a:pt x="0" y="0"/>
                  </a:moveTo>
                  <a:lnTo>
                    <a:pt x="0" y="2030476"/>
                  </a:lnTo>
                  <a:lnTo>
                    <a:pt x="3609848" y="2030476"/>
                  </a:lnTo>
                  <a:lnTo>
                    <a:pt x="3609848" y="0"/>
                  </a:lnTo>
                  <a:close/>
                </a:path>
              </a:pathLst>
            </a:custGeom>
            <a:blipFill>
              <a:blip r:embed="rId7"/>
              <a:stretch>
                <a:fillRect b="-2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1949729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Google Shape;380;p97" descr="Image of dice representing a question and answer session. ">
            <a:extLst>
              <a:ext uri="{FF2B5EF4-FFF2-40B4-BE49-F238E27FC236}">
                <a16:creationId xmlns:a16="http://schemas.microsoft.com/office/drawing/2014/main" id="{5D5DB38D-EDBF-E4AA-60D6-D2C4870B144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12913" y="2281136"/>
            <a:ext cx="5486400" cy="3168319"/>
          </a:xfrm>
        </p:spPr>
        <p:txBody>
          <a:bodyPr/>
          <a:lstStyle/>
          <a:p>
            <a:pPr marL="342900" indent="-342900" eaLnBrk="1" hangingPunct="1">
              <a:spcBef>
                <a:spcPct val="0"/>
              </a:spcBef>
              <a:spcAft>
                <a:spcPts val="3600"/>
              </a:spcAft>
              <a:buSzPct val="90000"/>
            </a:pPr>
            <a:r>
              <a:rPr lang="en-US" altLang="en-US" sz="32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We want to hear from you!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3600"/>
              </a:spcAft>
              <a:buSzPct val="90000"/>
            </a:pPr>
            <a:r>
              <a:rPr lang="en-US" altLang="en-US" sz="32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Please type a question in the chat box and we will try our best to answer!</a:t>
            </a:r>
          </a:p>
        </p:txBody>
      </p:sp>
      <p:sp>
        <p:nvSpPr>
          <p:cNvPr id="47107" name="Google Shape;382;p97">
            <a:extLst>
              <a:ext uri="{FF2B5EF4-FFF2-40B4-BE49-F238E27FC236}">
                <a16:creationId xmlns:a16="http://schemas.microsoft.com/office/drawing/2014/main" id="{E0B33B00-021E-FA74-E66A-AA8D935DABE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3843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Question and Answer Session </a:t>
            </a:r>
          </a:p>
        </p:txBody>
      </p:sp>
      <p:pic>
        <p:nvPicPr>
          <p:cNvPr id="3" name="Picture 2" descr="Question mark chat boxes">
            <a:extLst>
              <a:ext uri="{FF2B5EF4-FFF2-40B4-BE49-F238E27FC236}">
                <a16:creationId xmlns:a16="http://schemas.microsoft.com/office/drawing/2014/main" id="{FA8B0B89-3618-EC5C-C51B-CE5088CDA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346" y="2281136"/>
            <a:ext cx="4636741" cy="2608263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Google Shape;403;p57">
            <a:extLst>
              <a:ext uri="{FF2B5EF4-FFF2-40B4-BE49-F238E27FC236}">
                <a16:creationId xmlns:a16="http://schemas.microsoft.com/office/drawing/2014/main" id="{42E16860-44FB-513C-32DE-FA827EE58788}"/>
              </a:ext>
            </a:extLst>
          </p:cNvPr>
          <p:cNvSpPr txBox="1">
            <a:spLocks noGrp="1" noChangeArrowheads="1"/>
          </p:cNvSpPr>
          <p:nvPr>
            <p:ph type="body" idx="2"/>
          </p:nvPr>
        </p:nvSpPr>
        <p:spPr>
          <a:xfrm>
            <a:off x="571500" y="1552575"/>
            <a:ext cx="5867400" cy="4391025"/>
          </a:xfrm>
        </p:spPr>
        <p:txBody>
          <a:bodyPr/>
          <a:lstStyle/>
          <a:p>
            <a:pPr marL="342900" eaLnBrk="1" hangingPunct="1">
              <a:spcBef>
                <a:spcPct val="0"/>
              </a:spcBef>
              <a:spcAft>
                <a:spcPts val="3600"/>
              </a:spcAft>
              <a:buClr>
                <a:srgbClr val="0A172C"/>
              </a:buClr>
              <a:buSzPts val="3200"/>
            </a:pPr>
            <a:r>
              <a:rPr lang="en-US" altLang="en-US" sz="2800" b="1" dirty="0">
                <a:solidFill>
                  <a:srgbClr val="0A172C"/>
                </a:solidFill>
                <a:latin typeface="+mn-lt"/>
                <a:cs typeface="Arial" panose="020B0604020202020204" pitchFamily="34" charset="0"/>
                <a:sym typeface="Calibri" panose="020F0502020204030204" pitchFamily="34" charset="0"/>
              </a:rPr>
              <a:t>Submit your request to the: </a:t>
            </a:r>
            <a:br>
              <a:rPr lang="en-US" altLang="en-US" sz="2800" b="1" dirty="0">
                <a:solidFill>
                  <a:srgbClr val="0A172C"/>
                </a:solidFill>
                <a:latin typeface="+mn-lt"/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en-US" altLang="en-US" sz="2800" u="sng" dirty="0">
                <a:solidFill>
                  <a:schemeClr val="hlink"/>
                </a:solidFill>
                <a:latin typeface="+mn-lt"/>
                <a:cs typeface="Arial" panose="020B0604020202020204" pitchFamily="34" charset="0"/>
                <a:sym typeface="Calibri" panose="020F0502020204030204" pitchFamily="34" charset="0"/>
                <a:hlinkClick r:id="rId3"/>
              </a:rPr>
              <a:t>on-demand TA request page</a:t>
            </a:r>
            <a:endParaRPr lang="en-US" altLang="en-US" sz="2800" u="sng" dirty="0">
              <a:latin typeface="+mn-lt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342900" eaLnBrk="1" hangingPunct="1">
              <a:spcBef>
                <a:spcPts val="0"/>
              </a:spcBef>
              <a:spcAft>
                <a:spcPts val="3000"/>
              </a:spcAft>
              <a:buClr>
                <a:srgbClr val="0A172C"/>
              </a:buClr>
              <a:buSzPts val="3200"/>
            </a:pPr>
            <a:r>
              <a:rPr lang="en-US" altLang="en-US" sz="2800" b="1" dirty="0">
                <a:solidFill>
                  <a:srgbClr val="0A172C"/>
                </a:solidFill>
                <a:latin typeface="+mn-lt"/>
                <a:cs typeface="Arial" panose="020B0604020202020204" pitchFamily="34" charset="0"/>
                <a:sym typeface="Calibri" panose="020F0502020204030204" pitchFamily="34" charset="0"/>
              </a:rPr>
              <a:t>Reach out by emailing: </a:t>
            </a:r>
            <a:r>
              <a:rPr lang="en-US" altLang="en-US" sz="2800" u="sng" dirty="0">
                <a:solidFill>
                  <a:schemeClr val="hlink"/>
                </a:solidFill>
                <a:latin typeface="+mn-lt"/>
                <a:cs typeface="Arial" panose="020B0604020202020204" pitchFamily="34" charset="0"/>
                <a:sym typeface="Calibri" panose="020F0502020204030204" pitchFamily="34" charset="0"/>
                <a:hlinkClick r:id="rId4"/>
              </a:rPr>
              <a:t>AoDemploymentTA@gmail.com</a:t>
            </a:r>
            <a:endParaRPr lang="en-US" altLang="en-US" sz="2800" dirty="0">
              <a:latin typeface="+mn-lt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53251" name="Google Shape;404;p57">
            <a:extLst>
              <a:ext uri="{FF2B5EF4-FFF2-40B4-BE49-F238E27FC236}">
                <a16:creationId xmlns:a16="http://schemas.microsoft.com/office/drawing/2014/main" id="{B4AC9833-1BC5-D23A-691C-334468E3500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2954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SzPct val="35000"/>
            </a:pPr>
            <a:r>
              <a:rPr lang="en-US" altLang="en-US" sz="44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DETAC offers </a:t>
            </a:r>
            <a:r>
              <a:rPr lang="en-US" altLang="en-US" sz="4400" b="1" i="1" u="sng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free</a:t>
            </a:r>
            <a:r>
              <a:rPr lang="en-US" altLang="en-US" sz="44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 technical assistance! </a:t>
            </a:r>
          </a:p>
        </p:txBody>
      </p:sp>
      <p:pic>
        <p:nvPicPr>
          <p:cNvPr id="53252" name="Picture 4" descr="two hands clasped and the words &quot;reach out&quot;">
            <a:extLst>
              <a:ext uri="{FF2B5EF4-FFF2-40B4-BE49-F238E27FC236}">
                <a16:creationId xmlns:a16="http://schemas.microsoft.com/office/drawing/2014/main" id="{C9683182-E7E9-D53C-E1D2-B81D90FA3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/>
          <a:stretch/>
        </p:blipFill>
        <p:spPr bwMode="auto">
          <a:xfrm>
            <a:off x="7183120" y="1922048"/>
            <a:ext cx="4095309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Google Shape;411;p58">
            <a:extLst>
              <a:ext uri="{FF2B5EF4-FFF2-40B4-BE49-F238E27FC236}">
                <a16:creationId xmlns:a16="http://schemas.microsoft.com/office/drawing/2014/main" id="{98E16F8F-86A2-9D89-BB07-15D69A4618F0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>
          <a:xfrm>
            <a:off x="304800" y="1949450"/>
            <a:ext cx="5927035" cy="3841750"/>
          </a:xfrm>
        </p:spPr>
        <p:txBody>
          <a:bodyPr/>
          <a:lstStyle/>
          <a:p>
            <a:pPr eaLnBrk="1" hangingPunct="1">
              <a:lnSpc>
                <a:spcPct val="95000"/>
              </a:lnSpc>
              <a:spcBef>
                <a:spcPts val="0"/>
              </a:spcBef>
              <a:spcAft>
                <a:spcPts val="3000"/>
              </a:spcAft>
              <a:buClr>
                <a:srgbClr val="000000"/>
              </a:buClr>
              <a:buSzPts val="2400"/>
            </a:pPr>
            <a:r>
              <a:rPr lang="en-US" altLang="en-US" sz="2200" b="1" i="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Email</a:t>
            </a:r>
            <a:r>
              <a:rPr lang="en-US" altLang="en-US" sz="2200" i="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:</a:t>
            </a:r>
            <a:br>
              <a:rPr lang="en-US" altLang="en-US" sz="2200" i="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</a:br>
            <a:r>
              <a:rPr lang="en-US" altLang="en-US" sz="2200" i="0" u="sng" dirty="0">
                <a:solidFill>
                  <a:schemeClr val="hlink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  <a:hlinkClick r:id="rId3"/>
              </a:rPr>
              <a:t>AoDemploymentTA@gmail.com</a:t>
            </a:r>
            <a:endParaRPr lang="en-US" altLang="en-US" sz="2200" i="0" dirty="0">
              <a:latin typeface="+mn-lt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eaLnBrk="1" hangingPunct="1">
              <a:lnSpc>
                <a:spcPct val="95000"/>
              </a:lnSpc>
              <a:spcBef>
                <a:spcPts val="0"/>
              </a:spcBef>
              <a:spcAft>
                <a:spcPts val="3000"/>
              </a:spcAft>
              <a:buClr>
                <a:srgbClr val="000000"/>
              </a:buClr>
              <a:buSzPts val="2400"/>
            </a:pPr>
            <a:r>
              <a:rPr lang="en-US" altLang="en-US" sz="2200" b="1" i="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Website</a:t>
            </a:r>
            <a:r>
              <a:rPr lang="en-US" altLang="en-US" sz="2200" i="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:</a:t>
            </a:r>
            <a:br>
              <a:rPr lang="en-US" altLang="en-US" sz="2200" b="1" i="0" dirty="0">
                <a:solidFill>
                  <a:srgbClr val="084A9C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</a:br>
            <a:r>
              <a:rPr lang="en-US" altLang="en-US" sz="2200" i="0" u="sng" dirty="0">
                <a:solidFill>
                  <a:schemeClr val="hlink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  <a:hlinkClick r:id="rId4"/>
              </a:rPr>
              <a:t>https://aoddisabilityemploymenttacenter.com</a:t>
            </a:r>
            <a:endParaRPr lang="en-US" altLang="en-US" sz="2200" i="0" u="sng" dirty="0">
              <a:solidFill>
                <a:schemeClr val="hlink"/>
              </a:solidFill>
              <a:latin typeface="+mn-lt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eaLnBrk="1" hangingPunct="1">
              <a:lnSpc>
                <a:spcPct val="95000"/>
              </a:lnSpc>
              <a:spcBef>
                <a:spcPts val="0"/>
              </a:spcBef>
              <a:spcAft>
                <a:spcPts val="3000"/>
              </a:spcAft>
              <a:buClr>
                <a:srgbClr val="000000"/>
              </a:buClr>
              <a:buSzPts val="2400"/>
            </a:pPr>
            <a:r>
              <a:rPr lang="en-US" altLang="en-US" sz="2200" b="1" i="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DETAC Publications</a:t>
            </a:r>
            <a:r>
              <a:rPr lang="en-US" altLang="en-US" sz="2200" i="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:</a:t>
            </a:r>
            <a:br>
              <a:rPr lang="en-US" altLang="en-US" sz="22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</a:br>
            <a:r>
              <a:rPr lang="en-US" altLang="en-US" sz="2200" i="0" u="sng" dirty="0">
                <a:solidFill>
                  <a:schemeClr val="hlink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  <a:hlinkClick r:id="rId5"/>
              </a:rPr>
              <a:t>https://aoddisabilityemploymenttacenter.com/detac-publications/</a:t>
            </a:r>
            <a:endParaRPr lang="en-US" altLang="en-US" sz="2200" dirty="0">
              <a:latin typeface="+mn-lt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5299" name="Google Shape;412;p58">
            <a:extLst>
              <a:ext uri="{FF2B5EF4-FFF2-40B4-BE49-F238E27FC236}">
                <a16:creationId xmlns:a16="http://schemas.microsoft.com/office/drawing/2014/main" id="{9BF5002A-1FE8-7EDB-8F23-9E5912AD9DD4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>
          <a:xfrm>
            <a:off x="177800" y="184150"/>
            <a:ext cx="6146800" cy="17653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DETAC Contact Information </a:t>
            </a:r>
          </a:p>
        </p:txBody>
      </p:sp>
      <p:pic>
        <p:nvPicPr>
          <p:cNvPr id="55300" name="Picture 6" descr="Close-up of white square speech bubble">
            <a:extLst>
              <a:ext uri="{FF2B5EF4-FFF2-40B4-BE49-F238E27FC236}">
                <a16:creationId xmlns:a16="http://schemas.microsoft.com/office/drawing/2014/main" id="{40981AE6-8E5B-D2B4-8045-A2C9F4CBB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19583" r="11790" b="11250"/>
          <a:stretch>
            <a:fillRect/>
          </a:stretch>
        </p:blipFill>
        <p:spPr bwMode="auto">
          <a:xfrm>
            <a:off x="7134225" y="1949450"/>
            <a:ext cx="41084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2DB6EB-9B12-2762-D592-BD341C383BFB}"/>
              </a:ext>
            </a:extLst>
          </p:cNvPr>
          <p:cNvSpPr/>
          <p:nvPr/>
        </p:nvSpPr>
        <p:spPr>
          <a:xfrm>
            <a:off x="7696200" y="2566095"/>
            <a:ext cx="283695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22225">
                  <a:solidFill>
                    <a:srgbClr val="264E94"/>
                  </a:solidFill>
                  <a:prstDash val="solid"/>
                </a:ln>
                <a:solidFill>
                  <a:schemeClr val="bg1"/>
                </a:solidFill>
              </a:rPr>
              <a:t>thanks for </a:t>
            </a:r>
          </a:p>
          <a:p>
            <a:pPr algn="ctr">
              <a:defRPr/>
            </a:pPr>
            <a:r>
              <a:rPr lang="en-US" sz="3200" b="1" dirty="0">
                <a:ln w="22225">
                  <a:solidFill>
                    <a:srgbClr val="264E94"/>
                  </a:solidFill>
                  <a:prstDash val="solid"/>
                </a:ln>
                <a:solidFill>
                  <a:schemeClr val="bg1"/>
                </a:solidFill>
              </a:rPr>
              <a:t>stopping by!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A 33&#10;Red stars in a circle with 1990-2023 in center of them&#10;Americans with Disabilities Act&#10;Celebrate the ADA! July 26, 2023">
            <a:extLst>
              <a:ext uri="{FF2B5EF4-FFF2-40B4-BE49-F238E27FC236}">
                <a16:creationId xmlns:a16="http://schemas.microsoft.com/office/drawing/2014/main" id="{15C63E13-A7B3-7666-0FA5-2CD5872FB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2238375"/>
            <a:ext cx="4762500" cy="23812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F93EE88-DEF0-8DB6-FE19-BFAF0401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Celebrating the Anniversary of Americans with Disabilities Act!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77375-84AE-5800-6BB8-4BF280CF6013}"/>
              </a:ext>
            </a:extLst>
          </p:cNvPr>
          <p:cNvSpPr txBox="1"/>
          <p:nvPr/>
        </p:nvSpPr>
        <p:spPr>
          <a:xfrm>
            <a:off x="7973568" y="5413248"/>
            <a:ext cx="3433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https://adaanniversary.org/logos/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470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19;p6">
            <a:extLst>
              <a:ext uri="{FF2B5EF4-FFF2-40B4-BE49-F238E27FC236}">
                <a16:creationId xmlns:a16="http://schemas.microsoft.com/office/drawing/2014/main" id="{1EFE3360-880E-8652-B5AC-8AD9A84F72C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32647" y="1678642"/>
            <a:ext cx="10423644" cy="4202206"/>
          </a:xfrm>
        </p:spPr>
        <p:txBody>
          <a:bodyPr/>
          <a:lstStyle/>
          <a:p>
            <a:pPr marL="342900" eaLnBrk="1" hangingPunct="1">
              <a:lnSpc>
                <a:spcPct val="95000"/>
              </a:lnSpc>
              <a:spcBef>
                <a:spcPct val="0"/>
              </a:spcBef>
              <a:spcAft>
                <a:spcPts val="2400"/>
              </a:spcAft>
              <a:buClr>
                <a:srgbClr val="000000"/>
              </a:buClr>
              <a:buSzPct val="100000"/>
            </a:pPr>
            <a:r>
              <a:rPr lang="en-US" altLang="en-US" sz="28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Welcome</a:t>
            </a:r>
          </a:p>
          <a:p>
            <a:pPr marL="342900" eaLnBrk="1" hangingPunct="1">
              <a:lnSpc>
                <a:spcPct val="95000"/>
              </a:lnSpc>
              <a:spcBef>
                <a:spcPct val="0"/>
              </a:spcBef>
              <a:spcAft>
                <a:spcPts val="2400"/>
              </a:spcAft>
              <a:buClr>
                <a:srgbClr val="000000"/>
              </a:buClr>
              <a:buSzPct val="100000"/>
            </a:pPr>
            <a:r>
              <a:rPr lang="en-US" altLang="en-US" sz="28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Remarks from Leadership at the Administration for Community Living </a:t>
            </a:r>
          </a:p>
          <a:p>
            <a:pPr marL="342900" eaLnBrk="1" hangingPunct="1">
              <a:lnSpc>
                <a:spcPct val="95000"/>
              </a:lnSpc>
              <a:spcBef>
                <a:spcPct val="0"/>
              </a:spcBef>
              <a:spcAft>
                <a:spcPts val="2400"/>
              </a:spcAft>
              <a:buClr>
                <a:srgbClr val="000000"/>
              </a:buClr>
              <a:buSzPct val="100000"/>
            </a:pPr>
            <a:r>
              <a:rPr lang="en-US" altLang="en-US" sz="28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Office of Disability Employment Policy, Partnership on Employment and Accessible Technology</a:t>
            </a:r>
          </a:p>
          <a:p>
            <a:pPr marL="342900" eaLnBrk="1" hangingPunct="1">
              <a:lnSpc>
                <a:spcPct val="95000"/>
              </a:lnSpc>
              <a:spcBef>
                <a:spcPct val="0"/>
              </a:spcBef>
              <a:spcAft>
                <a:spcPts val="2400"/>
              </a:spcAft>
              <a:buClr>
                <a:srgbClr val="000000"/>
              </a:buClr>
              <a:buSzPct val="100000"/>
            </a:pPr>
            <a:r>
              <a:rPr lang="en-US" altLang="en-US" sz="28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Floreo </a:t>
            </a:r>
          </a:p>
          <a:p>
            <a:pPr marL="342900" eaLnBrk="1" hangingPunct="1">
              <a:lnSpc>
                <a:spcPct val="95000"/>
              </a:lnSpc>
              <a:spcBef>
                <a:spcPct val="0"/>
              </a:spcBef>
              <a:spcAft>
                <a:spcPts val="2400"/>
              </a:spcAft>
              <a:buClr>
                <a:srgbClr val="000000"/>
              </a:buClr>
              <a:buSzPct val="100000"/>
            </a:pPr>
            <a:r>
              <a:rPr lang="en-US" altLang="en-US" sz="2800" dirty="0"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Question and Answer Session</a:t>
            </a:r>
          </a:p>
        </p:txBody>
      </p:sp>
      <p:sp>
        <p:nvSpPr>
          <p:cNvPr id="20483" name="Google Shape;120;p6">
            <a:extLst>
              <a:ext uri="{FF2B5EF4-FFF2-40B4-BE49-F238E27FC236}">
                <a16:creationId xmlns:a16="http://schemas.microsoft.com/office/drawing/2014/main" id="{4A6836D8-CFE9-3792-339C-DECED37298A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3843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Agenda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2">
            <a:extLst>
              <a:ext uri="{FF2B5EF4-FFF2-40B4-BE49-F238E27FC236}">
                <a16:creationId xmlns:a16="http://schemas.microsoft.com/office/drawing/2014/main" id="{010B6909-B0C5-86AC-BB86-F96EB2088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rrowheads="1"/>
          </p:cNvSpPr>
          <p:nvPr>
            <p:ph type="sldNum" sz="quarter" idx="17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/>
            <a:fld id="{A33D0C5A-EA2D-4165-A10A-B1AC7289DC56}" type="slidenum">
              <a:rPr lang="en-US" altLang="en-US" sz="1200" smtClean="0">
                <a:solidFill>
                  <a:schemeClr val="tx1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pPr algn="r"/>
              <a:t>7</a:t>
            </a:fld>
            <a:endParaRPr lang="en-US" altLang="en-US" sz="1200" dirty="0">
              <a:solidFill>
                <a:schemeClr val="tx1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2531" name="Text Placeholder 7">
            <a:extLst>
              <a:ext uri="{FF2B5EF4-FFF2-40B4-BE49-F238E27FC236}">
                <a16:creationId xmlns:a16="http://schemas.microsoft.com/office/drawing/2014/main" id="{EB59A031-0471-5439-9310-A836B33A810A}"/>
              </a:ext>
            </a:extLst>
          </p:cNvPr>
          <p:cNvSpPr txBox="1">
            <a:spLocks noGrp="1" noChangeArrowheads="1"/>
          </p:cNvSpPr>
          <p:nvPr>
            <p:ph type="body" sz="quarter" idx="15"/>
          </p:nvPr>
        </p:nvSpPr>
        <p:spPr>
          <a:xfrm>
            <a:off x="4586509" y="1894844"/>
            <a:ext cx="3018981" cy="363164"/>
          </a:xfrm>
        </p:spPr>
        <p:txBody>
          <a:bodyPr/>
          <a:lstStyle/>
          <a:p>
            <a:pPr algn="ctr"/>
            <a:r>
              <a:rPr lang="en-US" altLang="en-US" sz="18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Nathan Cunningham</a:t>
            </a: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32" name="Text Placeholder 6">
            <a:extLst>
              <a:ext uri="{FF2B5EF4-FFF2-40B4-BE49-F238E27FC236}">
                <a16:creationId xmlns:a16="http://schemas.microsoft.com/office/drawing/2014/main" id="{3A19A847-0D2A-1CD8-6A10-D35BC52B2063}"/>
              </a:ext>
            </a:extLst>
          </p:cNvPr>
          <p:cNvSpPr txBox="1">
            <a:spLocks noGrp="1" noChangeArrowheads="1"/>
          </p:cNvSpPr>
          <p:nvPr>
            <p:ph type="body" sz="quarter" idx="14"/>
          </p:nvPr>
        </p:nvSpPr>
        <p:spPr>
          <a:xfrm>
            <a:off x="932655" y="1894844"/>
            <a:ext cx="2097088" cy="369332"/>
          </a:xfrm>
        </p:spPr>
        <p:txBody>
          <a:bodyPr/>
          <a:lstStyle/>
          <a:p>
            <a:pPr algn="ctr"/>
            <a:r>
              <a:rPr lang="en-US" altLang="en-US" sz="18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David Jones</a:t>
            </a: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33" name="Title 1">
            <a:extLst>
              <a:ext uri="{FF2B5EF4-FFF2-40B4-BE49-F238E27FC236}">
                <a16:creationId xmlns:a16="http://schemas.microsoft.com/office/drawing/2014/main" id="{609146A7-20A0-D6D7-EEB2-B848BB1F02F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95000"/>
              </a:lnSpc>
              <a:buSzPts val="1400"/>
            </a:pPr>
            <a:r>
              <a:rPr lang="en-US" altLang="en-US" sz="4400" b="1" dirty="0">
                <a:solidFill>
                  <a:srgbClr val="FFFFFF"/>
                </a:solidFill>
                <a:latin typeface="+mj-lt"/>
                <a:cs typeface="Calibri" panose="020F0502020204030204" pitchFamily="34" charset="0"/>
                <a:sym typeface="Calibri" panose="020F0502020204030204" pitchFamily="34" charset="0"/>
              </a:rPr>
              <a:t>Brief Speaker Introductions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EDA63-9717-8976-17F3-85881636BBC4}"/>
              </a:ext>
            </a:extLst>
          </p:cNvPr>
          <p:cNvSpPr txBox="1"/>
          <p:nvPr/>
        </p:nvSpPr>
        <p:spPr>
          <a:xfrm>
            <a:off x="9373712" y="1894844"/>
            <a:ext cx="167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Vijay Ravindran</a:t>
            </a:r>
          </a:p>
        </p:txBody>
      </p:sp>
      <p:pic>
        <p:nvPicPr>
          <p:cNvPr id="6" name="Picture 5" descr="David Jones">
            <a:extLst>
              <a:ext uri="{FF2B5EF4-FFF2-40B4-BE49-F238E27FC236}">
                <a16:creationId xmlns:a16="http://schemas.microsoft.com/office/drawing/2014/main" id="{54379384-A138-395C-65E1-2C6F6FF8B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038" y="2286000"/>
            <a:ext cx="1622323" cy="2286000"/>
          </a:xfrm>
          <a:prstGeom prst="rect">
            <a:avLst/>
          </a:prstGeom>
        </p:spPr>
      </p:pic>
      <p:pic>
        <p:nvPicPr>
          <p:cNvPr id="7" name="Picture 6" descr="Nathan Cunningham">
            <a:extLst>
              <a:ext uri="{FF2B5EF4-FFF2-40B4-BE49-F238E27FC236}">
                <a16:creationId xmlns:a16="http://schemas.microsoft.com/office/drawing/2014/main" id="{95F9BE59-9C03-D9AC-3915-07E6C87A1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160" y="2286000"/>
            <a:ext cx="1933679" cy="2286000"/>
          </a:xfrm>
          <a:prstGeom prst="rect">
            <a:avLst/>
          </a:prstGeom>
        </p:spPr>
      </p:pic>
      <p:pic>
        <p:nvPicPr>
          <p:cNvPr id="8" name="Picture 7" descr="Vijay Ravindran">
            <a:extLst>
              <a:ext uri="{FF2B5EF4-FFF2-40B4-BE49-F238E27FC236}">
                <a16:creationId xmlns:a16="http://schemas.microsoft.com/office/drawing/2014/main" id="{54F861BA-F664-2FCD-0735-885A693EB5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64"/>
          <a:stretch/>
        </p:blipFill>
        <p:spPr>
          <a:xfrm>
            <a:off x="9180544" y="2286000"/>
            <a:ext cx="2060512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0" y="591672"/>
            <a:ext cx="5791200" cy="3766814"/>
          </a:xfrm>
        </p:spPr>
        <p:txBody>
          <a:bodyPr/>
          <a:lstStyle/>
          <a:p>
            <a:r>
              <a:rPr lang="en-US" sz="3600" b="1" dirty="0"/>
              <a:t>Remarks from Leadership at the Administration for Community Living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C1FE792-0C0A-18E4-95A0-69A31CECE2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Welcome David Jones! </a:t>
            </a:r>
          </a:p>
        </p:txBody>
      </p:sp>
    </p:spTree>
    <p:extLst>
      <p:ext uri="{BB962C8B-B14F-4D97-AF65-F5344CB8AC3E}">
        <p14:creationId xmlns:p14="http://schemas.microsoft.com/office/powerpoint/2010/main" val="3994424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ctrTitle"/>
          </p:nvPr>
        </p:nvSpPr>
        <p:spPr>
          <a:xfrm>
            <a:off x="1757904" y="1387366"/>
            <a:ext cx="9501227" cy="2534263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sz="6600" dirty="0">
                <a:solidFill>
                  <a:schemeClr val="bg1"/>
                </a:solidFill>
              </a:rPr>
              <a:t>AI &amp; Employment: Disability Lens</a:t>
            </a:r>
            <a:endParaRPr sz="66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C07C30-CA8D-084E-AE36-B8B60AA7B041}"/>
              </a:ext>
            </a:extLst>
          </p:cNvPr>
          <p:cNvSpPr txBox="1"/>
          <p:nvPr/>
        </p:nvSpPr>
        <p:spPr>
          <a:xfrm>
            <a:off x="1757905" y="3921629"/>
            <a:ext cx="9639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boto Slab" pitchFamily="2" charset="0"/>
                <a:ea typeface="Roboto Slab" pitchFamily="2" charset="0"/>
              </a:rPr>
              <a:t>DETAC Webinar | July 11, 2023</a:t>
            </a:r>
          </a:p>
        </p:txBody>
      </p:sp>
      <p:pic>
        <p:nvPicPr>
          <p:cNvPr id="2050" name="Picture 2" descr="20th Anniversary logo for the Office of Disability Employment Policy (ODEP) ">
            <a:extLst>
              <a:ext uri="{FF2B5EF4-FFF2-40B4-BE49-F238E27FC236}">
                <a16:creationId xmlns:a16="http://schemas.microsoft.com/office/drawing/2014/main" id="{BEDC7D90-90D3-3840-B741-671205E61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6761" y="4748773"/>
            <a:ext cx="3386667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oD_TA_Center_Template">
  <a:themeElements>
    <a:clrScheme name="AC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64E94"/>
      </a:accent1>
      <a:accent2>
        <a:srgbClr val="BE1E2D"/>
      </a:accent2>
      <a:accent3>
        <a:srgbClr val="FAA21B"/>
      </a:accent3>
      <a:accent4>
        <a:srgbClr val="757070"/>
      </a:accent4>
      <a:accent5>
        <a:srgbClr val="757070"/>
      </a:accent5>
      <a:accent6>
        <a:srgbClr val="757070"/>
      </a:accent6>
      <a:hlink>
        <a:srgbClr val="0563C1"/>
      </a:hlink>
      <a:folHlink>
        <a:srgbClr val="7570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PAW xmlns="http://www.net-centric.com/PAWPP">
  <Shape xmlns="" ID="at9pljnugaIRskFnH3Qg1yVOazg=" pdftag="Figure" isBookmarkSet="no" formula="no" artifact="_x0030_" inline="no" validate="no" bookmark="no" Order="_x0032_"/>
  <Shape xmlns="" ID="ckw90xES9XEd0DNRxWvgP4GzgBo=" pdftag="P" isBookmarkSet="no" bookmark="no" Order="_x0034_"/>
  <Shape xmlns="" ID="5O0xYYCcZlxpF9yIIVK6n5Zf9ok=" isBookmarkSet="no" pdftag="H2" artifact="_x0030_" bookmark="yes" Order="_x0033_"/>
  <Shape xmlns="" ID="qst3BOzQUcjIKRvshPS6I9dWnQQ=" pdftag="H1" artifact="_x0030_" isBookmarkSet="yes" bookmark="yes" Order="_x0031_"/>
  <HyperLink xmlns="" ID="okJLG3UJoTrbQ0wv6BlZhH5xpSc=-891101553458.4488_127.0984" plainAltText="audio_x0020_settings" language=""/>
  <HyperLink xmlns="" ID="okJLG3UJoTrbQ0wv6BlZhH5xpSc=-169161765164.19882_263.6584" plainAltText="following_x0020_page_x0020_on_x0020_Captioned_x0020_Text" language=""/>
  <HyperLink xmlns="" ID="Ct58LPl/ddAJl19Ncg0fpsGfSJc=100091542621.59945_64.8" plainAltText="business_x0020_as_x0020_usual"/>
  <HyperLink xmlns="" ID="ojNTpr6w41SynBKlnGm/tk3NLHM=1277125844525.2_434.35" plainAltText="SemanticScholar.org" language=""/>
  <HyperLink xmlns="" ID="gcAsVZp5K+rAtvGRKTfPRbROhYs=19200317766.45_400.725" plainAltText="Source:_x0020_Shutterstock.com" language=""/>
  <HyperLink xmlns="" ID="+wrFwYoK27c+wLiWwWNWDCJ2jrg=-790676836238.4488_393.4446" plainAltText="https:_x002F__x002F_bit.ly_x002F_DETAC-CoP-Feb-14-2023" language=""/>
  <HyperLink xmlns="" ID="TAsUulIa6nwNRRw09gYnmN+a748=1407339800575.3239_127.0984" plainAltText="Here" language=""/>
  <HyperLink xmlns="" ID="bPxlGFzalurxVDmrDKh3u1W/U+I=206718588479.19882_164.2484" plainAltText="on-demand_x0020_TA_x0020_request_x0020_page" language=""/>
  <HyperLink xmlns="" ID="bPxlGFzalurxVDmrDKh3u1W/U+I=-51170442679.19882_271.0484" plainAltText="AoDemploymentTA_x0040_gmail.com" language=""/>
  <HyperLink xmlns="" ID="6lQ6PnFBmZTquJHx2e9YGylxw1s=-51170442631.19882_184.4584" plainAltText="AoDemploymentTA_x0040_gmail.com" language=""/>
  <HyperLink xmlns="" ID="6lQ6PnFBmZTquJHx2e9YGylxw1s=-202823483431.19882_269.1784" plainAltText="https:_x002F__x002F_aoddisabilityemploymenttacenter.com" language=""/>
  <HyperLink xmlns="" ID="6lQ6PnFBmZTquJHx2e9YGylxw1s=-138327119531.19882_353.8984" plainAltText="https:_x002F__x002F_aoddisabilityemploymenttacenter.com_x002F_" language=""/>
  <HyperLink xmlns="" ID="6lQ6PnFBmZTquJHx2e9YGylxw1s=-12990595831.19882_381.2584" plainAltText="detac-publications_x002F_" language=""/>
  <Shape xmlns="" ID="kHyDuraG2ude9NF1cgZlWU8kdEc=" pdftag="P" isBookmarkSet="no" bookmark="no" Order="_x0032_"/>
  <Shape xmlns="" ID="Sq7HJoJLxVN+kSjbb7fJ5M9G8yQ=" isBookmarkSet="no" pdftag="H2" artifact="_x0030_" bookmark="yes" Order="_x0031_"/>
  <Shape xmlns="" ID="3gkGepqhQ6bjsjI/4tfH/prRQcA=" pdftag="P" isBookmarkSet="no" bookmark="no" Order="_x0034_"/>
  <Shape xmlns="" ID="C3KQSyhKJnh5QTefz2Ds9PrhSZY=" isBookmarkSet="no" pdftag="H3" artifact="_x0030_" bookmark="yes" Order="_x0033_"/>
  <Shape xmlns="" ID="+Dw9/jHem9d8kkvsCUxKklyAr7w=" isBookmarkSet="no" bookmark="no" pdftag="H1" artifact="_x0030_" Order="_x0031_"/>
  <Shape xmlns="" ID="PBHFStUZChKOnf0rS/VJIoAtUko=" artifact="_x0030_" validate="no" pdftag="Figure" isBookmarkSet="no" bookmark="no" Order="_x0032_"/>
  <Shape xmlns="" ID="okJLG3UJoTrbQ0wv6BlZhH5xpSc=" pdftag="P" isBookmarkSet="no" bookmark="no" Order="_x0032_"/>
  <Shape xmlns="" ID="cEsbikpZmAow0ySVMvYgSV2GkIY=" isBookmarkSet="no" pdftag="H2" artifact="_x0030_" bookmark="yes" Order="_x0031_"/>
  <Shape xmlns="" ID="EOGfo9aL52l2XEodmbe3eXyIL/k=" pdftag="P" isBookmarkSet="no" bookmark="no" Order="_x0033_"/>
  <Shape xmlns="" ID="IDGRX1B+q0b6w96MAgY0787L9z4=" isBookmarkSet="no" pdftag="H2" artifact="_x0030_" bookmark="yes" Order="_x0031_"/>
  <Shape xmlns="" ID="s4I2zYibjDYmYVwQVyJfwplV4z0=" artifact="_x0030_" pdftag="Figure" isBookmarkSet="no" bookmark="no" validate="no" Order="_x0032_" formula="no" Lang=""/>
  <Shape xmlns="" ID="6wks7TlR4TEb+AtBeEonPyOCvP4=" Order="_x0038_" pdftag="_x005B_Artifact_x005D_" isBookmarkSet="no" bookmark="no"/>
  <Shape xmlns="" ID="6am9+yuehRNe44jEmakQKofdl00=" pdftag="P" isBookmarkSet="no" bookmark="no" Order="_x0034_"/>
  <Shape xmlns="" ID="fbkmqJeAfBV6q2a2msqYbDymAVo=" pdftag="P" isBookmarkSet="no" bookmark="no" Order="_x0032_"/>
  <Shape xmlns="" ID="AB0JNLjaMOQSSFR6WlQ9gV+jkCY=" pdftag="H2" isBookmarkSet="no" bookmark="yes" Order="_x0031_"/>
  <Shape xmlns="" ID="CTUfrqwMbvkRO4DkiMXS4zf/EuM=" pdftag="P" isBookmarkSet="no" bookmark="no" Order="_x0036_"/>
  <Shape xmlns="" ID="OIuuAqDtHZdCt1aL275TOMf3aPY=" artifact="_x0030_" validate="no" pdftag="Figure" isBookmarkSet="no" bookmark="no" Order="_x0033_"/>
  <Shape xmlns="" ID="KB/ODy+KbaczlRXm1ZFZCL83tPo=" artifact="_x0030_" validate="no" pdftag="Figure" isBookmarkSet="no" bookmark="no" Order="_x0035_"/>
  <Shape xmlns="" ID="UEqI/OkJNNbBQTAqNEaaGOJIJ0Q=" artifact="_x0030_" validate="no" pdftag="Figure" isBookmarkSet="no" bookmark="no" Order="_x0037_"/>
  <Shape xmlns="" ID="DJX9qcDYsQDfhrLMdI4v1Be3IEI=" pdftag="H2" isBookmarkSet="no" bookmark="yes" Order="_x0031_"/>
  <Shape xmlns="" ID="l5TQekSNyw+ZN6aGzTG38aNszSI=" pdftag="H3" isBookmarkSet="no" bookmark="yes" Order="_x0032_"/>
  <Shape xmlns="" ID="kmY1lrzKF5MYIISOLW8eMQ8L0nQ=" pdftag="P" isBookmarkSet="no" bookmark="no" Order="_x0033_"/>
  <Shape xmlns="" ID="y7FXl/Ayx4VmfCt1pnmQKu2Cfp0=" pdftag="P" isBookmarkSet="no" bookmark="no" Order="_x0034_"/>
  <Shape xmlns="" ID="WQhw/E0aSmKWfFGynsaPqLeaW7k=" pdftag="H2" isBookmarkSet="no" bookmark="yes" Order="_x0031_"/>
  <Shape xmlns="" ID="/UMbp9WKheX0K+JWHQP7NFDw5kg=" pdftag="H2" isBookmarkSet="no" bookmark="yes" Order="_x0032_"/>
  <Shape xmlns="" ID="7CPioI1tC1IHFRmB+zuf4hedMm0=" pdftag="H2" isBookmarkSet="no" bookmark="yes" Order="_x0031_"/>
  <Shape xmlns="" ID="9pv31FBdMPcPHBgDQkQ4h6LlSK0=" pdftag="P" isBookmarkSet="no" bookmark="no" Order="_x0032_"/>
  <Shape xmlns="" ID="o8Ggka3wsPwNiZEt6ZF1EOwGJQA=" pdftag="H2" isBookmarkSet="no" bookmark="yes" Order="_x0031_"/>
  <Shape xmlns="" ID="FkutW+E1gz7cyJj2+p7v/nOgrwA=" pdftag="H2" isBookmarkSet="no" bookmark="yes" Order="_x0032_"/>
  <Shape xmlns="" ID="ot5gl3LzkjQy/z52KaW9m1LI8vc=" pdftag="H2" isBookmarkSet="no" bookmark="yes" Order="_x0031_"/>
  <Shape xmlns="" ID="QzyQ3NQeGFGS+lAn4SpL7C34ycI=" artifact="_x0030_" validate="no" pdftag="Figure" isBookmarkSet="no" bookmark="no" Order="_x0032_"/>
  <Shape xmlns="" ID="R5C6S/97PuzcxhJG90DvY8NyQbY=" pdftag="H2" isBookmarkSet="no" bookmark="yes" Order="_x0031_"/>
  <Shape xmlns="" ID="SU9tfR8FdK588A7uIgdkyFBJGxU=" pdftag="P" isBookmarkSet="no" bookmark="no" Order="_x0032_"/>
  <Shape xmlns="" ID="HnuM+gk/48gtDKRJ+jsgm6v0GwY=" artifact="_x0030_" validate="no" pdftag="Figure" isBookmarkSet="no" bookmark="no" Order="_x0033_"/>
  <Shape xmlns="" ID="U/qVlU6r0Z4U+XEjigJtrZS1RCs=" pdftag="H2" isBookmarkSet="no" bookmark="yes" Order="_x0031_"/>
  <Shape xmlns="" ID="BB/AklRYOzSiOTMnHVswGXfGkgw=" artifact="_x0030_" validate="no" pdftag="Figure" isBookmarkSet="no" bookmark="no" Order="_x0032_"/>
  <Shape xmlns="" ID="5Y5T2O3q4HI3wdz6c7XN5FVp8nw=" pdftag="H2" isBookmarkSet="no" bookmark="yes" Order="_x0031_"/>
  <Shape xmlns="" ID="Q563k9pMXBxjdAZ8JQ8969pBqEM=" pdftag="P" isBookmarkSet="no" bookmark="no" Order="_x0032_"/>
  <Shape xmlns="" ID="qg4Si3ynldbSG1hz1uVJAtm3TTk=" validate="no" Order="_x0032_" isBookmarkSet="no" bookmark="no" pdftag="_x005B_Artifact_x005D_" artifact="_x0031_"/>
  <Shape xmlns="" ID="D4ofUBzu+H56Cq6R+fcl8zIVujU=" validate="no" Order="_x0033_" isBookmarkSet="no" bookmark="no" pdftag="_x005B_Artifact_x005D_" artifact="_x0031_"/>
  <Shape xmlns="" ID="QMpCBrex8zuW/vb3SAKeRQ56fiY=" validate="no" Order="_x0034_" isBookmarkSet="no" bookmark="no" pdftag="_x005B_Artifact_x005D_" artifact="_x0031_"/>
  <Shape xmlns="" ID="lYQkqODFVu4y1M1mGX+ZFHptI6I=" validate="no" Order="_x0035_" isBookmarkSet="no" bookmark="no" pdftag="_x005B_Artifact_x005D_" artifact="_x0031_"/>
  <Shape xmlns="" ID="FLvNHY14ziqksxuOb/BYwWAbRag=" pdftag="H2" isBookmarkSet="no" bookmark="yes" Order="_x0031_"/>
  <Shape xmlns="" ID="+Bw4C7/IwZwiBDKjxe3q+9M7RVo=" pdftag="P" isBookmarkSet="no" bookmark="no" Order="_x0032_"/>
  <Shape xmlns="" ID="5912RgYMHPiG7mAxZxChvLjQFGo=" pdftag="H2" isBookmarkSet="no" bookmark="yes" Order="_x0031_"/>
  <Shape xmlns="" ID="Y4dcXXAE2DoMgDQwQeoYiWYd7Nw=" artifact="_x0030_" validate="no" pdftag="Figure" isBookmarkSet="no" bookmark="no" Order="_x0032_"/>
  <Shape xmlns="" ID="4EDTTg+My1XU1QuG4XfTUGdOIqs=" pdftag="H2" isBookmarkSet="no" bookmark="yes" Order="_x0031_"/>
  <Shape xmlns="" ID="me9AX3oeTfvy+RL/ltV337O68GM=" artifact="_x0030_" validate="no" pdftag="Figure" isBookmarkSet="no" bookmark="no" Order="_x0032_"/>
  <Shape xmlns="" ID="ojNTpr6w41SynBKlnGm/tk3NLHM=" pdftag="P" isBookmarkSet="no" bookmark="no" Order="_x0033_"/>
  <Shape xmlns="" ID="Op7/PsYq5gZrsYo8xlCXZrbhROY=" pdftag="H2" isBookmarkSet="no" bookmark="yes" Order="_x0031_"/>
  <Shape xmlns="" ID="EvQO0jIadLhYr/hawM4h3P6vrfc=" pdftag="P" isBookmarkSet="no" bookmark="no" Order="_x0032_"/>
  <Shape xmlns="" ID="FzGv9Ulc52yeKERkV4vkNg2ZYMY=" artifact="_x0030_" validate="no" pdftag="Figure" isBookmarkSet="no" bookmark="no" Order="_x0033_"/>
  <Shape xmlns="" ID="dLsrVP89Mkww8HEkFzNEq55VHNg=" pdftag="P" isBookmarkSet="no" bookmark="no" Order="_x0032_"/>
  <Shape xmlns="" ID="Bn9ngqEVLj29jglqwNg1fn93KtI=" isBookmarkSet="no" bookmark="no" pdftag="H2" artifact="_x0030_" Order="_x0031_"/>
  <Shape xmlns="" ID="DxoFrpR/FyDnTGOo5OXR2ug2vCo=" artifact="_x0030_" validate="no" pdftag="Figure" isBookmarkSet="no" bookmark="no" Order="_x0033_"/>
  <Shape xmlns="" ID="gcAsVZp5K+rAtvGRKTfPRbROhYs=" pdftag="P" isBookmarkSet="no" bookmark="no" Order="_x0034_"/>
  <Shape xmlns="" ID="+wrFwYoK27c+wLiWwWNWDCJ2jrg=" pdftag="P" isBookmarkSet="no" bookmark="no" Order="_x0032_"/>
  <Shape xmlns="" ID="lY7/dr1JV52+3BR5Qe08AEVJjHY=" pdftag="H2" isBookmarkSet="no" bookmark="yes" Order="_x0031_"/>
  <Shape xmlns="" ID="qIFWtkfn9FECX6Ym05GE3dCxUTQ=" formula="no" inline="no" pdftag="Figure" artifact="_x0030_" validate="yes" isBookmarkSet="no" bookmark="no" Order="_x0033_"/>
  <Shape xmlns="" ID="TAsUulIa6nwNRRw09gYnmN+a748=" pdftag="P" isBookmarkSet="no" bookmark="no" Order="_x0032_"/>
  <Shape xmlns="" ID="N2eC3qb7AewfrTxoUyudhIS9Nig=" pdftag="H2" isBookmarkSet="no" bookmark="yes" Order="_x0031_"/>
  <Shape xmlns="" ID="bPxlGFzalurxVDmrDKh3u1W/U+I=" pdftag="P" isBookmarkSet="no" bookmark="no" Order="_x0032_"/>
  <Shape xmlns="" ID="zUi1HMf9HKOTxxjkF6MCWrqMl/4=" isBookmarkSet="no" bookmark="no" pdftag="H2" artifact="_x0030_" Order="_x0031_"/>
  <Shape xmlns="" ID="egOfCOP/pIggaQjBn/lId/QYkDQ=" formula="no" inline="no" pdftag="Figure" artifact="_x0030_" validate="yes" isBookmarkSet="no" bookmark="no" Order="_x0033_"/>
  <Shape xmlns="" ID="6lQ6PnFBmZTquJHx2e9YGylxw1s=" pdftag="P" isBookmarkSet="no" bookmark="no" Order="_x0032_"/>
  <Shape xmlns="" ID="tFJs3a6RWeGniSmVj/pfdE4Twbg=" isBookmarkSet="no" bookmark="no" pdftag="H2" artifact="_x0030_" Order="_x0031_"/>
  <Shape xmlns="" ID="9xd7u196Nuau3/L4Bw5Dv7Ku3HQ=" artifact="_x0030_" validate="no" pdftag="Figure" isBookmarkSet="no" bookmark="no" Order="_x0033_"/>
  <Shape xmlns="" ID="yzOoNz6JzxDlIoIu51M2uPotvsM=" pdftag="P" isBookmarkSet="no" bookmark="no" Order="_x0034_"/>
  <SubText xmlns="" ID="at9pljnugaIRskFnH3Qg1yVOazg=" ActualText=""/>
  <SubText xmlns="" ID="qIFWtkfn9FECX6Ym05GE3dCxUTQ=" ActualText=""/>
  <SubText xmlns="" ID="egOfCOP/pIggaQjBn/lId/QYkDQ=" ActualText=""/>
  <table xmlns="" ID="9pv31FBdMPcPHBgDQkQ4h6LlSK0=" type="_x0031_" HRows="_x0031_" HCols="_x0030_" Summary="DICE_x0020_Framework" TableLinerizing="H"/>
  <table xmlns="" ID="wlqyOaCb4+cLUneRE8ln7Eh5K2k="/>
  <table xmlns="" ID="5FjilFH6XgTcAryIcCCbSDUXN74="/>
  <table xmlns="" ID="I22Wr5ATLz/Kwsdmi7/nZ/H8wHs="/>
  <table xmlns="" ID="NiAiTmtaL5lcotyj7wXfVLZJX9I="/>
  <table xmlns="" ID="MnC2A3cMgqJ7g4dfLGYpS36VpSQ="/>
  <table xmlns="" ID="b0VMSlkBagN6TK+DUCL/6gpwMEc="/>
  <table xmlns="" ID="yLaW5zLtbt80Q8+MGimPlusLuRc="/>
  <table xmlns="" ID="SU9tfR8FdK588A7uIgdkyFBJGxU=" type="_x0031_" HRows="_x0031_" HCols="_x0030_" Summary="Project_x0020_Charter" TableLinerizing="H"/>
  <table xmlns="" ID="y/cexEkZqJ7SDtcV0kL5vgS8q18="/>
  <table xmlns="" ID="vJGPyiROP/8kbzQmGgC4j8/z2GM="/>
  <table xmlns="" ID="ItrgxpaivV0H1uwbrYqEf9ANyGk="/>
  <table xmlns="" ID="Xmu+2fIHz85K9mnSBwnglcJXQh0="/>
  <table xmlns="" ID="PkGxvYoh7e/80LLkim0kI1waV8Y="/>
  <table xmlns="" ID="gHns/k9TlFTrvJ+scrEKOKkjfNI="/>
  <table xmlns="" ID="S1KXF+vU6lNi5KYKdizgkKmvjD4="/>
  <table xmlns="" ID="Q563k9pMXBxjdAZ8JQ8969pBqEM=" type="_x0031_" HRows="_x0031_" HCols="_x0030_" Summary="Process_x0020_Map" TableLinerizing="H"/>
  <table xmlns="" ID="5/rDzG6d5LpApQylQaeevGznq78="/>
  <table xmlns="" ID="+QZjATnylEEWBTPWZros9T6pa0w="/>
  <table xmlns="" ID="Ly4j6ihKylILnqEVYNjpzMAii8U="/>
  <table xmlns="" ID="0n0RMG6Rx/K50/OLNFLtVRGAJI8="/>
  <table xmlns="" ID="o6YUKzqIjqwP9AgIPM8LtT+Fiy4="/>
  <table xmlns="" ID="do6ETXMxVZ8UWNNKcUrZVHMFMTk="/>
  <table xmlns="" ID="w8lEAgvhI/uT0AuzfF757zsLs34="/>
  <table xmlns="" ID="7U7FCnA+YRA9hwYH4M1oZ0hPq10="/>
  <table xmlns="" ID="FlVziA9HDxX5IwCU6O6m+qajs7I="/>
  <table xmlns="" ID="5uxqfApeyJ+kEAvkTSdmlJFzwZ4="/>
  <table xmlns="" ID="+Bw4C7/IwZwiBDKjxe3q+9M7RVo=" type="_x0031_" HRows="_x0031_" HCols="_x0030_" Summary="Project_x0020_Charter" TableLinerizing="H"/>
  <table xmlns="" ID="6RbQTEUVtIVy0VGf7Isrg+mlPh0="/>
  <table xmlns="" ID="nK9X2skRD/j7k1VbQumR38Soexo="/>
  <table xmlns="" ID="aW/5tMPX8auEuR/qfR2z4kSFG/g="/>
  <table xmlns="" ID="wO5syNb3iRWMk4/ZTYv8JPqYbgQ="/>
  <table xmlns="" ID="iQ3gT37S6lAdk78iemwd9EEZJRA="/>
  <table xmlns="" ID="MKfGNAB9I1Dhs8MOgM8M8pvfCdc="/>
  <table xmlns="" ID="JeLEonM2TKgOnz9bf4sOS/okRHw="/>
  <table xmlns="" ID="RmeFTbH2FW1FtobeSFav8dTRSQA="/>
  <table xmlns="" ID="bCyWVBQ3wyUfUkA0Z8fCCnrEowA="/>
  <HyperLink xmlns="" ID="Ct58LPl/ddAJl19Ncg0fpsGfSJc=1000915426664.6791_118.8049" plainAltText="" language=""/>
  <Shape xmlns="" ID="EFqCxMXO+84B+cbCvI4UE6oVXu0=" pdftag="P" isBookmarkSet="no" bookmark="no" Order="_x0034_"/>
  <Shape xmlns="" ID="j/exzZ7cQqqzM/sCQswCHsOhVY4=" pdftag="Figure" isBookmarkSet="no" formula="no" inline="no" artifact="_x0030_" validate="no" bookmark="no" Order="_x0032_" Lang=""/>
  <HyperLink xmlns="" ID="okJLG3UJoTrbQ0wv6BlZhH5xpSc=-891101553517.0739_127.0984" plainAltText="audio_x0020_settings" language="" Lang=""/>
  <HyperLink xmlns="" ID="okJLG3UJoTrbQ0wv6BlZhH5xpSc=-1691617651107.6988_269.6584" plainAltText="following_x0020_page_x0020_on_x0020_Captioned_x0020_Text" language="" Lang=""/>
  <HyperLink xmlns="" ID="EZ60Y1zr3p/FJZOx0THkw2Nge38=187124320183.7_354.368" plainAltText="https:_x002F__x002F_choosework.ssa.gov_x002F_" language="" Lang=""/>
  <HyperLink xmlns="" ID="EZ60Y1zr3p/FJZOx0THkw2Nge38=-201853390883.7_379.808" plainAltText="https:_x002F__x002F_yourtickettowork.ssa.gov_x002F_" language="" Lang=""/>
  <HyperLink xmlns="" ID="JBbIcerp7S7vCefKE2Su9jQeeWw=-125283988352.2_407.9663" plainAltText="https:_x002F__x002F_www.ssa.gov_x002F_work_x002F_enrfa.html" language="" Lang=""/>
  <HyperLink xmlns="" ID="zTDCCF15TFZhiiE5+HzE7TyeRFY=173301173241.5517_361.0447" plainAltText="https:_x002F__x002F_bit.ly_x002F_DETAC-CoP-Mar-14-2023" language="" Lang=""/>
  <HyperLink xmlns="" ID="Gz/76x3uHrdL1IRwdV7LmnH2mFc=-1592359612271.2238_437.9647" plainAltText="https:_x002F__x002F_forms.gle_x002F_P9payUx9F5MN47kH8" language="" Lang=""/>
  <HyperLink xmlns="" ID="afW6OEfz0Hc5MbhUEgTxQN9MlE4=206718588479.19882_159.4484" plainAltText="on-demand_x0020_TA_x0020_request_x0020_page" language="" Lang=""/>
  <HyperLink xmlns="" ID="afW6OEfz0Hc5MbhUEgTxQN9MlE4=-51170442679.19882_256.6484" plainAltText="AoDemploymentTA_x0040_gmail.com" language="" Lang=""/>
  <HyperLink xmlns="" ID="uedIWMLbsK2pssWxYzA3Y6cBWDQ=-51170442631.19882_182.1784" plainAltText="AoDemploymentTA_x0040_gmail.com" language="" Lang=""/>
  <HyperLink xmlns="" ID="uedIWMLbsK2pssWxYzA3Y6cBWDQ=-202823483431.19882_262.3384" plainAltText="https:_x002F__x002F_aoddisabilityemploymenttacenter.com" language="" Lang=""/>
  <HyperLink xmlns="" ID="uedIWMLbsK2pssWxYzA3Y6cBWDQ=-138327119531.19882_342.4984" plainAltText="https:_x002F__x002F_aoddisabilityemploymenttacenter.com_x002F_" language="" Lang=""/>
  <HyperLink xmlns="" ID="uedIWMLbsK2pssWxYzA3Y6cBWDQ=-12990595831.19882_367.5784" plainAltText="detac-publications_x002F_" language="" Lang=""/>
  <Shape xmlns="" ID="gehNZKK8HhHLOQ2rZLycyzdeCkM=" pdftag="P" isBookmarkSet="no" bookmark="no" Order="_x0034_"/>
  <Shape xmlns="" ID="yhKfHILoKnYSWuRV4+TVBgCaCls=" pdftag="P" isBookmarkSet="no" bookmark="no" Order="_x0031_"/>
  <Shape xmlns="" ID="zflSGFMxEY+HwTcPq8FwTO9D3Cc=" artifact="_x0030_" validate="no" pdftag="Figure" isBookmarkSet="no" bookmark="no" Order="_x0032_" formula="no" Lang=""/>
  <Shape xmlns="" ID="8RQgNCwaEGZLmPypFKKBvi7UZaE=" Order="_x0032_" pdftag="P" isBookmarkSet="no" bookmark="no"/>
  <Shape xmlns="" ID="sYnUc9Ej+nRwwOLkzIEbEgUvCcQ=" Order="_x0032_" artifact="_x0031_" pdftag="_x005B_Artifact_x005D_" formula="no" inline="no" validate="no"/>
  <Shape xmlns="" ID="0sntEWe0m1bQX7uPQhNePmiIgJY=" Order="_x0033_" pdftag="P" isBookmarkSet="no"/>
  <Shape xmlns="" ID="z8g57ThuZ74qEPjSR8FjywP0Mgk=" pdftag="H2" isBookmarkSet="no" bookmark="yes" Order="_x0031_"/>
  <Shape xmlns="" ID="mCtPIfKm4tLPjlTfSDQgp7VUSNc=" pdftag="P" isBookmarkSet="no" bookmark="no" Order="_x0032_"/>
  <Shape xmlns="" ID="cqYg3DsguW8ZGSu+VQ2dxkKseBg=" pdftag="H2" isBookmarkSet="no" bookmark="yes" Order="_x0031_"/>
  <Shape xmlns="" ID="vI0im38UPYd/iUTL1vhz3fGGXzs=" pdftag="P" isBookmarkSet="no" bookmark="no" Order="_x0032_"/>
  <Shape xmlns="" ID="90WCk1IRLd2B1Q7jo4233Ozhd9k=" pdftag="H2" isBookmarkSet="no" bookmark="yes" Order="_x0031_"/>
  <Shape xmlns="" ID="EZ60Y1zr3p/FJZOx0THkw2Nge38=" pdftag="P" isBookmarkSet="no" bookmark="no" Order="_x0032_"/>
  <Shape xmlns="" ID="tMRoPoA8gR0+vjys8HOgA5ZAaCo=" pdftag="H2" isBookmarkSet="no" bookmark="yes" Order="_x0031_"/>
  <Shape xmlns="" ID="JBbIcerp7S7vCefKE2Su9jQeeWw=" pdftag="P" isBookmarkSet="no" bookmark="no" Order="_x0032_"/>
  <Shape xmlns="" ID="qWvxRAyd+6esFtaDC0JAG7nDHcg=" pdftag="H2" isBookmarkSet="no" bookmark="yes" Order="_x0031_"/>
  <Shape xmlns="" ID="OVUkgdB7wjOmrNmUGbkXtuXhRd0=" pdftag="P" isBookmarkSet="no" bookmark="no" Order="_x0032_"/>
  <Shape xmlns="" ID="8ARUurp3nJXSoecSXLYyHhxpXwI=" pdftag="H2" isBookmarkSet="no" bookmark="yes" Order="_x0031_"/>
  <Shape xmlns="" ID="pjiKTza+TntCf0nB5A2QzdcIGkU=" isBookmarkSet="no" bookmark="no" pdftag="H3" artifact="_x0030_" Order="_x0032_"/>
  <Shape xmlns="" ID="1rEmGVmHOzkHO805Nq5WNQKfhd4=" pdftag="" Order="_x0032_" artifact="_x0031_" validate="no" formula="no" inline="no"/>
  <Shape xmlns="" ID="s77Pmf3llR4O4wcwt/qng47SoY4=" pdftag="P" isBookmarkSet="no" bookmark="no" Order="_x0033_"/>
  <Shape xmlns="" ID="SrGStutdDryzTliy7SHbbrKOBEY=" pdftag="H2" isBookmarkSet="no" bookmark="yes" Order="_x0031_"/>
  <Shape xmlns="" ID="8YaBHoYS6HVNBOumGS0QMhqCuOg=" artifact="_x0030_" validate="no" pdftag="Figure" isBookmarkSet="no" bookmark="no" Order="_x0033_" formula="no" Lang=""/>
  <Shape xmlns="" ID="50gpyedSWCcsWSRP4NVyYxOGpvY=" pdftag="P" isBookmarkSet="no" bookmark="no" Order="_x0032_"/>
  <Shape xmlns="" ID="Ndf5kOLkqM/vLzDD5HNXYc+B+/w=" pdftag="H2" isBookmarkSet="no" bookmark="yes" Order="_x0031_"/>
  <Shape xmlns="" ID="1mwpqJ1rv9FJUsA094HUv9y8nhU=" pdftag="P" isBookmarkSet="no" bookmark="no" Order="_x0032_"/>
  <Shape xmlns="" ID="aDXEFe/bD1gZsHJP+nN71C9RTns=" pdftag="H2" isBookmarkSet="no" bookmark="yes" Order="_x0031_"/>
  <Shape xmlns="" ID="UffWlTqbEL9LWOBIVH3PPgOBuxU=" pdftag="P" isBookmarkSet="no" bookmark="no" Order="_x0032_"/>
  <Shape xmlns="" ID="bhVm/F8gOdVZG0R50Sa2JNZ7iZ0=" pdftag="P" isBookmarkSet="no" bookmark="no" Order="_x0033_"/>
  <Shape xmlns="" ID="nq9ZwXXDBGnZ+PcJu931GZrcC+Q=" pdftag="H2" isBookmarkSet="no" bookmark="yes" Order="_x0031_"/>
  <Shape xmlns="" ID="7ApK2skbJGiF/8eZFWVExyEntfw=" pdftag="P" isBookmarkSet="no" bookmark="no" Order="_x0032_"/>
  <Shape xmlns="" ID="1CJjnorjTfXb/Z6li8fxEuHknSs=" pdftag="P" isBookmarkSet="no" bookmark="no" Order="_x0032_"/>
  <Shape xmlns="" ID="av8HObacQ/7B9BqNG15cCFPmFt4=" pdftag="H2" isBookmarkSet="no" bookmark="yes" Order="_x0031_"/>
  <Shape xmlns="" ID="GYR2B2lfqPIIzZol1jOCCpN5nw0=" pdftag="P" isBookmarkSet="no" bookmark="no" Order="_x0032_"/>
  <Shape xmlns="" ID="2K03NbV7eAhJ5BryvwBtXL2T1mA=" pdftag="H2" isBookmarkSet="no" bookmark="yes" Order="_x0031_"/>
  <Shape xmlns="" ID="ZCCZ22VHm9OXNaBV/7Y5oV/ZOfE=" pdftag="P" isBookmarkSet="no" bookmark="no" Order="_x0032_"/>
  <Shape xmlns="" ID="2iAMY48nFOMKtVZKC2szx2FPwPE=" pdftag="H2" isBookmarkSet="no" bookmark="yes" Order="_x0031_"/>
  <Shape xmlns="" ID="BeDsqKFHG5hKB5j2AW4CCpaYpb0=" pdftag="P" isBookmarkSet="no" bookmark="no" Order="_x0032_"/>
  <Shape xmlns="" ID="Iz2+YQae7J09PUfaCpIagMLi6tY=" pdftag="H2" isBookmarkSet="no" bookmark="yes" Order="_x0031_"/>
  <Shape xmlns="" ID="DAAy31qyz9a5sd0E/j3o41FyP0g=" pdftag="P" isBookmarkSet="no" bookmark="no" Order="_x0032_"/>
  <Shape xmlns="" ID="ZI5RrsghWvrUgByJp/gjIIhaQB8=" pdftag="P" isBookmarkSet="no" bookmark="no" Order="_x0032_"/>
  <Shape xmlns="" ID="7vJ4zihMU22vvvhHmwY8UoetL1o=" pdftag="H2" isBookmarkSet="no" bookmark="yes" Order="_x0031_"/>
  <Shape xmlns="" ID="GA01onMCBeZSi5HdqIc/1gViULM=" pdftag="P" isBookmarkSet="no" bookmark="no" Order="_x0032_"/>
  <Shape xmlns="" ID="mZ29kyxmnDW952iKbZ3rNjZw2sI=" pdftag="H2" artifact="_x0030_" isBookmarkSet="yes" bookmark="yes" Order="_x0031_"/>
  <Shape xmlns="" ID="fyaHfJECCjZl+b+csTQr+0Vyvug=" artifact="_x0030_" validate="no" pdftag="Figure" isBookmarkSet="no" bookmark="no" Order="_x0033_" formula="no" Lang=""/>
  <Shape xmlns="" ID="zTDCCF15TFZhiiE5+HzE7TyeRFY=" pdftag="P" isBookmarkSet="no" bookmark="no" Order="_x0032_"/>
  <Shape xmlns="" ID="bBvuVd1cumxAMnQm1qQlOY1n6kE=" pdftag="H2" isBookmarkSet="no" bookmark="yes" Order="_x0031_"/>
  <Shape xmlns="" ID="CZX5oSQ3UVQgvNYN9MsV5Mfnxos=" artifact="_x0030_" validate="no" pdftag="Figure" isBookmarkSet="no" bookmark="no" Order="_x0033_" formula="no" Lang=""/>
  <Shape xmlns="" ID="Gz/76x3uHrdL1IRwdV7LmnH2mFc=" pdftag="P" isBookmarkSet="no" bookmark="no" Order="_x0032_"/>
  <Shape xmlns="" ID="h/QMu3tIoG/slwhpESgaBAJWj6c=" pdftag="H2" isBookmarkSet="no" bookmark="yes" Order="_x0031_"/>
  <Shape xmlns="" ID="afW6OEfz0Hc5MbhUEgTxQN9MlE4=" pdftag="P" isBookmarkSet="no" bookmark="no" Order="_x0032_"/>
  <Shape xmlns="" ID="q3UxW1h2fcTX/HiINQzts4fWeIQ=" pdftag="H2" artifact="_x0030_" isBookmarkSet="yes" bookmark="yes" Order="_x0031_"/>
  <Shape xmlns="" ID="k0ZIMyJ4SMW9bE2lhkcI7+e5qr8=" artifact="_x0030_" validate="no" pdftag="Figure" isBookmarkSet="no" bookmark="no" Order="_x0033_" formula="no" Lang=""/>
  <Shape xmlns="" ID="uedIWMLbsK2pssWxYzA3Y6cBWDQ=" pdftag="P" isBookmarkSet="no" bookmark="no" Order="_x0032_"/>
  <Shape xmlns="" ID="kLRuyjYANqyQGkBXaZNbuPXFKt8=" pdftag="H2" artifact="_x0030_" isBookmarkSet="yes" bookmark="yes" Order="_x0031_"/>
  <Shape xmlns="" ID="jLR/GOQmIKsJebFQTgA542FTptI=" validate="no" Order="_x0033_" isBookmarkSet="no" bookmark="no" pdftag="_x005B_Artifact_x005D_" artifact="_x0031_" formula="no" Lang=""/>
  <Shape xmlns="" ID="AU9duuHHdBuH9T93c23tLOaurVo=" pdftag="P" isBookmarkSet="no" bookmark="no" Order="_x0033_"/>
  <SubText xmlns="" ID="j/exzZ7cQqqzM/sCQswCHsOhVY4=" ActualText=""/>
  <SubText xmlns="" ID="sYnUc9Ej+nRwwOLkzIEbEgUvCcQ=" ActualText=""/>
  <Shape xmlns="" ID="gRvXApUqBH8GgbKL7rgejKxs0uo=" pdftag="P" isBookmarkSet="no" bookmark="no" Order="_x0032_"/>
  <Shape xmlns="" ID="uZ6YneuWZWPu0yIQz8hTm1lceKk=" pdftag="P" isBookmarkSet="no" bookmark="no" Order="_x0033_"/>
  <Shape xmlns="" ID="9fR2rkcGqUzRSBgjB9ieObT2Z04=" pdftag="" Order="_x0032_" bookmark="no"/>
  <Shape xmlns="" ID="NfYS3gg2H4/2nD6xAwvxctSzFYY=" pdftag="" Order="_x0034_" bookmark="no"/>
  <SubText xmlns="" ID="zflSGFMxEY+HwTcPq8FwTO9D3Cc=" ActualText=""/>
  <SubText xmlns="" ID="s4I2zYibjDYmYVwQVyJfwplV4z0=" ActualText=""/>
  <SubText xmlns="" ID="8YaBHoYS6HVNBOumGS0QMhqCuOg=" ActualText=""/>
  <SubText xmlns="" ID="fyaHfJECCjZl+b+csTQr+0Vyvug=" ActualText=""/>
  <SubText xmlns="" ID="CZX5oSQ3UVQgvNYN9MsV5Mfnxos=" ActualText=""/>
  <SubText xmlns="" ID="k0ZIMyJ4SMW9bE2lhkcI7+e5qr8=" ActualText=""/>
  <SubText xmlns="" ID="AU9duuHHdBuH9T93c23tLOaurVo=-1" artifact="_x0030_" plainAltText=""/>
  <SubText xmlns="" ID="AU9duuHHdBuH9T93c23tLOaurVo=-13" artifact="_x0030_" plainAltText=""/>
  <Shape xmlns="" ID="sJOU9rtdT544UExejJwl90GD1SI=" pdftag="Figure" isBookmarkSet="no" formula="no" artifact="_x0030_" inline="no" validate="no" bookmark="no" Order="_x0032_" Lang=""/>
  <HyperLink xmlns="" ID="3IQgk3kYMI7ckNn4PPlmfNJLI1Y=-177052788286.69882_242.2446" plainAltText="Valarie.bishop_x0040_admin.sc.gov" language="" Lang=""/>
  <HyperLink xmlns="" ID="3IQgk3kYMI7ckNn4PPlmfNJLI1Y=15798165486.69882_292.1646" plainAltText="meansderrick1_x0040_gmail.com" language="" Lang=""/>
  <HyperLink xmlns="" ID="O5G/7qV3RLvUBHY9VRIQMRiquXA=-150124452868.44882_166.6446" plainAltText="Nacdd.org" language="" Lang=""/>
  <HyperLink xmlns="" ID="O5G/7qV3RLvUBHY9VRIQMRiquXA=65208474168.44882_212.2446" plainAltText="Itacchelp.org" language="" Lang=""/>
  <HyperLink xmlns="" ID="O5G/7qV3RLvUBHY9VRIQMRiquXA=64326573459.3239_309.4446" plainAltText="dmeltzer_x0040_nacdd.org" language="" Lang=""/>
  <HyperLink xmlns="" ID="O5G/7qV3RLvUBHY9VRIQMRiquXA=477677020515.6988_355.0446" plainAltText="cmoon_x0040_nacdd.org" language="" Lang=""/>
  <HyperLink xmlns="" ID="AvSM733bguXTifN2d0rt9NnAuZU=2412462591.19882_304.6447" plainAltText="Register" language="" Lang=""/>
  <HyperLink xmlns="" ID="PJ2n2q9L1uxQhUzlsmPq5elMG2U=1407338552291.1987_261.4446" plainAltText="here" language="" Lang=""/>
  <HyperLink xmlns="" ID="wboxY/oUWq8vVjCkrAFyzjHVkJg=206718588479.19882_159.4484" plainAltText="on-demand_x0020_TA_x0020_request_x0020_page" language="" Lang=""/>
  <HyperLink xmlns="" ID="wboxY/oUWq8vVjCkrAFyzjHVkJg=-51170442679.19882_262.6484" plainAltText="AoDemploymentTA_x0040_gmail.com" language="" Lang=""/>
  <HyperLink xmlns="" ID="t0mwWPUSQhTG91r48UB6MkaXMBM=-51170442631.19882_182.1784" plainAltText="AoDemploymentTA_x0040_gmail.com" language="" Lang=""/>
  <HyperLink xmlns="" ID="t0mwWPUSQhTG91r48UB6MkaXMBM=-202823483431.19882_262.3384" plainAltText="https:_x002F__x002F_aoddisabilityemploymenttacenter.com" language="" Lang=""/>
  <HyperLink xmlns="" ID="t0mwWPUSQhTG91r48UB6MkaXMBM=-138327119531.19882_342.4984" plainAltText="https:_x002F__x002F_aoddisabilityemploymenttacenter.com_x002F_" language="" Lang=""/>
  <HyperLink xmlns="" ID="t0mwWPUSQhTG91r48UB6MkaXMBM=-12990595831.19882_367.5784" plainAltText="detac-publications_x002F_" language="" Lang=""/>
  <Shape xmlns="" ID="mJqjXQ9bg7cKlFYGUCk0J5dhDkQ=" isBookmarkSet="no" pdftag="H2" artifact="_x0030_" bookmark="yes" Order="_x0031_"/>
  <Shape xmlns="" ID="lLrQfTzaYhskgXW2OmNxw7znJdw=" artifact="_x0030_" validate="no" pdftag="Figure" isBookmarkSet="no" bookmark="no" Order="_x0032_" formula="no" Lang=""/>
  <Shape xmlns="" ID="WiBiAE4s4qVewIVEDcqOltnZwQM=" Order="_x0034_" artifact="_x0031_" pdftag="_x005B_Artifact_x005D_" formula="no" inline="no" validate="no"/>
  <Shape xmlns="" ID="jIYZEi6Tjo8ihQGtRvFOJ6RYVAE=" pdftag="H2" isBookmarkSet="no" bookmark="yes" Order="_x0031_"/>
  <Shape xmlns="" ID="LCWi14WKr5bEPR+gCkH+CseUzrA=" artifact="_x0030_" validate="no" pdftag="Figure" isBookmarkSet="no" bookmark="no" Order="_x0033_" formula="no" Lang=""/>
  <Shape xmlns="" ID="QigvG22uUNklUxSlW23m39t34DY=" pdftag="P" isBookmarkSet="no" bookmark="no" Order="_x0032_"/>
  <Shape xmlns="" ID="1+dlIsEWEC4QDJ5IoyRg3vmmwlk=" pdftag="P" isBookmarkSet="no" bookmark="no" Order="_x0032_"/>
  <Shape xmlns="" ID="r4zNrwyS1OnwdrcAIlQVOARxUHc=" isBookmarkSet="no" pdftag="H2" artifact="_x0030_" bookmark="yes" Order="_x0031_"/>
  <Shape xmlns="" ID="+OSn5fL3QlA0d8Xw1jbn783wFF4=" validate="no" Order="_x0033_" isBookmarkSet="no" bookmark="no" pdftag="_x005B_Artifact_x005D_" artifact="_x0031_" formula="no" Lang=""/>
  <Shape xmlns="" ID="+wrsMkvfPKh13VRBfXCDokpMX0Y=" Order="_x0036_" pdftag="_x005B_Artifact_x005D_" isBookmarkSet="no" bookmark="no"/>
  <Shape xmlns="" ID="OJgX997T3DTK8ANjnuhf+QPKjgk=" pdftag="P" isBookmarkSet="no" bookmark="no" Order="_x0034_"/>
  <Shape xmlns="" ID="lj/hOZSIVoOVHJzJvd6DdzaZ1Jw=" pdftag="P" isBookmarkSet="no" bookmark="no" Order="_x0032_"/>
  <Shape xmlns="" ID="8hMnB9lnHx+bfRBxrGWjkHaKE14=" pdftag="H2" isBookmarkSet="no" bookmark="yes" Order="_x0031_"/>
  <Shape xmlns="" ID="JyE7ULkCiHVi6Q/u90dC6PaDfGs=" artifact="_x0030_" validate="no" pdftag="Figure" isBookmarkSet="no" bookmark="no" Order="_x0033_" formula="no" Lang=""/>
  <Shape xmlns="" ID="V0NeJaSHLyneKJ8eWP8ijdzsPLE=" artifact="_x0030_" validate="no" pdftag="Figure" isBookmarkSet="no" bookmark="no" Order="_x0035_" formula="no" Lang=""/>
  <Shape xmlns="" ID="5CvkVlwDzkzSI9qRltF3+YRBG3c=" pdftag="H2" isBookmarkSet="no" bookmark="yes" Order="_x0031_"/>
  <Shape xmlns="" ID="MXnQYR2c7RROnVuYe8Q+4y/dEbY=" pdftag="H3" isBookmarkSet="no" bookmark="yes" Order="_x0032_"/>
  <Shape xmlns="" ID="JPGsXVVtfY7Y0+rM1sK15hbAYak=" pdftag="P" isBookmarkSet="no" bookmark="no" Order="_x0033_"/>
  <Shape xmlns="" ID="1u3Q8gEl8vOPGx6ipFeYGEMMsLE=" pdftag="P" isBookmarkSet="no" bookmark="no" Order="_x0032_"/>
  <Shape xmlns="" ID="ot8ZJPlDRxsxznvJyyoYDjJYDvI=" pdftag="P" isBookmarkSet="no" bookmark="no" Order="_x0032_"/>
  <Shape xmlns="" ID="dAB5jdeNQlxFmP997rMd3KvvIG8=" pdftag="P" isBookmarkSet="no" bookmark="no" Order="_x0033_"/>
  <Shape xmlns="" ID="rarHZqPVu2jfy9V5rc3X9n9lMVo=" pdftag="P" isBookmarkSet="no" bookmark="no" Order="_x0034_"/>
  <Shape xmlns="" ID="5cBXTJJCm47iGiGdhuTy/T+tI9o=" pdftag="P" isBookmarkSet="no" bookmark="no" Order="_x0035_"/>
  <Shape xmlns="" ID="2o33l5Sm1F2uUdCLwRaGNwzke+Y=" pdftag="P" isBookmarkSet="no" bookmark="no" Order="_x0036_"/>
  <Shape xmlns="" ID="MPREREbhkVbEcCVVWQbnYyxKwRM=" pdftag="H2" isBookmarkSet="no" bookmark="yes" Order="_x0031_"/>
  <Shape xmlns="" ID="rndXaedjzX34u0cTY03ZhGg8HXk=" artifact="_x0030_" validate="no" pdftag="Figure" isBookmarkSet="no" bookmark="no" Order="_x0032_" formula="no" Lang=""/>
  <Shape xmlns="" ID="7apiMv5mpPqzgwtyx3q6EdZkTvk=" pdftag="P" isBookmarkSet="no" bookmark="no" Order="_x0033_"/>
  <Shape xmlns="" ID="t4JJ+HlpflwwM7tJGUGP9g+e6m4=" pdftag="H2" isBookmarkSet="no" bookmark="yes" Order="_x0031_"/>
  <Shape xmlns="" ID="qFeCbNKU3tysCf/WC+xRGGAfDwQ=" Order="_x0035_" pdftag="_x005B_Artifact_x005D_" isBookmarkSet="no" bookmark="no"/>
  <Shape xmlns="" ID="Ly5+pPJ8MgMz4FLBYi0Gz09HThc=" pdftag="P" isBookmarkSet="no" bookmark="no" Order="_x0033_"/>
  <Shape xmlns="" ID="GIrd8ry3w6JhywDJtjCwLI8WbH4=" pdftag="H2" isBookmarkSet="no" bookmark="yes" Order="_x0031_"/>
  <Shape xmlns="" ID="/EfnO78DizrKLAi4zEP0gvsxfbY=" artifact="_x0030_" validate="no" pdftag="Figure" isBookmarkSet="no" bookmark="no" Order="_x0032_" formula="no" Lang=""/>
  <Shape xmlns="" ID="2SNvIbFwkkISuEZSmzC4wFEvL3g=" artifact="_x0030_" validate="no" pdftag="Figure" isBookmarkSet="no" bookmark="no" Order="_x0034_" formula="no" Lang=""/>
  <Shape xmlns="" ID="+NlfX1C4xHYL+Rqtp5MoPFlifWU=" pdftag="P" isBookmarkSet="no" bookmark="no" Order="_x0032_"/>
  <Shape xmlns="" ID="lespUET9MhIKcMU6h6lwWhjgcZo=" pdftag="P" isBookmarkSet="no" bookmark="no" Order="_x0032_"/>
  <Shape xmlns="" ID="C8IlFuCVMy7IRfjmacuOCajoPLs=" pdftag="" Order="_x0032_" artifact="_x0031_" validate="no" formula="no" inline="no"/>
  <Shape xmlns="" ID="tTsiO89xh20iPcWrgIENxyTiSjs=" Order="_x0033_" pdftag="_x005B_Artifact_x005D_" isBookmarkSet="no" bookmark="no"/>
  <Shape xmlns="" ID="XpUPpH09NX7ynnYE2vts2S4HTQw=" pdftag="P" isBookmarkSet="no" bookmark="no" Order="_x0032_"/>
  <Shape xmlns="" ID="WjalFGYjZQ1lnjiEoKYhF91H6HA=" pdftag="" Order="_x0032_" artifact="_x0031_" validate="no" formula="no" inline="no"/>
  <Shape xmlns="" ID="Se/09z+usJ2VWnEci6OZ6vaccsY=" Order="_x0033_" pdftag="_x005B_Artifact_x005D_" isBookmarkSet="no" bookmark="no"/>
  <Shape xmlns="" ID="9bOcCq9LKuc1HaDX4Akoe7VzBhE=" pdftag="P" isBookmarkSet="no" bookmark="no" Order="_x0032_"/>
  <Shape xmlns="" ID="9qhh/JIAERPC2Ap2FKKtfklqFOM=" pdftag="" Order="_x0032_" artifact="_x0031_" validate="no" formula="no" inline="no"/>
  <Shape xmlns="" ID="+pr+qAj3PaJeT7Gx8hAo7ZTaiTQ=" Order="_x0033_" pdftag="_x005B_Artifact_x005D_" isBookmarkSet="no" bookmark="no"/>
  <Shape xmlns="" ID="T2EhSm0Vqcsj99ZRiwh+u6DoLA4=" pdftag="P" isBookmarkSet="no" bookmark="no" Order="_x0032_"/>
  <Shape xmlns="" ID="O9QDlKcCVlbYsfqMyBxwgxhJoEk=" Order="_x0033_" pdftag="_x005B_Artifact_x005D_" isBookmarkSet="no" bookmark="no"/>
  <Shape xmlns="" ID="zwpHUhbHGnswFdwojVJiObxPcEU=" pdftag="H2" isBookmarkSet="no" bookmark="yes" Order="_x0031_"/>
  <Shape xmlns="" ID="q3+53b8WWYUwhWuSkCgbKIlnxqg=" pdftag="P" isBookmarkSet="no" bookmark="no" Order="_x0032_"/>
  <Shape xmlns="" ID="Hq+mHctKb737iaUsbfWX3WWOmMo=" Order="_x0033_" pdftag="_x005B_Artifact_x005D_" isBookmarkSet="no" bookmark="no"/>
  <Shape xmlns="" ID="wm6fJfT/QkO1KvWZoEz9zrLqFKQ=" pdftag="H2" isBookmarkSet="no" bookmark="yes" Order="_x0031_"/>
  <Shape xmlns="" ID="pjzdzkANVYV9oi8ksYkNaYQYa4M=" pdftag="P" isBookmarkSet="no" bookmark="no" Order="_x0032_"/>
  <Shape xmlns="" ID="XIYC3GJA2kKRUSv3miZlWNUzdis=" Order="_x0033_" pdftag="_x005B_Artifact_x005D_" isBookmarkSet="no" bookmark="no"/>
  <Shape xmlns="" ID="q4VcdxryoAxiuz8nea0zVFcwDcQ=" pdftag="H2" isBookmarkSet="no" bookmark="yes" Order="_x0031_"/>
  <Shape xmlns="" ID="a7SUA6G+cg1WrIqwyLE0Lup7hpQ=" pdftag="P" isBookmarkSet="no" bookmark="no" Order="_x0032_"/>
  <Shape xmlns="" ID="LBnYi7UtvrJTGRuqQAeXlHp5GSQ=" Order="_x0033_" pdftag="_x005B_Artifact_x005D_" isBookmarkSet="no" bookmark="no"/>
  <Shape xmlns="" ID="qk0oBb7YvEaQbhsswJWmuf9lFA4=" pdftag="H2" isBookmarkSet="no" bookmark="yes" Order="_x0031_"/>
  <Shape xmlns="" ID="89VhGm/FUmXwPkV+adVH3HtVwjQ=" pdftag="P" isBookmarkSet="no" bookmark="no" Order="_x0032_"/>
  <Shape xmlns="" ID="nuKhGaXTNvMqgodKliEsmlLX54Q=" Order="_x0033_" pdftag="_x005B_Artifact_x005D_" isBookmarkSet="no" bookmark="no"/>
  <Shape xmlns="" ID="t/DNmWGYUFoMJJ7Yr3yxDqa2GXM=" pdftag="H2" isBookmarkSet="no" bookmark="yes" Order="_x0031_"/>
  <Shape xmlns="" ID="4V6AgJ5bPDFTe2peHTUzDjl2hD8=" Order="_x0032_" pdftag="P" isBookmarkSet="no" bookmark="no"/>
  <Shape xmlns="" ID="/sXdKTZIe83qxSwJctYnWTC7gUg=" Order="_x0033_" pdftag="_x005B_Artifact_x005D_" isBookmarkSet="no" bookmark="no"/>
  <Shape xmlns="" ID="nnfBQ24cJWKQKyDUBth3BRSiNig=" pdftag="H2" isBookmarkSet="no" bookmark="yes" Order="_x0031_"/>
  <Shape xmlns="" ID="pjXyoKTtY9BVVJoCekul5igkr6c=" pdftag="P" isBookmarkSet="no" bookmark="no" Order="_x0032_"/>
  <Shape xmlns="" ID="cxgGzDnNNqx39q0f+TLTwknEin8=" Order="_x0033_" pdftag="_x005B_Artifact_x005D_" isBookmarkSet="no" bookmark="no"/>
  <Shape xmlns="" ID="nqgCqiwrPiucjvTZ1FgoVo+3ujc=" pdftag="H2" isBookmarkSet="no" bookmark="yes" Order="_x0031_"/>
  <Shape xmlns="" ID="7le707rlJgo8UJ/67uZHz1cGw9A=" pdftag="H2" isBookmarkSet="no" bookmark="yes" Order="_x0031_"/>
  <Shape xmlns="" ID="ibnj2vTebSQ/Ifg62Cx+Wg65DN4=" artifact="_x0030_" validate="no" pdftag="Figure" isBookmarkSet="no" bookmark="no" Order="_x0032_" formula="no" Lang=""/>
  <Shape xmlns="" ID="5pnoQYFn5ofZDTW/BJKmEcVHWnM=" pdftag="H2" isBookmarkSet="no" bookmark="yes" Order="_x0031_"/>
  <Shape xmlns="" ID="UXlMBdQLHUf9VvjmuOYGKurGrbQ=" artifact="_x0030_" validate="no" pdftag="Figure" isBookmarkSet="no" bookmark="no" Order="_x0033_" formula="no" Lang=""/>
  <Shape xmlns="" ID="bOMOG6tnvJXUO6rKDL9a3Pdr0DA=" pdftag="H2" isBookmarkSet="no" bookmark="yes" Order="_x0031_"/>
  <Shape xmlns="" ID="kqN0x9We++rW/PTv1jGuschCGP8=" validate="no" Order="_x0032_" isBookmarkSet="no" bookmark="no" pdftag="_x005B_Artifact_x005D_" artifact="_x0031_" formula="no" Lang=""/>
  <Shape xmlns="" ID="jagOBLidsIhL23a6GPfEajr8rYc=" artifact="_x0030_" validate="no" pdftag="Figure" isBookmarkSet="no" bookmark="no" Order="_x0032_" formula="no" Lang=""/>
  <Shape xmlns="" ID="qendF6tdBkE0u4t7hZ4HplMjlx4=" pdftag="P" isBookmarkSet="no" bookmark="no" Order="_x0033_"/>
  <Shape xmlns="" ID="Ijr1rJ4SlUxOKEyF8fs0px3ZNh4=" validate="no" formula="no" inline="no" Order="_x0033_" isBookmarkSet="no" bookmark="no" pdftag="_x005B_Artifact_x005D_" artifact="_x0031_"/>
  <Shape xmlns="" ID="Kr4vssanh899DzzJY4nP896rog4=" artifact="_x0030_" validate="no" pdftag="Figure" isBookmarkSet="no" bookmark="no" Order="_x0034_" formula="no" Lang=""/>
  <Shape xmlns="" ID="lqGWxGAOBvmD+bjTPWnBJOSfsX0=" pdftag="P" isBookmarkSet="no" bookmark="no" Order="_x0035_"/>
  <Shape xmlns="" ID="/Un7xvahJsfkGDukkyq6Lt+EM84=" validate="no" formula="no" inline="no" Order="_x0034_" isBookmarkSet="no" bookmark="no" pdftag="_x005B_Artifact_x005D_" artifact="_x0031_"/>
  <Shape xmlns="" ID="B5xfUVTNSgb7jJhSyB1Z+1Tek3Q=" artifact="_x0030_" validate="no" pdftag="Figure" isBookmarkSet="no" bookmark="no" Order="_x0036_" formula="no" Lang=""/>
  <Shape xmlns="" ID="z/DHnxSDpQX0I5s7DMf6IV/cU5g=" pdftag="P" isBookmarkSet="no" bookmark="no" Order="_x0037_"/>
  <Shape xmlns="" ID="8VIJWG63wuKm2Pj8DY6D5VLtKQk=" validate="no" formula="no" inline="no" Order="_x0035_" isBookmarkSet="no" bookmark="no" pdftag="_x005B_Artifact_x005D_" artifact="_x0031_"/>
  <Shape xmlns="" ID="i7xnqxaLJK9PMChEhmWw6G6fzCM=" artifact="_x0030_" validate="no" pdftag="Figure" isBookmarkSet="no" bookmark="no" Order="_x0038_" formula="no" Lang=""/>
  <Shape xmlns="" ID="C622CUODSiKcPJIMfAjrpwE9bys=" pdftag="P" isBookmarkSet="no" bookmark="no" Order="_x0039_"/>
  <Shape xmlns="" ID="8ighVnNFCZPJaT74WietP/vj4BQ=" validate="no" formula="no" inline="no" Order="_x0036_" isBookmarkSet="no" bookmark="no" pdftag="_x005B_Artifact_x005D_" artifact="_x0031_"/>
  <Shape xmlns="" ID="N0DDTNGI2vqD07HlQF0OiRIWGs8=" artifact="_x0030_" validate="no" pdftag="Figure" isBookmarkSet="no" bookmark="no" Order="_x0031_0" formula="no" Lang=""/>
  <Shape xmlns="" ID="XcScOrAb8Pt74nhIjuitZq02RDw=" pdftag="P" isBookmarkSet="no" bookmark="no" Order="_x0031_1"/>
  <Shape xmlns="" ID="/MfqpVwi33znuXBAzzGlKv5QuOo=" artifact="_x0030_" validate="no" pdftag="Figure" isBookmarkSet="no" bookmark="no" Order="_x0032_" formula="no" Lang=""/>
  <Shape xmlns="" ID="3ZMWE1r+NKXo2XjBnfmPZvCdNHE=" pdftag="H2" isBookmarkSet="no" bookmark="yes" Order="_x0031_"/>
  <Shape xmlns="" ID="/UgHLAhu6IvtJDrSdSyiyUWWWwc=" pdftag="P" isBookmarkSet="no" bookmark="no" Order="_x0032_"/>
  <Shape xmlns="" ID="Flz7mkFrMN1ld8bQ5woCJ4NK3mw=" pdftag="H2" isBookmarkSet="no" bookmark="yes" Order="_x0031_"/>
  <Shape xmlns="" ID="Kr1R77FR11kfUahSnThsQMfIchI=" Order="_x0032_" pdftag="P" isBookmarkSet="no" bookmark="no"/>
  <Shape xmlns="" ID="QmHe4AKM+k2q/pyykCB3lUzkoRk=" pdftag="H2" isBookmarkSet="no" bookmark="yes" Order="_x0031_"/>
  <Shape xmlns="" ID="3IQgk3kYMI7ckNn4PPlmfNJLI1Y=" pdftag="P" isBookmarkSet="no" bookmark="no" Order="_x0032_"/>
  <Shape xmlns="" ID="VI0nWiVwwCRPsR/f3HL9wVSIJdk=" pdftag="H2" isBookmarkSet="no" bookmark="yes" Order="_x0031_"/>
  <Shape xmlns="" ID="7pRNSnefk5umJaNioeL5G3ikOHI=" pdftag="H2" isBookmarkSet="no" bookmark="yes" Order="_x0031_"/>
  <Shape xmlns="" ID="I7HNSdmLoQLMHKSKlHMpWiexYwI=" pdftag="P" isBookmarkSet="no" bookmark="no" Order="_x0032_"/>
  <Shape xmlns="" ID="b2q1l2XJAYqosOqKIa+BsbiYyYg=" pdftag="H2" isBookmarkSet="no" bookmark="yes" Order="_x0031_"/>
  <Shape xmlns="" ID="LYcXmldLN1AdPSaibiJu1j2H0Gc=" artifact="_x0030_" validate="no" pdftag="Figure" isBookmarkSet="no" bookmark="no" Order="_x0032_" formula="no" Lang=""/>
  <Shape xmlns="" ID="sY1LorKRaMAwVTBfNPdKB3apY6I=" pdftag="P" isBookmarkSet="no" bookmark="no" Order="_x0033_"/>
  <Shape xmlns="" ID="O5G/7qV3RLvUBHY9VRIQMRiquXA=" pdftag="P" isBookmarkSet="no" bookmark="no" Order="_x0032_"/>
  <Shape xmlns="" ID="e/Q8/9AP0ANf13UHCW34vXUAnrk=" pdftag="H2" isBookmarkSet="no" bookmark="yes" Order="_x0031_"/>
  <Shape xmlns="" ID="FwLDEAKX4T024CQxY95A9ZGkJOo=" pdftag="P" isBookmarkSet="no" bookmark="no" Order="_x0032_"/>
  <Shape xmlns="" ID="iEilxPLneHCJX3kj3uJkxnMb33A=" isBookmarkSet="no" bookmark="no" pdftag="H2" artifact="_x0030_" Order="_x0031_"/>
  <Shape xmlns="" ID="gRRBVPfJUKYzN1I5cpd8SdIpTso=" artifact="_x0030_" validate="no" pdftag="Figure" isBookmarkSet="no" bookmark="no" Order="_x0033_" formula="no" Lang=""/>
  <Shape xmlns="" ID="AnbaWgVmg90oXKB0k9Jvb1RbnX0=" pdftag="P" isBookmarkSet="no" bookmark="no" Order="_x0032_"/>
  <Shape xmlns="" ID="37y74iJnRTTy4Af/OMEuPfmhiiQ=" pdftag="H2" isBookmarkSet="no" bookmark="yes" Order="_x0031_"/>
  <Shape xmlns="" ID="kD+/WAggMEF5toK9bW3iNcF7Fog=" artifact="_x0030_" validate="no" Order="_x0033_" pdftag="Figure" isBookmarkSet="no" bookmark="no"/>
  <Shape xmlns="" ID="AvSM733bguXTifN2d0rt9NnAuZU=" pdftag="P" isBookmarkSet="no" bookmark="no" Order="_x0032_"/>
  <Shape xmlns="" ID="DOYpi5SigPnqQ3VDLAtPNepGKk0=" pdftag="H2" isBookmarkSet="no" bookmark="yes" Order="_x0031_"/>
  <Shape xmlns="" ID="AWmfWC01n26qWbwGrZ4x4w7brvY=" artifact="_x0030_" validate="no" pdftag="Figure" isBookmarkSet="no" bookmark="no" Order="_x0033_" formula="no" Lang=""/>
  <Shape xmlns="" ID="PJ2n2q9L1uxQhUzlsmPq5elMG2U=" pdftag="P" isBookmarkSet="no" bookmark="no" Order="_x0032_"/>
  <Shape xmlns="" ID="twWfUU+OUE3KR5b0PGAuWVJ+Nrw=" pdftag="H2" isBookmarkSet="no" bookmark="yes" Order="_x0031_"/>
  <Shape xmlns="" ID="wboxY/oUWq8vVjCkrAFyzjHVkJg=" pdftag="P" isBookmarkSet="no" bookmark="no" Order="_x0032_"/>
  <Shape xmlns="" ID="IOxvziwiB7sX1tL6fpuPem6T56Q=" pdftag="P" isBookmarkSet="no" bookmark="no" Order="_x0031_"/>
  <Shape xmlns="" ID="KTaWRtJd5wM2S/dhaZJxj4TW6C0=" artifact="_x0030_" validate="no" pdftag="Figure" isBookmarkSet="no" bookmark="no" Order="_x0033_" formula="no" Lang=""/>
  <Shape xmlns="" ID="t0mwWPUSQhTG91r48UB6MkaXMBM=" pdftag="P" isBookmarkSet="no" bookmark="no" Order="_x0032_"/>
  <Shape xmlns="" ID="pR191Xiq6jAw9aBRUaacbVfqAus=" isBookmarkSet="no" bookmark="no" pdftag="H2" artifact="_x0030_" Order="_x0031_"/>
  <Shape xmlns="" ID="up7eyGnHam+h2y/8hEzZ7zYuzg4=" validate="no" Order="_x0033_" isBookmarkSet="no" bookmark="no" pdftag="_x005B_Artifact_x005D_" artifact="_x0031_" formula="no" Lang=""/>
  <Shape xmlns="" ID="HSzXPIKUJEZOwNRUmqqWcp91c7M=" pdftag="P" isBookmarkSet="no" bookmark="no" Order="_x0033_"/>
  <SubText xmlns="" ID="sJOU9rtdT544UExejJwl90GD1SI=" ActualText=""/>
  <SubText xmlns="" ID="WiBiAE4s4qVewIVEDcqOltnZwQM=" ActualText=""/>
  <Shape xmlns="" ID="1zaOb7n+dTmxOoe1OqnDpJT7VpU=" pdftag="" Order="_x0032_" bookmark="no"/>
  <Shape xmlns="" ID="B2O3GfYjItFMLODAFyf0XGS9SkM=" pdftag="" Order="_x0032_" bookmark="no"/>
  <Shape xmlns="" ID="CgIV8DirdggmfNYRWY0LX8qMF3s=" pdftag="" Order="_x0033_" artifact="_x0030_" Lang="" formula="no" bookmark="no"/>
  <SubText xmlns="" ID="lLrQfTzaYhskgXW2OmNxw7znJdw=" ActualText=""/>
  <SubText xmlns="" ID="LCWi14WKr5bEPR+gCkH+CseUzrA=" ActualText=""/>
  <SubText xmlns="" ID="JyE7ULkCiHVi6Q/u90dC6PaDfGs=" ActualText=""/>
  <SubText xmlns="" ID="V0NeJaSHLyneKJ8eWP8ijdzsPLE=" ActualText=""/>
  <SubText xmlns="" ID="rndXaedjzX34u0cTY03ZhGg8HXk=" ActualText=""/>
  <SubText xmlns="" ID="/EfnO78DizrKLAi4zEP0gvsxfbY=" ActualText=""/>
  <SubText xmlns="" ID="2SNvIbFwkkISuEZSmzC4wFEvL3g=" ActualText=""/>
  <SubText xmlns="" ID="ibnj2vTebSQ/Ifg62Cx+Wg65DN4=" ActualText=""/>
  <SubText xmlns="" ID="UXlMBdQLHUf9VvjmuOYGKurGrbQ=" ActualText=""/>
  <SubText xmlns="" ID="jagOBLidsIhL23a6GPfEajr8rYc=" ActualText=""/>
  <SubText xmlns="" ID="Kr4vssanh899DzzJY4nP896rog4=" ActualText=""/>
  <SubText xmlns="" ID="B5xfUVTNSgb7jJhSyB1Z+1Tek3Q=" ActualText=""/>
  <SubText xmlns="" ID="i7xnqxaLJK9PMChEhmWw6G6fzCM=" ActualText=""/>
  <SubText xmlns="" ID="N0DDTNGI2vqD07HlQF0OiRIWGs8=" ActualText=""/>
  <SubText xmlns="" ID="/MfqpVwi33znuXBAzzGlKv5QuOo=" ActualText=""/>
  <SubText xmlns="" ID="LYcXmldLN1AdPSaibiJu1j2H0Gc=" ActualText=""/>
  <SubText xmlns="" ID="gRRBVPfJUKYzN1I5cpd8SdIpTso=" ActualText=""/>
  <SubText xmlns="" ID="CgIV8DirdggmfNYRWY0LX8qMF3s=" ActualText=""/>
  <SubText xmlns="" ID="AWmfWC01n26qWbwGrZ4x4w7brvY=" ActualText=""/>
  <SubText xmlns="" ID="KTaWRtJd5wM2S/dhaZJxj4TW6C0=" ActualText=""/>
  <SubText xmlns="" ID="HSzXPIKUJEZOwNRUmqqWcp91c7M=-1" artifact="_x0030_" plainAltText=""/>
  <SubText xmlns="" ID="HSzXPIKUJEZOwNRUmqqWcp91c7M=-13" artifact="_x0030_" plainAltText=""/>
  <Shape xmlns="" ID="sRaoN18TQIrwnc5SRBPtNBuR4/8=" isBookmarkSet="no" formula="no" inline="no" pdftag="Figure" bookmark="no" artifact="_x0030_" validate="no" Order="_x0032_" Lang=""/>
  <HyperLink xmlns="" ID="bBPpsPfp7lSEb8JppjS/hey4G4c=116945855691.19882_155.8447" plainAltText="vanessa.vera_x0040_twc.texas.gov" language="" Lang=""/>
  <HyperLink xmlns="" ID="bBPpsPfp7lSEb8JppjS/hey4G4c=40434488491.19882_249.4446" plainAltText="evelyn_x0040_dccrgv.org" language="" Lang=""/>
  <HyperLink xmlns="" ID="bBPpsPfp7lSEb8JppjS/hey4G4c=-120857887891.19882_343.0446" plainAltText="lfonseca_x0040_vailrgv.org" language="" Lang=""/>
  <HyperLink xmlns="" ID="WpOIqtTy8TAzTrsBAnbfoem4y2s=1367492956208.4267_407.8447" plainAltText="https:_x002F__x002F_bit.ly_x002F_DETAC-CoP-May-9-2023" language="" Lang=""/>
  <HyperLink xmlns="" ID="ODJWQmN81qILlm+YmyzXpSqCgLE=206718588479.19882_159.4484" plainAltText="on-demand_x0020_TA_x0020_request_x0020_page" language="" Lang=""/>
  <HyperLink xmlns="" ID="ODJWQmN81qILlm+YmyzXpSqCgLE=-51170442679.19882_262.6484" plainAltText="AoDemploymentTA_x0040_gmail.com" language="" Lang=""/>
  <HyperLink xmlns="" ID="glQG98YJDWD2FJh9BA2k7kTUDDk=-51170442631.19882_182.1784" plainAltText="AoDemploymentTA_x0040_gmail.com" language="" Lang=""/>
  <HyperLink xmlns="" ID="glQG98YJDWD2FJh9BA2k7kTUDDk=-202823483431.19882_262.3384" plainAltText="https:_x002F__x002F_aoddisabilityemploymenttacenter.com" language="" Lang=""/>
  <HyperLink xmlns="" ID="glQG98YJDWD2FJh9BA2k7kTUDDk=-138327119531.19882_342.4984" plainAltText="https:_x002F__x002F_aoddisabilityemploymenttacenter.com_x002F_" language="" Lang=""/>
  <HyperLink xmlns="" ID="glQG98YJDWD2FJh9BA2k7kTUDDk=-12990595831.19882_367.5784" plainAltText="detac-publications_x002F_" language="" Lang=""/>
  <Shape xmlns="" ID="28mz9D7CDh5W+kXguHF244ZuNo0=" artifact="_x0030_" pdftag="Figure" isBookmarkSet="no" bookmark="no" validate="no" Order="_x0032_" formula="no" Lang=""/>
  <Shape xmlns="" ID="ArDjCjOgn3gW97XIr5RJtDmIdis=" pdftag="P" isBookmarkSet="no" bookmark="no" Order="_x0032_"/>
  <Shape xmlns="" ID="YAUk/6s7KgUwfd4Ac0+U6mXGxZg=" pdftag="P" isBookmarkSet="no" bookmark="no" Order="_x0034_"/>
  <Shape xmlns="" ID="oW00+4+LkTB5MaYaVNFqN2wSKOA=" pdftag="P" isBookmarkSet="no" bookmark="no" Order="_x0032_"/>
  <Shape xmlns="" ID="7YwhIO3Ua7DO8WVPe1KlP25+ubw=" pdftag="P" isBookmarkSet="no" bookmark="no" Order="_x0036_"/>
  <Shape xmlns="" ID="bieX+xiHMSuxUiAkeUfDAvMyYd0=" artifact="_x0030_" pdftag="Figure" isBookmarkSet="no" bookmark="no" validate="no" Order="_x0033_" formula="no" Lang=""/>
  <Shape xmlns="" ID="dgi7WgVW8/uwNQMaW1w9uImOC4Y=" artifact="_x0030_" pdftag="Figure" isBookmarkSet="no" bookmark="no" validate="no" Order="_x0035_" formula="no" Lang=""/>
  <Shape xmlns="" ID="wkLog+JeojBo6u09QqThtLQVWvU=" artifact="_x0030_" pdftag="Figure" isBookmarkSet="no" bookmark="no" validate="no" Order="_x0037_" formula="no" Lang=""/>
  <Shape xmlns="" ID="gwPXRCV9oXRKuAoWsd0XJT9p8ZQ=" isBookmarkSet="no" bookmark="no" Order="_x0031_" pdftag="_x005B_Artifact_x005D_" artifact="_x0031_"/>
  <Shape xmlns="" ID="6t/jTJGIBaHCffQIba61HSnyKUA=" pdftag="P" isBookmarkSet="no" bookmark="no" Order="_x0033_"/>
  <Shape xmlns="" ID="8AKuWn0GO1cmxbKKuiaG1wTfWR8=" artifact="_x0030_" pdftag="Figure" isBookmarkSet="no" bookmark="no" validate="no" Order="_x0032_" formula="no" Lang=""/>
  <Shape xmlns="" ID="NV9vaNqOVf07tH0cGEt93GDiywM=" artifact="_x0030_" pdftag="Figure" isBookmarkSet="no" bookmark="no" validate="no" Order="_x0031_" formula="no" Lang=""/>
  <Shape xmlns="" ID="S7DMwOn96WWFtFtYzGI2EsCsnoM=" pdftag="P" isBookmarkSet="no" bookmark="no" Order="_x0032_"/>
  <Shape xmlns="" ID="sj9fIXnWpTxSVK3I2zWWVV2zGuc=" artifact="_x0030_" pdftag="Figure" isBookmarkSet="no" bookmark="no" validate="no" Order="_x0031_" formula="no" Lang=""/>
  <Shape xmlns="" ID="9+dPhE/EEpc351QfzSBsA9VGJjs=" artifact="_x0030_" pdftag="Figure" isBookmarkSet="no" validate="no" bookmark="no" Order="_x0033_" formula="no" Lang=""/>
  <Shape xmlns="" ID="38kTA+aCtwZ1xVkVp8PGlg9F57o=" Order="_x0031_" formula="no" inline="no" isBookmarkSet="no" artifact="_x0031_" pdftag="_x005B_Artifact_x005D_" validate="no" bookmark="no" Lang=""/>
  <Shape xmlns="" ID="8tzwcxLJDc7HBn+xR9umxsb6TeE=" pdftag="P" isBookmarkSet="no" bookmark="no" Order="_x0033_"/>
  <Shape xmlns="" ID="SY4mafkHGCmjAccTJuT0eVKbiHY=" artifact="_x0030_" pdftag="Figure" isBookmarkSet="no" validate="no" bookmark="no" Order="_x0031_" formula="no" Lang=""/>
  <Shape xmlns="" ID="iy5X5nIMgInlpkE6P4AWxal73Ac=" artifact="_x0030_" pdftag="Figure" isBookmarkSet="no" validate="no" bookmark="no" Order="_x0032_" formula="no" Lang=""/>
  <Shape xmlns="" ID="UyBBBAPyaMSq/5AteApHngXEpr8=" pdftag="H2" isBookmarkSet="no" bookmark="yes" Order="_x0031_"/>
  <Shape xmlns="" ID="aMnzq5IgCAdEMiTFoziAUz5J4RE=" pdftag="H3" isBookmarkSet="no" bookmark="yes" Order="_x0032_"/>
  <Shape xmlns="" ID="gqKWGzJ7V+ZADnKj1BYt3bybebA=" pdftag="P" isBookmarkSet="no" bookmark="no" Order="_x0032_"/>
  <Shape xmlns="" ID="zEo6Yccb1OOqqnxJSTBgXmrtSOE=" isBookmarkSet="no" bookmark="no" pdftag="H2" artifact="_x0030_" Order="_x0031_"/>
  <Shape xmlns="" ID="+inEMcDY5LYlNsUwKBV12qRSiuI=" artifact="_x0030_" pdftag="Figure" isBookmarkSet="no" validate="no" bookmark="no" Order="_x0033_"/>
  <Shape xmlns="" ID="26/xnX1mTdmvgqLfzRahXWjsaMI=" isBookmarkSet="no" bookmark="no" pdftag="H3" artifact="_x0030_" Order="_x0033_"/>
  <Shape xmlns="" ID="rfOQhaPsxiquFont58d05sNb6ME=" artifact="_x0030_" pdftag="Figure" isBookmarkSet="no" validate="no" bookmark="no" Order="_x0032_" formula="no" Lang=""/>
  <Shape xmlns="" ID="CbDcQNiAm7m4cKxLQXjHRccl9zc=" pdftag="" Order="_x0032_" artifact="_x0031_" formula="no" inline="no" validate="no"/>
  <Shape xmlns="" ID="5phgNav7rvHoTY/6f6Aem4AWvVI=" pdftag="P" isBookmarkSet="no" bookmark="no" Order="_x0034_"/>
  <Shape xmlns="" ID="mXmHcuVVvxjO0sMWYr6FVY4wuVI=" isBookmarkSet="no" bookmark="no" pdftag="H2" artifact="_x0030_" Order="_x0031_"/>
  <Shape xmlns="" ID="2q8KwRA9jHWPB+ZLyTw6Rc+h36U=" pdftag="P" isBookmarkSet="no" bookmark="no" Order="_x0032_"/>
  <Shape xmlns="" ID="WG/f60g83z3UQeKgWH5x3WA3Vis=" isBookmarkSet="no" bookmark="no" pdftag="H2" artifact="_x0030_" Order="_x0031_"/>
  <Shape xmlns="" ID="mZNxzkGq+PKcDGUiuVleViSt8VI=" isBookmarkSet="no" bookmark="no" pdftag="H2" artifact="_x0030_" Order="_x0031_"/>
  <Shape xmlns="" ID="G2anKZWOl6vI6mUsEaTdRT7vbeY=" pdftag="P" isBookmarkSet="no" bookmark="no" Order="_x0034_"/>
  <Shape xmlns="" ID="NdkG/z/8lrEj4KL3aXZBc/PIxyo=" artifact="_x0030_" pdftag="Figure" isBookmarkSet="no" validate="no" bookmark="no" Order="_x0033_" formula="no" Lang=""/>
  <Shape xmlns="" ID="oWqzeVqjmBSn/HbXa151a+wCn5o=" artifact="_x0030_" pdftag="Figure" isBookmarkSet="no" validate="no" bookmark="no" Order="_x0032_" formula="no" Lang=""/>
  <Shape xmlns="" ID="D33sfSm8VAIk+Q+wxZAhcBE/kY0=" isBookmarkSet="no" bookmark="no" pdftag="H2" artifact="_x0030_" Order="_x0031_"/>
  <Shape xmlns="" ID="GhhpmvOwUU3zDPY9AInjBMJhxrs=" pdftag="P" isBookmarkSet="no" bookmark="no" Order="_x0032_"/>
  <Shape xmlns="" ID="Q6uaKOJhoV4DRBU2j9t0MSTwGI8=" isBookmarkSet="no" bookmark="no" pdftag="H2" artifact="_x0030_" Order="_x0031_"/>
  <Shape xmlns="" ID="hHN6LwgtGeiczavfpVCVYpKwAVQ=" artifact="_x0030_" pdftag="Figure" isBookmarkSet="no" validate="no" bookmark="no" Order="_x0032_" formula="no" Lang=""/>
  <Shape xmlns="" ID="SQRvDWtuUnQSU61jwboMkGhwqBk=" pdftag="P" isBookmarkSet="no" bookmark="no" Order="_x0033_"/>
  <Shape xmlns="" ID="btp2ehsVpUBN2KAg6GIyzyp6Ge0=" pdftag="H2" isBookmarkSet="no" bookmark="yes" Order="_x0031_"/>
  <Shape xmlns="" ID="wZ1Sqt+t1t4ji88v6AWu/i3KsDs=" pdftag="P" isBookmarkSet="no" bookmark="no" Order="_x0032_"/>
  <Shape xmlns="" ID="8WzxPuPwpIi2+nhzuCEIlxO9UwI=" isBookmarkSet="no" bookmark="no" pdftag="H2" artifact="_x0030_" Order="_x0031_"/>
  <Shape xmlns="" ID="j6iiaJ1HmTgbqHZFIilFdo3uAh4=" artifact="_x0030_" pdftag="Figure" isBookmarkSet="no" validate="no" bookmark="no" Order="_x0033_" formula="no" Lang=""/>
  <Shape xmlns="" ID="fskftT3rGzO+GW3lj9+o9hZA6rg=" pdftag="P" isBookmarkSet="no" bookmark="no" Order="_x0034_"/>
  <Shape xmlns="" ID="/D3S9jem9T3f9yWRSLj24WSXcg0=" pdftag="P" isBookmarkSet="no" bookmark="no" Order="_x0032_"/>
  <Shape xmlns="" ID="qGqazHVF4hkTvtXAm1HKdvqduRk=" isBookmarkSet="no" bookmark="no" pdftag="H2" artifact="_x0030_" Order="_x0031_"/>
  <Shape xmlns="" ID="MiQY4io82DtpGDO5EqS5WC8iOYM=" artifact="_x0030_" pdftag="Figure" isBookmarkSet="no" validate="no" bookmark="no" Order="_x0033_" formula="no" Lang=""/>
  <Shape xmlns="" ID="mUphoPGcy1LJpxd6AS8awotFPDo=" artifact="_x0030_" pdftag="Figure" isBookmarkSet="no" validate="no" bookmark="no" Order="_x0032_" formula="no" Lang=""/>
  <Shape xmlns="" ID="MHa61Qd/UvaATfsuxuPgeOZBGSI=" pdftag="P" isBookmarkSet="no" bookmark="no" Order="_x0033_"/>
  <Shape xmlns="" ID="rqxPJvL98mWN5aE/HsHDD17RcXQ=" isBookmarkSet="no" bookmark="no" pdftag="H2" artifact="_x0030_" Order="_x0031_"/>
  <Shape xmlns="" ID="fQ/hge5K/kkU2EfxsY1RE2IMp/A=" pdftag="H2" isBookmarkSet="no" bookmark="yes" Order="_x0031_"/>
  <Shape xmlns="" ID="inITvGbyHj90qUS4j/DsGBi1QG8=" isBookmarkSet="no" bookmark="no" pdftag="H2" artifact="_x0030_" Order="_x0031_"/>
  <Shape xmlns="" ID="pvSZM7WAnkMuq56PJlvi+Y5qL/E=" artifact="_x0030_" pdftag="Figure" isBookmarkSet="no" validate="no" bookmark="no" Order="_x0033_" formula="no" Lang=""/>
  <Shape xmlns="" ID="BF/DomSZ1qfPbnkph/n7cQr9BV0=" pdftag="P" isBookmarkSet="no" bookmark="no" Order="_x0032_"/>
  <Shape xmlns="" ID="HoCeWkopEFP8LUvxlRoxaqbCRrQ=" pdftag="P" isBookmarkSet="no" bookmark="no" Order="_x0032_"/>
  <Shape xmlns="" ID="hJQxGwkol/2U+NM7ZjzHM5CpwR0=" isBookmarkSet="no" bookmark="no" pdftag="H2" artifact="_x0030_" Order="_x0031_"/>
  <Shape xmlns="" ID="9WN/470rHTnJxvmLaA25iWpP1WU=" pdftag="P" isBookmarkSet="no" bookmark="no" Order="_x0032_"/>
  <Shape xmlns="" ID="jIo9oSPvkZuSnIx4lW3WvVng7ow=" isBookmarkSet="no" bookmark="no" pdftag="H2" artifact="_x0030_" Order="_x0031_"/>
  <Shape xmlns="" ID="2MyPRv9XVV5ZIgyS340OUQ7DvlM=" pdftag="P" isBookmarkSet="no" bookmark="no" Order="_x0033_"/>
  <Shape xmlns="" ID="Qj9HyANfO5u7dDey34kVOvBRWCU=" pdftag="P" isBookmarkSet="no" bookmark="no" Order="_x0032_"/>
  <Shape xmlns="" ID="PbzPbf/qd1ixPRIa6hQ/JQ1ZYpM=" isBookmarkSet="no" bookmark="no" pdftag="H2" artifact="_x0030_" Order="_x0031_"/>
  <Shape xmlns="" ID="EZa07DZqJx33kQQlQiCX/nUahWU=" isBookmarkSet="no" bookmark="no" pdftag="H2" artifact="_x0030_" Order="_x0031_"/>
  <Shape xmlns="" ID="i9u8AQLDBWCdDmcpd/0KLK3BTRg=" pdftag="P" isBookmarkSet="no" bookmark="no" Order="_x0032_"/>
  <Shape xmlns="" ID="e7DaRq7Pq0Sbg+NBaHuS51WlRhc=" pdftag="P" isBookmarkSet="no" bookmark="no" Order="_x0032_"/>
  <Shape xmlns="" ID="bFMx9wofQGfIL0dFOTd7x2Q027M=" pdftag="P" isBookmarkSet="no" bookmark="no" Order="_x0033_"/>
  <Shape xmlns="" ID="6yGfmEeyepfGStDyt1lBBB/Fmf4=" isBookmarkSet="no" bookmark="no" pdftag="H2" artifact="_x0030_" Order="_x0031_"/>
  <Shape xmlns="" ID="kQ+O4U4pA2TMgMHlAvMbI3oH3h4=" pdftag="P" isBookmarkSet="no" bookmark="no" Order="_x0032_"/>
  <Shape xmlns="" ID="tYKCqNxKUaLGPZGNXs2Agg09WSQ=" isBookmarkSet="no" bookmark="no" pdftag="H2" artifact="_x0030_" Order="_x0031_"/>
  <Shape xmlns="" ID="nn1doLI56zBwujY5rbnscgRsHWY=" pdftag="P" isBookmarkSet="no" bookmark="no" Order="_x0032_"/>
  <Shape xmlns="" ID="qgWRgPqUroBY7oVJtoDpbFVyNT8=" isBookmarkSet="no" bookmark="no" pdftag="H2" artifact="_x0030_" Order="_x0031_"/>
  <Shape xmlns="" ID="bBPpsPfp7lSEb8JppjS/hey4G4c=" pdftag="P" isBookmarkSet="no" bookmark="no" Order="_x0032_"/>
  <Shape xmlns="" ID="QMv00SBWyWxDvLrSxGPX1lskEvM=" isBookmarkSet="no" bookmark="no" pdftag="H2" artifact="_x0030_" Order="_x0031_"/>
  <Shape xmlns="" ID="rkTxit1yHFlVnoX+qDaVci0bubk=" pdftag="P" isBookmarkSet="no" bookmark="no" Order="_x0032_"/>
  <Shape xmlns="" ID="C8KXI0yRH5UHUkGB0yk1IFPodUE=" isBookmarkSet="no" bookmark="no" pdftag="H2" artifact="_x0030_" Order="_x0031_"/>
  <Shape xmlns="" ID="M+GzvObs1xVr+M5ezpLV7nsFMNQ=" artifact="_x0030_" pdftag="Figure" isBookmarkSet="no" validate="no" bookmark="no" Order="_x0033_" formula="no" Lang=""/>
  <Shape xmlns="" ID="WpOIqtTy8TAzTrsBAnbfoem4y2s=" pdftag="P" isBookmarkSet="no" bookmark="no" Order="_x0032_"/>
  <Shape xmlns="" ID="QU9GT3NL6CM0PIh7H7AT/Q2JrSA=" pdftag="H2" isBookmarkSet="no" bookmark="yes" Order="_x0031_"/>
  <Shape xmlns="" ID="ODJWQmN81qILlm+YmyzXpSqCgLE=" pdftag="P" isBookmarkSet="no" bookmark="no" Order="_x0032_"/>
  <Shape xmlns="" ID="ZT8uwjiAEwkAqVUrsG51tLYU9rA=" isBookmarkSet="no" bookmark="no" pdftag="H2" artifact="_x0030_" Order="_x0031_"/>
  <Shape xmlns="" ID="6Q+6lVitMW/Rmig96Lzd/S97ZbI=" artifact="_x0030_" pdftag="Figure" isBookmarkSet="no" validate="no" Order="_x0033_" bookmark="no"/>
  <Shape xmlns="" ID="glQG98YJDWD2FJh9BA2k7kTUDDk=" pdftag="P" isBookmarkSet="no" bookmark="no" Order="_x0032_"/>
  <Shape xmlns="" ID="eqP2RJ700pCueRf6n2zOMyKl8l0=" isBookmarkSet="no" bookmark="no" pdftag="H2" artifact="_x0030_" Order="_x0031_"/>
  <Shape xmlns="" ID="qFlwho1JlsbLYUAw29UTLggFJnY=" artifact="_x0030_" pdftag="Figure" isBookmarkSet="no" validate="no" bookmark="no" Order="_x0033_" formula="no" Lang=""/>
  <Shape xmlns="" ID="xJZzABdFU0NFSshab+F91BfnEac=" pdftag="P" isBookmarkSet="no" bookmark="no" Order="_x0034_"/>
  <SubText xmlns="" ID="sRaoN18TQIrwnc5SRBPtNBuR4/8=" ActualText=""/>
  <SubText xmlns="" ID="38kTA+aCtwZ1xVkVp8PGlg9F57o=" ActualText=""/>
  <Shape xmlns="" ID="ULbBinQmAuT+B35rBsNoDpYHnMw=" pdftag="" Order="_x0033_" bookmark="no"/>
  <Shape xmlns="" ID="EMHyd6qomyE9w61hVjEAxbPq1FU=" pdftag="" Order="_x0033_" artifact="_x0030_" Lang="" formula="no" bookmark="no"/>
  <SubText xmlns="" ID="28mz9D7CDh5W+kXguHF244ZuNo0=" ActualText=""/>
  <SubText xmlns="" ID="bieX+xiHMSuxUiAkeUfDAvMyYd0=" ActualText=""/>
  <SubText xmlns="" ID="dgi7WgVW8/uwNQMaW1w9uImOC4Y=" ActualText=""/>
  <SubText xmlns="" ID="wkLog+JeojBo6u09QqThtLQVWvU=" ActualText=""/>
  <SubText xmlns="" ID="8AKuWn0GO1cmxbKKuiaG1wTfWR8=" ActualText=""/>
  <SubText xmlns="" ID="NV9vaNqOVf07tH0cGEt93GDiywM=" ActualText=""/>
  <SubText xmlns="" ID="sj9fIXnWpTxSVK3I2zWWVV2zGuc=" ActualText=""/>
  <SubText xmlns="" ID="9+dPhE/EEpc351QfzSBsA9VGJjs=" ActualText=""/>
  <SubText xmlns="" ID="SY4mafkHGCmjAccTJuT0eVKbiHY=" ActualText=""/>
  <SubText xmlns="" ID="iy5X5nIMgInlpkE6P4AWxal73Ac=" ActualText=""/>
  <SubText xmlns="" ID="rfOQhaPsxiquFont58d05sNb6ME=" ActualText=""/>
  <SubText xmlns="" ID="NdkG/z/8lrEj4KL3aXZBc/PIxyo=" ActualText=""/>
  <SubText xmlns="" ID="oWqzeVqjmBSn/HbXa151a+wCn5o=" ActualText=""/>
  <SubText xmlns="" ID="hHN6LwgtGeiczavfpVCVYpKwAVQ=" ActualText=""/>
  <SubText xmlns="" ID="j6iiaJ1HmTgbqHZFIilFdo3uAh4=" ActualText=""/>
  <SubText xmlns="" ID="MiQY4io82DtpGDO5EqS5WC8iOYM=" ActualText=""/>
  <SubText xmlns="" ID="mUphoPGcy1LJpxd6AS8awotFPDo=" ActualText=""/>
  <SubText xmlns="" ID="pvSZM7WAnkMuq56PJlvi+Y5qL/E=" ActualText=""/>
  <SubText xmlns="" ID="M+GzvObs1xVr+M5ezpLV7nsFMNQ=" ActualText=""/>
  <SubText xmlns="" ID="EMHyd6qomyE9w61hVjEAxbPq1FU=" ActualText=""/>
  <SubText xmlns="" ID="qFlwho1JlsbLYUAw29UTLggFJnY=" ActualText=""/>
  <SubText xmlns="" ID="xJZzABdFU0NFSshab+F91BfnEac=-1" artifact="_x0030_" plainAltText=""/>
  <SubText xmlns="" ID="xJZzABdFU0NFSshab+F91BfnEac=-13" artifact="_x0030_" plainAltText=""/>
  <Shape xmlns="" ID="8IFc4oIqL/rAG0HCU60gHjSKxEE=" pdftag="Figure" isBookmarkSet="no" formula="no" artifact="_x0030_" inline="no" validate="no" bookmark="no" Order="_x0032_" Lang=""/>
  <HyperLink xmlns="" ID="1swY1wAqRYmBwiZvr3mO+bBURYU=1325138801208.4267_290.2894" plainAltText="https:_x002F__x002F_bit.ly_x002F_DETAC-CoP-Jul-11-2023" language="" Lang=""/>
  <HyperLink xmlns="" ID="1KH0n01ryKt6LstqhMHhhPY3o4Q=24124625100.5517_161.8448" plainAltText="Register" language="" Lang=""/>
  <HyperLink xmlns="" ID="1KH0n01ryKt6LstqhMHhhPY3o4Q=-1835235919100.5517_255.4448" plainAltText="Register_x0020_" language="" Lang=""/>
  <HyperLink xmlns="" ID="1k+Ka0SAxLThPDmx9g8uOeVzAlU=206718588479.19882_159.4484" plainAltText="on-demand_x0020_TA_x0020_request_x0020_page" language="" Lang=""/>
  <HyperLink xmlns="" ID="1k+Ka0SAxLThPDmx9g8uOeVzAlU=-51170442679.19882_262.6484" plainAltText="AoDemploymentTA_x0040_gmail.com" language="" Lang=""/>
  <HyperLink xmlns="" ID="PrQRuerOvI4LB8hyhLPqdAHcLKE=-51170442631.19882_182.1784" plainAltText="AoDemploymentTA_x0040_gmail.com" language="" Lang=""/>
  <HyperLink xmlns="" ID="PrQRuerOvI4LB8hyhLPqdAHcLKE=-202823483431.19882_262.3384" plainAltText="https:_x002F__x002F_aoddisabilityemploymenttacenter.com" language="" Lang=""/>
  <HyperLink xmlns="" ID="PrQRuerOvI4LB8hyhLPqdAHcLKE=-138327119531.19882_342.4984" plainAltText="https:_x002F__x002F_aoddisabilityemploymenttacenter.com_x002F_" language="" Lang=""/>
  <HyperLink xmlns="" ID="PrQRuerOvI4LB8hyhLPqdAHcLKE=-12990595831.19882_367.5784" plainAltText="detac-publications_x002F_" language="" Lang=""/>
  <Shape xmlns="" ID="0p9w0dgJsbTukAxCU3eBHwYAYws=" artifact="_x0030_" validate="no" pdftag="Figure" isBookmarkSet="no" bookmark="no" Order="_x0032_" formula="no" Lang=""/>
  <Shape xmlns="" ID="LnHnAIzcS66IhmAd9LyEbyKFe00=" formula="no" inline="no" pdftag="Figure" artifact="_x0030_" validate="yes" isBookmarkSet="no" bookmark="no" Order="_x0033_" Lang=""/>
  <Shape xmlns="" ID="8nvABsuoLyRMuGJ/c9JAklpQIas=" artifact="_x0030_" validate="no" pdftag="Figure" isBookmarkSet="no" bookmark="no" Order="_x0035_" formula="no" Lang=""/>
  <Shape xmlns="" ID="tCEvVzW8U78JYYs/V8qmqp3x0uI=" artifact="_x0030_" validate="no" pdftag="Figure" isBookmarkSet="no" bookmark="no" Order="_x0037_" formula="no" Lang=""/>
  <Shape xmlns="" ID="l3BH6qfP/SnUyxgWd6DAqASU8X4=" pdftag="H2" isBookmarkSet="no" bookmark="yes" Order="_x0031_"/>
  <Shape xmlns="" ID="DORXEb7NA+5Yci4FCr0pAeTvIjo=" pdftag="H3" isBookmarkSet="no" bookmark="yes" Order="_x0032_"/>
  <Shape xmlns="" ID="DmQJNqlnK4OxTbU4A6598pJ9XQg=" isBookmarkSet="no" bookmark="yes" pdftag="H2" artifact="_x0030_" Order="_x0031_"/>
  <Shape xmlns="" ID="eej0c9TPCeA/BTjA9VDjGyWwBcc=" isBookmarkSet="no" bookmark="yes" pdftag="H3" artifact="_x0030_" Order="_x0033_"/>
  <Shape xmlns="" ID="JoiP+xZXPbnY1QH+sAih+vGLewU=" artifact="_x0030_" validate="no" pdftag="Figure" isBookmarkSet="no" bookmark="no" Order="_x0032_" formula="no" Lang=""/>
  <Shape xmlns="" ID="mwEZk4DIyxV4eTt5uz0fyFpO+uQ=" Order="_x0033_" pdftag="_x005B_Artifact_x005D_" isBookmarkSet="no" bookmark="no"/>
  <Shape xmlns="" ID="+W/e9E+pPwBbAlMUVpGN2bSM5hk=" pdftag="H2" isBookmarkSet="no" bookmark="yes" Order="_x0031_"/>
  <Shape xmlns="" ID="iKsaX9GtIAGN1xV1ddD+fDF0CAo=" pdftag="P" isBookmarkSet="no" bookmark="no" Order="_x0032_"/>
  <Shape xmlns="" ID="3xEKUZIMa9kgwVE8ihGw0mSEQVE=" pdftag="H2" isBookmarkSet="no" bookmark="yes" Order="_x0031_"/>
  <Shape xmlns="" ID="Z79Gqi3/+qQQdgioxz/dI/YDlys=" pdftag="P" isBookmarkSet="no" bookmark="no" Order="_x0032_"/>
  <Shape xmlns="" ID="Kh9AUUqa3q12ojesewtHMbtlHtA=" Order="_x0033_" pdftag="_x005B_Artifact_x005D_" isBookmarkSet="no" bookmark="no"/>
  <Shape xmlns="" ID="5xc+nXIs9uyq66U4RktwwE7ADSI=" pdftag="H2" isBookmarkSet="no" bookmark="yes" Order="_x0031_"/>
  <Shape xmlns="" ID="h1Ax67B7fsANH/7oIt3RdtMiv/o=" pdftag="P" isBookmarkSet="no" bookmark="no" Order="_x0032_"/>
  <Shape xmlns="" ID="HtLtigJXExs5VUAY3G+nMnXQwcs=" Order="_x0033_" pdftag="_x005B_Artifact_x005D_" isBookmarkSet="no" bookmark="no"/>
  <Shape xmlns="" ID="Zx542WQWnkVSVFSnGJQF8KlUAik=" pdftag="H2" isBookmarkSet="no" bookmark="yes" Order="_x0031_"/>
  <Shape xmlns="" ID="KIeJIpo4zCXnk86MCWiakPdlSzI=" pdftag="P" isBookmarkSet="no" bookmark="no" Order="_x0032_"/>
  <Shape xmlns="" ID="NreWHFGkuQ1TNZ/JynG68emDgak=" Order="_x0033_" pdftag="_x005B_Artifact_x005D_" isBookmarkSet="no" bookmark="no"/>
  <Shape xmlns="" ID="4quoXNLG5QLGOJlESq4hIDjHbMM=" pdftag="H2" isBookmarkSet="no" bookmark="yes" Order="_x0031_"/>
  <Shape xmlns="" ID="IB0fRzVDvWJLATgg2RU4m3BsuqM=" pdftag="P" isBookmarkSet="no" bookmark="no" Order="_x0032_"/>
  <Shape xmlns="" ID="8NZYYLzTGUkKr2W2EsOBW1N4YIE=" Order="_x0033_" pdftag="_x005B_Artifact_x005D_" isBookmarkSet="no" bookmark="no"/>
  <Shape xmlns="" ID="YPcmTQzoU9/k+5BQaYlaeaFbjng=" pdftag="H2" isBookmarkSet="no" bookmark="yes" Order="_x0031_"/>
  <Shape xmlns="" ID="jSlW30qnKyi489RXhxhcnKlMb3M=" pdftag="P" isBookmarkSet="no" bookmark="no" Order="_x0032_"/>
  <Shape xmlns="" ID="RA2o3sg11SpET+eeXTb0BgV3zPQ=" Order="_x0033_" pdftag="_x005B_Artifact_x005D_" isBookmarkSet="no" bookmark="no"/>
  <Shape xmlns="" ID="eGc5EzIL9yRFeXqNGPrwcYsKvt8=" pdftag="H2" isBookmarkSet="no" bookmark="yes" Order="_x0031_"/>
  <Shape xmlns="" ID="xxiI5UWca50eJ0snAfZ8FbKZHzM=" pdftag="P" isBookmarkSet="no" bookmark="no" Order="_x0032_"/>
  <Shape xmlns="" ID="az63Qt1un6QZ22GjCxGlZ2Nchng=" Order="_x0033_" pdftag="_x005B_Artifact_x005D_" isBookmarkSet="no" bookmark="no"/>
  <Shape xmlns="" ID="zdd75rn49fEm6/XRwyG25/rpKzM=" pdftag="H2" isBookmarkSet="no" bookmark="yes" Order="_x0031_"/>
  <Shape xmlns="" ID="+UtSC9ABoYsfh3ln7cCljb5O4CE=" pdftag="P" isBookmarkSet="no" bookmark="no" Order="_x0032_"/>
  <Shape xmlns="" ID="ArE4b/FAL2Q606H5EUbJtDU7D9k=" Order="_x0033_" pdftag="_x005B_Artifact_x005D_" isBookmarkSet="no" bookmark="no"/>
  <Shape xmlns="" ID="jXYQwfvXiVjeWfoUyuc4hhe56yY=" pdftag="H2" isBookmarkSet="no" bookmark="yes" Order="_x0031_"/>
  <Shape xmlns="" ID="5dbSsiJND20nqHzsCV+S11wdieQ=" pdftag="P" isBookmarkSet="no" bookmark="no" Order="_x0032_"/>
  <Shape xmlns="" ID="ENpVbQ+bDf4vpkYPkTH3sPvf8c0=" Order="_x0033_" pdftag="_x005B_Artifact_x005D_" isBookmarkSet="no" bookmark="no"/>
  <Shape xmlns="" ID="7Bw7U6zZ8Dc1PI1kgWWS8xgWGRY=" pdftag="H2" isBookmarkSet="no" bookmark="yes" Order="_x0031_"/>
  <Shape xmlns="" ID="MFyH2PWCfCaLz3If2uCbfepqmiU=" pdftag="P" isBookmarkSet="no" bookmark="no" Order="_x0032_"/>
  <Shape xmlns="" ID="wJa4I0U4WhPnlGf+P4Xt6lqsjRk=" Order="_x0033_" pdftag="_x005B_Artifact_x005D_" isBookmarkSet="no" bookmark="no"/>
  <Shape xmlns="" ID="YXeY3/3n35Ueh83PnCZE4h8fK50=" pdftag="H2" isBookmarkSet="no" bookmark="yes" Order="_x0031_"/>
  <Shape xmlns="" ID="xTb1Ui4f2vqOaVTtA1auMoWt3a4=" pdftag="P" isBookmarkSet="no" bookmark="no" Order="_x0032_"/>
  <Shape xmlns="" ID="fFzUiWs6FN1JW2Ryl974m+fMJts=" Order="_x0033_" pdftag="_x005B_Artifact_x005D_" isBookmarkSet="no" bookmark="no"/>
  <Shape xmlns="" ID="3GaSrU6NSnaa52aGFa8I/HoadNk=" pdftag="H2" isBookmarkSet="no" bookmark="yes" Order="_x0031_"/>
  <Shape xmlns="" ID="hzWqJykjtOwd+zcnZY4RVK3c2fo=" pdftag="P" isBookmarkSet="no" bookmark="no" Order="_x0032_"/>
  <Shape xmlns="" ID="LWweS/gaKLCDzOt7oHzDKoiCCVo=" Order="_x0033_" pdftag="_x005B_Artifact_x005D_" isBookmarkSet="no" bookmark="no"/>
  <Shape xmlns="" ID="vJ+3IE2CW54oc1WuGv79e23tbwg=" Order="_x0033_" pdftag="_x005B_Artifact_x005D_" isBookmarkSet="no" bookmark="no"/>
  <Shape xmlns="" ID="dAGPm+K3Izptc6ues8RvV8zRBow=" pdftag="H2" isBookmarkSet="no" bookmark="yes" Order="_x0031_"/>
  <Shape xmlns="" ID="wr+XKvzHK7AMkL6tkVaAkhGTXv8=" pdftag="P" isBookmarkSet="no" bookmark="no" Order="_x0032_"/>
  <Shape xmlns="" ID="7W9gTR1juyNjIigPIRo7w0EpOwQ=" pdftag="P" isBookmarkSet="no" bookmark="no" Order="_x0032_"/>
  <Shape xmlns="" ID="nIt0u/mP4LGgfIZA6byvwyEB4+w=" isBookmarkSet="no" pdftag="H2" artifact="_x0030_" bookmark="yes" Order="_x0031_"/>
  <Shape xmlns="" ID="vyI0L1hO8OpVMVd9bZUgVt1482s=" artifact="_x0030_" validate="no" pdftag="Figure" isBookmarkSet="no" bookmark="no" Order="_x0033_" formula="no" Lang=""/>
  <Shape xmlns="" ID="1swY1wAqRYmBwiZvr3mO+bBURYU=" pdftag="P" isBookmarkSet="no" bookmark="no" Order="_x0032_"/>
  <Shape xmlns="" ID="1+509ZnyeQbHb56qJRXxmcryB5A=" pdftag="H2" isBookmarkSet="no" bookmark="yes" Order="_x0031_"/>
  <Shape xmlns="" ID="1KH0n01ryKt6LstqhMHhhPY3o4Q=" pdftag="P" isBookmarkSet="no" bookmark="no" Order="_x0032_"/>
  <Shape xmlns="" ID="1k+Ka0SAxLThPDmx9g8uOeVzAlU=" pdftag="P" isBookmarkSet="no" bookmark="no" Order="_x0032_"/>
  <Shape xmlns="" ID="h2eHJUXeF1qUE1Tpxuekbbqqw+g=" isBookmarkSet="no" bookmark="no" pdftag="H2" artifact="_x0030_" Order="_x0031_"/>
  <Shape xmlns="" ID="6QDhu2IRdlloAt8DPZCIlJjzj40=" artifact="_x0030_" validate="no" pdftag="Figure" isBookmarkSet="no" bookmark="no" Order="_x0033_" formula="no" Lang=""/>
  <Shape xmlns="" ID="PrQRuerOvI4LB8hyhLPqdAHcLKE=" pdftag="P" isBookmarkSet="no" bookmark="no" Order="_x0032_"/>
  <Shape xmlns="" ID="MnFjBnN+0MV9CqqN1mBHkuCz1Bw=" pdftag="H2" artifact="_x0030_" isBookmarkSet="yes" bookmark="yes" Order="_x0031_"/>
  <Shape xmlns="" ID="32Y08rI4GvI1M4wmlGwQDdl85Rc=" artifact="_x0030_" validate="no" pdftag="Figure" isBookmarkSet="no" bookmark="no" Order="_x0033_" formula="no" Lang=""/>
  <Shape xmlns="" ID="nfKm3xrpqElj1mIQ+BGTI813H64=" pdftag="P" isBookmarkSet="no" bookmark="no" Order="_x0034_"/>
  <SubText xmlns="" ID="8IFc4oIqL/rAG0HCU60gHjSKxEE=" ActualText=""/>
  <SubText xmlns="" ID="LnHnAIzcS66IhmAd9LyEbyKFe00=" ActualText=""/>
  <table xmlns="" ID="IB0fRzVDvWJLATgg2RU4m3BsuqM=" type="_x0031_" HRows="_x0031_" HCols="_x0030_" Summary="First_x0020_column_x0020_is_x0020__x0022_Year_x0022__x003B__x0020_second_x0020_column_x0020_is_x0020__x0022__x0023__x0020_of_x0020_Employer_x0020_Certificates_x003B__x0020_third_x0020_column_x0020_is_x0020__x0022__x0023__x0020_of_x0020_Employees_x0022_" TableLinerizing="H" Header="yes" Scope="Column" Caption="no" Exclude="no" SpeakText="no" LinkedHeaders=""/>
  <table xmlns="" ID="Zh+7as5LwOJf7QPCf1uPobvJyLU=" Header="yes" Scope="Column" Caption="no" Exclude="no" LinkedHeaders=""/>
  <table xmlns="" ID="lfH7lSUNAv02kuATwpzhu6ANIu0=" Header="yes" Scope="Column" Caption="no" Exclude="no" LinkedHeaders=""/>
  <table xmlns="" ID="jIwMekEAtWM4zL5Lyouefxvz8c8=" Header="no" Caption="no" Exclude="no" Scope="" LinkedHeaders="_x0031__1_IB0fRzVDvWJLATgg2RU4m3BsuqM_x003D_"/>
  <table xmlns="" ID="0I7OCwOqJNIpRAnxt6Oy5X69Dws=" Header="no" Caption="no" Exclude="no" Scope="" LinkedHeaders="_x0031__2_IB0fRzVDvWJLATgg2RU4m3BsuqM_x003D_"/>
  <table xmlns="" ID="ysHvgc1mU8k1scpRJkNG1U8lUVM=" Header="no" Caption="no" Exclude="no" Scope="" LinkedHeaders="_x0031__3_IB0fRzVDvWJLATgg2RU4m3BsuqM_x003D_"/>
  <table xmlns="" ID="glVk8hBVcZniYuDTYNFJr3gA8JE=" Header="no" Caption="no" Exclude="no" Scope="" LinkedHeaders="_x0031__1_IB0fRzVDvWJLATgg2RU4m3BsuqM_x003D_"/>
  <table xmlns="" ID="0q/DR//kQbELOz38x/uBjvySAkY=" Header="no" Caption="no" Exclude="no" Scope="" LinkedHeaders="_x0031__2_IB0fRzVDvWJLATgg2RU4m3BsuqM_x003D_"/>
  <table xmlns="" ID="bOtkuliHSHxL/QXiJ/P8WcQ3Yao=" Header="no" Caption="no" Exclude="no" Scope="" LinkedHeaders="_x0031__3_IB0fRzVDvWJLATgg2RU4m3BsuqM_x003D_"/>
  <table xmlns="" ID="csX+1sGUi+IJisjvpAuOluwxU3Q=" Header="no" Caption="no" Exclude="no" Scope="" LinkedHeaders="_x0031__1_IB0fRzVDvWJLATgg2RU4m3BsuqM_x003D_"/>
  <table xmlns="" ID="YSHBVII7o3kiBeRIJtE5QSO2StM=" Header="no" Caption="no" Exclude="no" Scope="" LinkedHeaders="_x0031__2_IB0fRzVDvWJLATgg2RU4m3BsuqM_x003D_"/>
  <table xmlns="" ID="aZzkl66ziUZsT5Z9Pk90QiI5XvY=" Header="no" Caption="no" Exclude="no" Scope="" LinkedHeaders="_x0031__3_IB0fRzVDvWJLATgg2RU4m3BsuqM_x003D_"/>
  <table xmlns="" ID="QyMdDp3CVylJOSo0b1+E1U8Zq88=" Header="no" Caption="no" Exclude="no" Scope="" LinkedHeaders="_x0031__1_IB0fRzVDvWJLATgg2RU4m3BsuqM_x003D_"/>
  <table xmlns="" ID="CnMJ1MfixFMrGXmbWg6WKxHXhXU=" Header="no" Caption="no" Exclude="no" Scope="" LinkedHeaders="_x0031__2_IB0fRzVDvWJLATgg2RU4m3BsuqM_x003D_"/>
  <table xmlns="" ID="t0C1CQ6f5AXKiXxy2a37jXOwX+A=" Header="no" Caption="no" Exclude="no" Scope="" LinkedHeaders="_x0031__3_IB0fRzVDvWJLATgg2RU4m3BsuqM_x003D_"/>
  <SubText xmlns="" ID="0p9w0dgJsbTukAxCU3eBHwYAYws=" ActualText=""/>
  <SubText xmlns="" ID="8nvABsuoLyRMuGJ/c9JAklpQIas=" ActualText=""/>
  <SubText xmlns="" ID="tCEvVzW8U78JYYs/V8qmqp3x0uI=" ActualText=""/>
  <SubText xmlns="" ID="JoiP+xZXPbnY1QH+sAih+vGLewU=" ActualText=""/>
  <SubText xmlns="" ID="vyI0L1hO8OpVMVd9bZUgVt1482s=" ActualText=""/>
  <SubText xmlns="" ID="6QDhu2IRdlloAt8DPZCIlJjzj40=" ActualText=""/>
  <SubText xmlns="" ID="32Y08rI4GvI1M4wmlGwQDdl85Rc=" ActualText=""/>
  <SubText xmlns="" ID="nfKm3xrpqElj1mIQ+BGTI813H64=-1" artifact="_x0030_" plainAltText=""/>
  <SubText xmlns="" ID="nfKm3xrpqElj1mIQ+BGTI813H64=-13" artifact="_x0030_" plainAltText=""/>
  <Shape xmlns="" ID="dv82B5++4bnvUfecVXmlUjTOwoA=" pdftag="Figure" isBookmarkSet="no" formula="no" inline="no" bookmark="no" Lang="" Order="_x0032_" artifact="_x0030_" validate="no"/>
  <HyperLink xmlns="" ID="Oaj3oYcxauYK+yJBh2eCn+RDTkU=-1223288455687.04_429.84" plainAltText="https:_x002F__x002F_adaanniversary.org_x002F_logos_x002F_" language="" Lang=""/>
  <HyperLink xmlns="" ID="c4PYNmWKlj0N1HIpI/aHHKbz/FM=-178973765763.3485_503.1964" plainAltText="Survey_x0020_on_x0020_Consumer_x0020_Opinions_x0020_about_x0020_AI" language="" Lang=""/>
  <HyperLink xmlns="" ID="YSb9+GNJ5JvwXCeCJn2+PiM+hbs=-178973765763.3485_503.1964" plainAltText="Survey_x0020_on_x0020_Consumer_x0020_Opinions_x0020_about_x0020_AI" language="" Lang=""/>
  <HyperLink xmlns="" ID="jl7uteaNXxPU7KODg82858CoPDs=-98405039363.34843_503.1964" plainAltText="Using_x0020_Artificial_x0020_Intelligence_x0020_for_x0020_Employment_x0020_Purposes" language="" Lang=""/>
  <HyperLink xmlns="" ID="cjzQnHflWVK1vbzB8V6fFz8N2BU=-98405039363.34843_503.1964" plainAltText="Using_x0020_Artificial_x0020_Intelligence_x0020_for_x0020_Employment_x0020_Purposes" language="" Lang=""/>
  <HyperLink xmlns="" ID="NSNDDE7kNXo9GKmtPUd3VJVJZ1A=-98405039363.34843_503.1964" plainAltText="Using_x0020_Artificial_x0020_Intelligence_x0020_for_x0020_Employment_x0020_Purposes" language="" Lang=""/>
  <HyperLink xmlns="" ID="tmHyWpMD2SzAxBUgNrEc/SnIpRI=-94837887472.47354_498.7683" plainAltText="The_x0020_state_x0020_of_x0020_AI_x0020_in_x0020_2022_x2014_and_x0020_a_x0020_half_x0020_decade_x0020_in_x0020_review"/>
  <HyperLink xmlns="" ID="3ifgq3BMgRDjMsx/v8g/kOa22SU=2018285490117.46_151.7827" plainAltText="Blueprint_x0020_for_x0020_an_x0020_AI_x0020_Bill_x0020_of_x0020_Rights" language="" Lang=""/>
  <HyperLink xmlns="" ID="3ifgq3BMgRDjMsx/v8g/kOa22SU=1612388647396.96_151.7827" plainAltText="Fact_x0020_Sheet" language="" Lang=""/>
  <HyperLink xmlns="" ID="3ifgq3BMgRDjMsx/v8g/kOa22SU=2134531789117.46_183.7827" plainAltText="RFI_x0020_on_x0020_Worker_x0020_Surveillance" language="" Lang=""/>
  <HyperLink xmlns="" ID="3ifgq3BMgRDjMsx/v8g/kOa22SU=-287331076117.46_252.5827" plainAltText="EEOC_x0020_Guidance_x0020_on_x0020_the_x0020_ADA_x0020_and_x0020_AI_x0020_Hiring_x0020_Tech" language="" Lang=""/>
  <HyperLink xmlns="" ID="3ifgq3BMgRDjMsx/v8g/kOa22SU=-1377434942117.46_284.5827" plainAltText="Joint_x0020_Statement_x0020_on_x0020_Enforcement_x0020_Efforts_x0020_Against_x0020_Discrimination_x0020_and_x0020_Bias_x0020_in_x0020_" language="" Lang=""/>
  <HyperLink xmlns="" ID="3ifgq3BMgRDjMsx/v8g/kOa22SU=-1972950846117.46_308.5827" plainAltText="Automated_x0020_Systems" language=""/>
  <HyperLink xmlns="" ID="3ifgq3BMgRDjMsx/v8g/kOa22SU=2134878881117.46_441.3827" plainAltText="SP_x0020_1270:" language="" Lang=""/>
  <HyperLink xmlns="" ID="3ifgq3BMgRDjMsx/v8g/kOa22SU=437202830117.46_473.3827" plainAltText="AI_x0020_Risk_x0020_Management_x0020_Framework_x0020__x0028_RMF_x0029_" language="" Lang=""/>
  <HyperLink xmlns="" ID="3ifgq3BMgRDjMsx/v8g/kOa22SU=-1344448323457.5851_473.3827" plainAltText="Playbook" language="" Lang=""/>
  <HyperLink xmlns="" ID="3ifgq3BMgRDjMsx/v8g/kOa22SU=1750946214117.46_505.3827" plainAltText="PEAT_x0020_Think_x0020_Tank_x0020_to_x0020_Apply_x0020_AI_x0020_RMF_x0020_to_x0020_Hiring" language="" Lang=""/>
  <HyperLink xmlns="" ID="emCUEXlRbRWJWEfyV3cTT0r9oT4=1523550654120.6247_158.3062" plainAltText="Report_x0020_on_x0020_Disability_x0020_Discrimination_x0020_in_x0020_Surveillance_x0020_Tech" language="" Lang=""/>
  <HyperLink xmlns="" ID="emCUEXlRbRWJWEfyV3cTT0r9oT4=-1609077251237.1247_190.3062" plainAltText="Model_x0020_Standards_x0020_for_x0020_Fairness_x0020_in_x0020_AI_x0020_Hiring_x0020_Tech" language="" Lang=""/>
  <HyperLink xmlns="" ID="emCUEXlRbRWJWEfyV3cTT0r9oT4=-1095835256120.6247_331.9062" plainAltText="Independent_x0020_Audit_x0020_of_x0020_AI_x0020_Systems" language="" Lang=""/>
  <HyperLink xmlns="" ID="emCUEXlRbRWJWEfyV3cTT0r9oT4=-1966706474120.6247_363.9062" plainAltText="Audit_x0020_Certification_x0020_on_x0020_Disability_x0020_Inclusion_x0020__x0026__x0020_Accessibility" language="" Lang=""/>
  <HyperLink xmlns="" ID="emCUEXlRbRWJWEfyV3cTT0r9oT4=-1355228933120.6247_434.7062" plainAltText="Public_x0020_Technology_x0020_Leadership_x0020_Collaborative" language="" Lang=""/>
  <HyperLink xmlns="" ID="66rnZ2T7HAmyOR2NHVeIQ1KZQD0=-150005474480.18764_131.5984" plainAltText="AI_x0020__x0026__x0020_Disability_x0020_Inclusion_x0020_Toolkit" language="" Lang=""/>
  <HyperLink xmlns="" ID="66rnZ2T7HAmyOR2NHVeIQ1KZQD0=157782150380.18764_201.1984" plainAltText="Disability-Led_x0020_Innovation_x0020_Report" language="" Lang=""/>
  <HyperLink xmlns="" ID="66rnZ2T7HAmyOR2NHVeIQ1KZQD0=-185730362080.18764_270.7984" plainAltText="Automated_x0020_Surveillance_x0020_Articles" language="" Lang=""/>
  <HyperLink xmlns="" ID="66rnZ2T7HAmyOR2NHVeIQ1KZQD0=350733453296.5627_438.7984" plainAltText="Federal_x0020_" language=""/>
  <HyperLink xmlns="" ID="66rnZ2T7HAmyOR2NHVeIQ1KZQD0=-95865709580.18764_467.5984" plainAltText="Tech_x0020_Day_x0020_2023"/>
  <HyperLink xmlns="" ID="bsMW1WTic8n0dGJvCPgtl+tUgH0=-1829214985184.7497_313.2" plainAltText="Cunningham.Nathan_x0040_dol.gov" language="" Lang=""/>
  <HyperLink xmlns="" ID="1jKdpw0I4dT7gfaklCR0+UmotJA=206718588479.19882_159.4484" plainAltText="on-demand_x0020_TA_x0020_request_x0020_page" language="" Lang=""/>
  <HyperLink xmlns="" ID="1jKdpw0I4dT7gfaklCR0+UmotJA=-51170442679.19882_262.6484" plainAltText="AoDemploymentTA_x0040_gmail.com" language="" Lang=""/>
  <HyperLink xmlns="" ID="NVMuw4W5ppfD04/9yVPbyZpMWYM=-51170442631.19882_182.1784" plainAltText="AoDemploymentTA_x0040_gmail.com" language="" Lang=""/>
  <HyperLink xmlns="" ID="NVMuw4W5ppfD04/9yVPbyZpMWYM=-202823483431.19882_262.3384" plainAltText="https:_x002F__x002F_aoddisabilityemploymenttacenter.com" language="" Lang=""/>
  <HyperLink xmlns="" ID="NVMuw4W5ppfD04/9yVPbyZpMWYM=-138327119531.19882_342.4984" plainAltText="https:_x002F__x002F_aoddisabilityemploymenttacenter.com_x002F_" language="" Lang=""/>
  <HyperLink xmlns="" ID="NVMuw4W5ppfD04/9yVPbyZpMWYM=-12990595831.19882_367.5784" plainAltText="detac-publications_x002F_" language="" Lang=""/>
  <Shape xmlns="" ID="JbPy6dV/5IYkhj/XxgxRyMM7jPQ=" artifact="_x0030_" pdftag="Figure" isBookmarkSet="no" bookmark="no" formula="no" Lang="" Order="_x0032_" validate="no"/>
  <Shape xmlns="" ID="5N8LJO5MzJ2cduC6pcMp+c8/gaM=" formula="no" inline="no" pdftag="Figure" artifact="_x0030_" isBookmarkSet="no" bookmark="no" Lang="" Order="_x0032_" validate="no"/>
  <Shape xmlns="" ID="Oaj3oYcxauYK+yJBh2eCn+RDTkU=" pdftag="P" isBookmarkSet="no" bookmark="no" Order="_x0033_"/>
  <Shape xmlns="" ID="DbK8DKF0cMYVj2TZsxEhJhGpav0=" pdftag="P" isBookmarkSet="no" bookmark="no" Order="_x0032_"/>
  <Shape xmlns="" ID="i4+XOicIKZ6qIBesNqzV+87bcrk=" pdftag="P" isBookmarkSet="no" bookmark="no" Order="_x0034_"/>
  <Shape xmlns="" ID="7wq6SGqrjxQ9UNl880EJFXYy66U=" pdftag="P" isBookmarkSet="no" bookmark="no" Order="_x0032_"/>
  <Shape xmlns="" ID="a6suyYAkY7dpAxzBQSBrwJCP5A4=" pdftag="P" isBookmarkSet="no" bookmark="no" Order="_x0036_"/>
  <Shape xmlns="" ID="tzzGBLJ2HvvLABc7QADbtVhe5CM=" artifact="_x0030_" pdftag="Figure" isBookmarkSet="no" bookmark="no" formula="no" Lang="" Order="_x0033_" validate="no"/>
  <Shape xmlns="" ID="Llgy1v9pNgBikxaxrV8LJBUeZ+o=" artifact="_x0030_" pdftag="Figure" isBookmarkSet="no" bookmark="no" formula="no" Lang="" Order="_x0035_" validate="no"/>
  <Shape xmlns="" ID="ZGXqNszLWhMkJieUOC8KoEkOxFY=" artifact="_x0030_" pdftag="Figure" isBookmarkSet="no" bookmark="no" formula="no" Lang="" Order="_x0037_" validate="no"/>
  <Shape xmlns="" ID="lHpxtlft773zm3uCe1zMeH5t3+Y=" pdftag="H2" isBookmarkSet="no" bookmark="yes" Order="_x0031_"/>
  <Shape xmlns="" ID="1HJLs042PyRRN87gjZ05WurbpP0=" pdftag="H3" isBookmarkSet="no" bookmark="yes" Order="_x0032_"/>
  <Shape xmlns="" ID="TIyxKLqI6k2eekZ6lNzdXjXPDzA=" isBookmarkSet="no" pdftag="H2" artifact="_x0030_" bookmark="yes" Order="_x0031_"/>
  <Shape xmlns="" ID="1B3FlKc2hSgp90nI6JZJf9xiK60=" pdftag="P" isBookmarkSet="no" bookmark="no" Order="_x0032_"/>
  <Shape xmlns="" ID="drVAKOVKH/oKW98P9gwiGqF4BrQ=" artifact="_x0030_" pdftag="Figure" isBookmarkSet="no" bookmark="no" formula="no" Lang="" Order="_x0033_" validate="no"/>
  <Shape xmlns="" ID="VlgQrc2s/LG9jS601QW7l+niqQw=" pdftag="P" isBookmarkSet="no" bookmark="no" Order="_x0032_"/>
  <Shape xmlns="" ID="OSuY5/ZPauscYn66xYlvCbvlR2M=" pdftag="H2" isBookmarkSet="no" bookmark="yes" Order="_x0031_"/>
  <Shape xmlns="" ID="ZfjM5SVwyLP5qcWbLZkBpu/+Bk4=" pdftag="P" isBookmarkSet="no" bookmark="no" Order="_x0033_"/>
  <Shape xmlns="" ID="1Gza7ib7jLrcWCGioOk18jFxlN4=" artifact="_x0030_" pdftag="Figure" isBookmarkSet="no" bookmark="no" formula="no" Lang="" Order="_x0034_" validate="no"/>
  <Shape xmlns="" ID="ypGhkNytkHByhWWNEL6UZYXHy88=" pdftag="Figure" artifact="_x0030_" validate="no" Order="_x0032_" isBookmarkSet="no" bookmark="no"/>
  <Shape xmlns="" ID="jz365bBGYTFX0mgSrn2CW8XA5Ro=" Order="_x0035_" pdftag="_x005B_Artifact_x005D_" isBookmarkSet="no" bookmark="no"/>
  <Shape xmlns="" ID="zTvNvGEZlIbLRiHIOjf9BYYQuAs=" Order="_x0031_" formula="no" inline="no" isBookmarkSet="no" bookmark="no" artifact="_x0031_" pdftag="_x005B_Artifact_x005D_" Lang="" validate="no"/>
  <Shape xmlns="" ID="TIawTekCOvsvAjQmgkZMXS+kaBk=" pdftag="H2" isBookmarkSet="no" bookmark="yes" Order="_x0031_"/>
  <Shape xmlns="" ID="dQIQpZv4MJxTALH2sURzpc9yUBM=" pdftag="P" isBookmarkSet="no" bookmark="no" Order="_x0032_"/>
  <Shape xmlns="" ID="6eLcBnUXUmFKU/q3BMWZJnni+4Q=" pdftag="P" isBookmarkSet="no" bookmark="no" Order="_x0033_"/>
  <Shape xmlns="" ID="oyJQseUoptda5gpCe0Qs6QBAxmA=" pdftag="P" isBookmarkSet="no" bookmark="no" Order="_x0034_"/>
  <Shape xmlns="" ID="KF3RQsuFaz3OFpOjTk3m0SxtR1Q=" Order="_x0038_" isBookmarkSet="no" bookmark="no" pdftag="_x005B_Artifact_x005D_" artifact="_x0031_"/>
  <Shape xmlns="" ID="fzGIYOt7Eee9T3LAt/n2yUCka+4=" pdftag="" artifact="_x0031_" formula="no" inline="no" Order="_x0031_9" validate="no"/>
  <Shape xmlns="" ID="sB2VWsdJfUCu7mcsOkPgMXcK2zk=" pdftag="" artifact="_x0031_" formula="no" inline="no" Order="_x0031_8" validate="no"/>
  <Shape xmlns="" ID="2aOTM7+Yj+28auCxkDIWCFSky5o=" pdftag="" artifact="_x0031_" formula="no" inline="no" Order="_x0031_7" validate="no"/>
  <Shape xmlns="" ID="+SQvNjGg1KOlGe+JEzHUCgk0UwA=" pdftag="" artifact="_x0031_" formula="no" inline="no" Order="_x0031_1" validate="no"/>
  <Shape xmlns="" ID="cdtwsr8KIC7n8lQt3CURcYQhaqA=" pdftag="" artifact="_x0031_" formula="no" inline="no" Order="_x0031_0" validate="no"/>
  <Shape xmlns="" ID="eFo9BT+CumqP1VyJRiZ4WiHfFlY=" pdftag="" artifact="_x0031_" formula="no" inline="no" Order="_x0039_" validate="no"/>
  <Shape xmlns="" ID="CbF0RgExsayJCe2moHBYt/c9X8Y=" pdftag="" artifact="_x0031_" formula="no" inline="no" Order="_x0036_" validate="no"/>
  <Shape xmlns="" ID="qO2kZbwF77sHCTfSPRD8/cgZjlw=" pdftag="" artifact="_x0031_" formula="no" inline="no" Order="_x0035_" validate="no"/>
  <Shape xmlns="" ID="ICemewIZuclyuknquMo+EqtHwgM=" pdftag="" artifact="_x0031_" formula="no" inline="no" Order="_x0034_" validate="no"/>
  <Shape xmlns="" ID="+ingFCDzQ9aKdvhWd5a+82nqnK8=" pdftag="" artifact="_x0031_" formula="no" inline="no" Order="_x0033_" validate="no"/>
  <Shape xmlns="" ID="d3byWgfNnk8tUaTzpl5+LS12sUc=" pdftag="" artifact="_x0031_" formula="no" inline="no" Order="_x0038_" validate="no"/>
  <Shape xmlns="" ID="06tCOLZtTpUAlQdGoGEMo9x9FN4=" pdftag="" artifact="_x0031_" formula="no" inline="no" Order="_x0031_2" validate="no"/>
  <Shape xmlns="" ID="+neLBHJDN4Y/cef9FMUm2rSOUVQ=" pdftag="" artifact="_x0031_" formula="no" inline="no" Order="_x0031_4" validate="no"/>
  <Shape xmlns="" ID="4ms1ObeeanjA4SUS/TJuleXBj8I=" pdftag="" artifact="_x0031_" formula="no" inline="no" Order="_x0031_6" validate="no"/>
  <Shape xmlns="" ID="bcMvNy9jYg4lgurHHVi5w9vA3NA=" pdftag="" artifact="_x0031_" formula="no" inline="no" Order="_x0031_5" validate="no"/>
  <Shape xmlns="" ID="hNUjP7ZFqtupIfB0BOQYKAD6DEA=" isBookmarkSet="no" pdftag="H2" artifact="_x0030_" bookmark="yes" Order="_x0031_"/>
  <Shape xmlns="" ID="6ng9kjNL7A6mQvOI6gzeSiBMX24=" pdftag="P" isBookmarkSet="no" bookmark="no" Order="_x0032_"/>
  <Shape xmlns="" ID="0IoZU4wyQGRGgWXns2B6p1zx1u0=" isBookmarkSet="no" pdftag="H2" artifact="_x0030_" bookmark="yes" Order="_x0031_"/>
  <Shape xmlns="" ID="RnfZ1CH1VbAnFt7eirY7A++HzFU=" pdftag="P" isBookmarkSet="no" bookmark="no" Order="_x0032_"/>
  <Shape xmlns="" ID="q6qgHt6FzGPgNwv6Ht+ki31fw+w=" Order="_x0033_" pdftag="_x005B_Artifact_x005D_" isBookmarkSet="no" bookmark="no"/>
  <Shape xmlns="" ID="vs42K1jg3DpTwJvon9bHHa82hc0=" pdftag="H2" artifact="_x0030_" isBookmarkSet="yes" bookmark="yes" Order="_x0031_"/>
  <Shape xmlns="" ID="MdK6wseOQ5D087P1BJCiC1odPa0=" artifact="_x0030_" pdftag="Figure" isBookmarkSet="no" bookmark="no" formula="no" Lang="" Order="_x0032_" validate="no"/>
  <Shape xmlns="" ID="1PM7yJ7URYI3m7M3dLQt9drZi5I=" pdftag="P" isBookmarkSet="no" bookmark="no" Order="_x0033_"/>
  <Shape xmlns="" ID="SkW3CUetKf7We3A8lYHv/CgLEFM=" artifact="_x0030_" pdftag="Figure" isBookmarkSet="no" bookmark="no" formula="no" Lang="" Order="_x0034_" validate="no"/>
  <Shape xmlns="" ID="eUFPXouGm9fpHLtxAeUvA1y+hi0=" pdftag="P" isBookmarkSet="no" bookmark="no" Order="_x0035_"/>
  <Shape xmlns="" ID="2AkPZiMa30ffA3E1N6bYccDGb4o=" artifact="_x0030_" pdftag="Figure" isBookmarkSet="no" bookmark="no" formula="no" Lang="" Order="_x0033_" validate="no"/>
  <Shape xmlns="" ID="0tYP/f4gBD1aL0hUAlDaYbWRW/M=" pdftag="P" isBookmarkSet="no" bookmark="no" Order="_x0037_"/>
  <Shape xmlns="" ID="La2T3Sscue/WIY06ZHNxqYYhv1A=" Order="_x0038_" isBookmarkSet="no" bookmark="no" pdftag="_x005B_Artifact_x005D_" artifact="_x0031_"/>
  <Shape xmlns="" ID="ytzOTxdfrL/+0x1nqNX0yKl0hLA=" pdftag="H2" artifact="_x0030_" isBookmarkSet="yes" bookmark="yes" Order="_x0031_"/>
  <Shape xmlns="" ID="KsOA6AMzi+WjrKYtPEfEcvArEh0=" artifact="_x0030_" pdftag="Figure" isBookmarkSet="no" bookmark="no" formula="no" Lang="" Order="_x0033_" validate="no"/>
  <Shape xmlns="" ID="c30M7Dz8d6ShJ2iiCuyYFl68rQg=" pdftag="P" isBookmarkSet="no" bookmark="no" Order="_x0033_"/>
  <Shape xmlns="" ID="GzBBAEvb4GlXvi6sgyzI9IEyIVg=" artifact="_x0030_" pdftag="Figure" isBookmarkSet="no" bookmark="no" formula="no" Lang="" Order="_x0034_" validate="no"/>
  <Shape xmlns="" ID="O+ENL4lvkjgdypyZhUlFrP4aam4=" pdftag="P" isBookmarkSet="no" bookmark="no" Order="_x0035_"/>
  <Shape xmlns="" ID="fEnN/0OPx+ncSYSbcJy3krnjLZs=" artifact="_x0030_" pdftag="Figure" isBookmarkSet="no" bookmark="no" formula="no" Lang="" Order="_x0034_" validate="no"/>
  <Shape xmlns="" ID="RDHetdlEIULgA3c//QNbkgETYwU=" pdftag="P" isBookmarkSet="no" bookmark="no" Order="_x0037_"/>
  <Shape xmlns="" ID="FrsvkptaBKgrjwjViq2hqxKr6YY=" Order="_x0038_" isBookmarkSet="no" bookmark="no" pdftag="_x005B_Artifact_x005D_" artifact="_x0031_"/>
  <Shape xmlns="" ID="zdKkveJGK2G1nwdew1rZTjZC74w=" isBookmarkSet="no" pdftag="H2" artifact="_x0030_" bookmark="yes" Order="_x0031_"/>
  <Shape xmlns="" ID="69fHhOUBuWCF25zGEGjYWzPbwSI=" pdftag="P" isBookmarkSet="no" bookmark="no" Order="_x0032_"/>
  <Shape xmlns="" ID="NE0i1wuG2LKIrkIT4q7jcz+toNo=" isBookmarkSet="no" pdftag="H2" artifact="_x0030_" bookmark="yes" Order="_x0031_"/>
  <Shape xmlns="" ID="c53nNQkKAgxfvAMlhE9ihjei6io=" pdftag="P" isBookmarkSet="no" bookmark="no" Order="_x0032_"/>
  <Shape xmlns="" ID="qj6lwNxaEa4hRoNLViIqXFeN+ok=" Order="_x0033_" pdftag="_x005B_Artifact_x005D_" isBookmarkSet="no" bookmark="no"/>
  <Shape xmlns="" ID="8mxMHIHXwtc/BfCzDERyHs8kAHA=" pdftag="H2" isBookmarkSet="no" bookmark="yes" Order="_x0031_"/>
  <Shape xmlns="" ID="KkB+NITnTVHSnXk1AJSQNQowrn4=" pdftag="P" isBookmarkSet="no" bookmark="no" Order="_x0032_"/>
  <Shape xmlns="" ID="shDjs73sl1vC8UQHHCDVyeLSZgY=" artifact="_x0030_" pdftag="Figure" isBookmarkSet="no" bookmark="no" formula="no" Lang="" Order="_x0033_" validate="no"/>
  <Shape xmlns="" ID="c4PYNmWKlj0N1HIpI/aHHKbz/FM=" pdftag="P" isBookmarkSet="no" bookmark="no" Order="_x0034_"/>
  <Shape xmlns="" ID="7PtjnqjNTFRiDazdMzuUsmA1FM8=" Order="_x0035_" pdftag="_x005B_Artifact_x005D_" isBookmarkSet="no" bookmark="no"/>
  <Shape xmlns="" ID="IOzHqLHAuqzfsvZoUITtaOCQWlk=" pdftag="H2" isBookmarkSet="no" bookmark="yes" Order="_x0031_"/>
  <Shape xmlns="" ID="4exIiR7RW8qm844qRxuSkUeGuK4=" pdftag="P" isBookmarkSet="no" bookmark="no" Order="_x0032_"/>
  <Shape xmlns="" ID="Y+hEeRZJo4uFeCh1Ibpo2J0ggCU=" artifact="_x0030_" pdftag="Figure" isBookmarkSet="no" bookmark="no" formula="no" Lang="" Order="_x0033_" validate="no"/>
  <Shape xmlns="" ID="YSb9+GNJ5JvwXCeCJn2+PiM+hbs=" pdftag="P" isBookmarkSet="no" bookmark="no" Order="_x0034_"/>
  <Shape xmlns="" ID="7txuEwSpW1b8AS5OTWdI9ErAVcU=" Order="_x0035_" pdftag="_x005B_Artifact_x005D_" isBookmarkSet="no" bookmark="no"/>
  <Shape xmlns="" ID="XAlc7XwF8Mlr1n/29WccQYDM6Ko=" isBookmarkSet="no" pdftag="H2" artifact="_x0030_" bookmark="yes" Order="_x0031_"/>
  <Shape xmlns="" ID="7GEq68zIFWkFFcu1kBgB7jqOBVs=" pdftag="P" isBookmarkSet="no" bookmark="no" Order="_x0032_"/>
  <Shape xmlns="" ID="LIIB5Hu6jyoqNPrgmK8jJUlsN8g=" Order="_x0033_" pdftag="_x005B_Artifact_x005D_" isBookmarkSet="no" bookmark="no"/>
  <Shape xmlns="" ID="WSkDY5LT3Y8J5w3blax8zAljx/g=" pdftag="H2" artifact="_x0030_" isBookmarkSet="yes" bookmark="yes" Order="_x0031_"/>
  <Shape xmlns="" ID="9XmokO8/9ivBxzx0W9IY45gKZAY=" pdftag="P" artifact="_x0030_" isBookmarkSet="yes" bookmark="no" Order="_x0032_"/>
  <Shape xmlns="" ID="yvGc/bGPf0przd937vFIysSlWJ8=" pdftag="P" artifact="_x0030_" isBookmarkSet="yes" bookmark="no" Order="_x0033_"/>
  <Shape xmlns="" ID="ifS1MFNpI3NoQuPn18osnejC0OQ=" formula="no" inline="no" Order="_x0032_" isBookmarkSet="no" bookmark="no" pdftag="_x005B_Artifact_x005D_" artifact="_x0031_" Lang="" validate="no"/>
  <Shape xmlns="" ID="qWQL2lyf6gPMv515+1T8Wpnvjbw=" formula="no" inline="no" pdftag="Figure" artifact="_x0030_" validate="no" Order="_x0036_" isBookmarkSet="no" bookmark="no"/>
  <Shape xmlns="" ID="L0vEBmhsuGxo7LWiudTT1btZzgU=" Order="_x0039_" pdftag="P" isBookmarkSet="no" bookmark="no"/>
  <Shape xmlns="" ID="foupde6uCFgry/kU6HuxmTftixE=" pdftag="P" isBookmarkSet="no" bookmark="no" Order="_x0035_"/>
  <Shape xmlns="" ID="XT4JSfr3R7/Qdbu3IpqMmSKxSf8=" formula="no" inline="no" pdftag="Figure" artifact="_x0030_" validate="no" Order="_x0037_" isBookmarkSet="no"/>
  <Shape xmlns="" ID="90voH7wcymlznK7Dc/rv87D94fU=" Order="_x0031_1" pdftag="P" isBookmarkSet="no"/>
  <Shape xmlns="" ID="LS5m1L/g1Z+PeVbpiQMh7oDa0Xc=" pdftag="P" isBookmarkSet="no" bookmark="no" Order="_x0037_"/>
  <Shape xmlns="" ID="pClW+ZClqZY7uHPCJJlv+DxC660=" formula="no" inline="no" pdftag="Figure" artifact="_x0030_" validate="no" Order="_x0038_" isBookmarkSet="no"/>
  <Shape xmlns="" ID="y5d/T44W3Z8K7BzXNZUSsgAFwtw=" Order="_x0031_2" pdftag="P" isBookmarkSet="no"/>
  <Shape xmlns="" ID="rcNuo/N95oFsdi7PVJzUfXhoHCw=" pdftag="P" isBookmarkSet="no" bookmark="no" Order="_x0039_"/>
  <Shape xmlns="" ID="EZ2xqJnsn/x1e6O81Cjo5EMM+3U=" formula="no" inline="no" pdftag="Figure" artifact="_x0030_" validate="no" Order="_x0035_" isBookmarkSet="no"/>
  <Shape xmlns="" ID="oiWom9lsnxLyv39ir/CeeDPA5jY=" Order="_x0031_0" pdftag="P" isBookmarkSet="no"/>
  <Shape xmlns="" ID="oo+oe1jrGR9MZX1HKgyiQsSh0fo=" pdftag="P" isBookmarkSet="no" bookmark="no" Order="_x0031_1"/>
  <Shape xmlns="" ID="jl7uteaNXxPU7KODg82858CoPDs=" pdftag="P" isBookmarkSet="no" bookmark="no" Order="_x0031_3"/>
  <Shape xmlns="" ID="Q1FW2Rq8VmDX56/s7q6Ir+rQ68w=" Order="_x0031_8" pdftag="_x005B_Artifact_x005D_" isBookmarkSet="no" bookmark="no"/>
  <Shape xmlns="" ID="hB3okAb1D8wiNZYqEiMUdfYwBWQ=" Order="_x0031_" pdftag="_x005B_Artifact_x005D_" artifact="_x0031_" isBookmarkSet="yes" bookmark="no"/>
  <Shape xmlns="" ID="sMFgAv83mD+5YRaJQmJe/powdg4=" pdftag="P" isBookmarkSet="no" bookmark="no" Order="_x0032_"/>
  <Shape xmlns="" ID="y0+JclURU08n9QA1QJA9D6aA0cs=" pdftag="P" isBookmarkSet="no" bookmark="no" Order="_x0033_"/>
  <Shape xmlns="" ID="LjQ4cA8JxX2f7zX5sEDuHZ9tNJ8=" pdftag="P" isBookmarkSet="no" bookmark="no" Order="_x0034_"/>
  <Shape xmlns="" ID="26aFL7Zf9W9c5kBPppwO6Vx7TEw=" pdftag="P" isBookmarkSet="no" bookmark="no" Order="_x0035_"/>
  <Shape xmlns="" ID="QM7G7fAt9tsgen5Xfzuurr9e2GE=" pdftag="P" isBookmarkSet="no" bookmark="no" Order="_x0036_"/>
  <Shape xmlns="" ID="D6srCYG5igpZgpMiz2QB0C9krsg=" pdftag="P" isBookmarkSet="no" bookmark="no" Order="_x0037_"/>
  <Shape xmlns="" ID="m7vKy3mxQBJ0H+ZKaD1Xa0YNRK4=" pdftag="P" isBookmarkSet="no" bookmark="no" Order="_x0038_"/>
  <Shape xmlns="" ID="lV5kdXRyVRY8VNGTyxTRmJRD0Ok=" pdftag="P" isBookmarkSet="no" bookmark="no" Order="_x0039_"/>
  <Shape xmlns="" ID="WWh6YHWXJ7FLvfqBzkrmjjU1tmM=" pdftag="P" isBookmarkSet="no" bookmark="no" Order="_x0031_0"/>
  <Shape xmlns="" ID="9KprY8F/98UI2ByJC+4nzbTlNGA=" pdftag="P" isBookmarkSet="no" bookmark="no" Order="_x0031_1"/>
  <Shape xmlns="" ID="25CJpvLx9YpXTVxqB6yERSuEqdQ=" pdftag="P" isBookmarkSet="no" bookmark="no" Order="_x0031_2"/>
  <Shape xmlns="" ID="P240y2UBAYYlreHtqk21tWlJX2U=" pdftag="P" isBookmarkSet="no" bookmark="no" Order="_x0031_3"/>
  <Shape xmlns="" ID="oTt9+JzPJ1XqhzHXT45BGQtDq7w=" pdftag="P" isBookmarkSet="no" bookmark="no" Order="_x0031_4"/>
  <Shape xmlns="" ID="g//d/y+9NnMKtSFuW+L3k8Wx2TI=" pdftag="P" isBookmarkSet="no" bookmark="no" Order="_x0031_5"/>
  <Shape xmlns="" ID="iA7/dE3BhnvjOxDopfBXmFYWPRI=" pdftag="P" isBookmarkSet="no" bookmark="no" Order="_x0031_6"/>
  <Shape xmlns="" ID="wjkoLQpnchvZA4NVh76uAVkHqPs=" pdftag="P" isBookmarkSet="no" bookmark="no" Order="_x0031_7"/>
  <Shape xmlns="" ID="ef8RR0lfW4PGuAolA+4AAuk8+6g=" pdftag="P" isBookmarkSet="no" bookmark="no" Order="_x0031_8"/>
  <Shape xmlns="" ID="iLicSpWx8r7Sx9M2fQU1jrDqXjg=" pdftag="Figure" artifact="_x0030_" isBookmarkSet="no" bookmark="no" Lang="" Order="_x0032_" validate="no"/>
  <Shape xmlns="" ID="JUB2sDwLDUPx7ex/K8p+/tVUZKg=" formula="no" inline="no" pdftag="Figure" artifact="_x0030_" isBookmarkSet="no" bookmark="no" Lang="" Order="_x0031_9" validate="no"/>
  <Shape xmlns="" ID="aVCejDoVUQOqRo4fUZ2ohV8ORQk=" isBookmarkSet="no" Order="_x0035_" bookmark="no" pdftag="_x005B_Artifact_x005D_" artifact="_x0031_"/>
  <Shape xmlns="" ID="bZgEAI9vkYb/zrbD7j3Yl94YMio=" pdftag="P" isBookmarkSet="no" bookmark="no" Order="_x0032_0"/>
  <Shape xmlns="" ID="xk2rR1HREXpoDkFGsyYflzyalis=" formula="no" inline="no" pdftag="Figure" artifact="_x0030_" isBookmarkSet="no" bookmark="no" Lang="" Order="_x0032_1" validate="no"/>
  <Shape xmlns="" ID="GUP4Xex1xETdYrwnWipmgvwyLlg=" isBookmarkSet="no" Order="_x0031_9" bookmark="no" pdftag="_x005B_Artifact_x005D_" artifact="_x0031_"/>
  <Shape xmlns="" ID="XjVXS1eQap1IxAPgifrh0vEQxxs=" pdftag="P" isBookmarkSet="no" bookmark="no" Order="_x0032_2"/>
  <Shape xmlns="" ID="cjzQnHflWVK1vbzB8V6fFz8N2BU=" pdftag="P" isBookmarkSet="no" bookmark="no" Order="_x0032_3"/>
  <Shape xmlns="" ID="Ba82RzLdvic6+WKv1ME08ZhiBpA=" Order="_x0032_8" pdftag="_x005B_Artifact_x005D_" isBookmarkSet="no" bookmark="no"/>
  <Shape xmlns="" ID="HDYovHdQN9g+XajtSALxM4+SLrg=" pdftag="H2" isBookmarkSet="no" bookmark="yes" Order="_x0031_"/>
  <Shape xmlns="" ID="QLhIt7hrLBybMCTxnhLDy1t8Dyk=" Order="_x0031_" pdftag="_x005B_Artifact_x005D_" artifact="_x0031_" isBookmarkSet="yes" bookmark="no"/>
  <Shape xmlns="" ID="BBT9tSs+vqGwBsHHpTVFqpG39Xg=" pdftag="P" isBookmarkSet="no" bookmark="no" Order="_x0031_"/>
  <Shape xmlns="" ID="qyPNgXslUvKOIjxIYhzFznEiBic=" pdftag="P" isBookmarkSet="no" bookmark="no" Order="_x0033_"/>
  <Shape xmlns="" ID="NSNDDE7kNXo9GKmtPUd3VJVJZ1A=" pdftag="P" isBookmarkSet="no" bookmark="no" Order="_x0033_"/>
  <Shape xmlns="" ID="9ugxCn3Pl0WIrqoqyYOnZGSr5RE=" Order="_x0036_" pdftag="_x005B_Artifact_x005D_" isBookmarkSet="no" bookmark="no"/>
  <Shape xmlns="" ID="wb49AcMHxeY6hCDZkpnhYNUSyOs=" pdftag="H2" isBookmarkSet="no" bookmark="yes" Order="_x0031_"/>
  <Shape xmlns="" ID="AqqTI0+kGVbYv7JTKT1PXQB2HqE=" pdftag="H2" isBookmarkSet="no" bookmark="yes" Order="_x0031_"/>
  <Shape xmlns="" ID="JSQ863RIdT+oDotZ7Twc0F8oUuQ=" pdftag="P" isBookmarkSet="no" bookmark="no" Order="_x0032_"/>
  <Shape xmlns="" ID="mMPecKrcKODrPOzllPc/Lp8oonA=" artifact="_x0030_" pdftag="Figure" isBookmarkSet="no" bookmark="no" formula="no" Lang="" Order="_x0033_" validate="no"/>
  <Shape xmlns="" ID="tmHyWpMD2SzAxBUgNrEc/SnIpRI=" pdftag="P" isBookmarkSet="no" Order="_x0034_" bookmark="no"/>
  <Shape xmlns="" ID="w7n36XfR2mJWKkL3GhD47bG0vXo=" Order="_x0035_" pdftag="_x005B_Artifact_x005D_" isBookmarkSet="no" bookmark="no"/>
  <Shape xmlns="" ID="3qQlZgbcGL8Fc0d6rvSpe2sqb04=" isBookmarkSet="no" bookmark="no" pdftag="H2" artifact="_x0030_" Order="_x0031_"/>
  <Shape xmlns="" ID="ANaDnWzIAei1uw1Fnl/j67EGYyM=" pdftag="P" isBookmarkSet="no" bookmark="no" Order="_x0032_"/>
  <Shape xmlns="" ID="o2VxMoBZs2Ddk2qzrkpUIsNY0qA=" Order="_x0033_" pdftag="_x005B_Artifact_x005D_" isBookmarkSet="no" bookmark="no"/>
  <Shape xmlns="" ID="2aeWJcA4FjRfIv+HWyZmfEAbLqw=" isBookmarkSet="no" bookmark="no" pdftag="H2" artifact="_x0030_" Order="_x0031_"/>
  <Shape xmlns="" ID="4PSCAltcXWlS7qwFOKcCun5gvhI=" pdftag="P" isBookmarkSet="no" bookmark="no" Order="_x0032_"/>
  <Shape xmlns="" ID="Ff6vQCfs4LLU/31ywm+cPAeI2Lc=" artifact="_x0030_" pdftag="Figure" isBookmarkSet="no" bookmark="no" formula="no" Lang="" Order="_x0031_" validate="no"/>
  <Shape xmlns="" ID="s/0mCmeLPuGCuSXUkz8CwcnvZg8=" artifact="_x0030_" pdftag="Figure" isBookmarkSet="no" bookmark="no" formula="no" Lang="" Order="_x0032_" validate="no"/>
  <Shape xmlns="" ID="Z8pCw8re2QZhUzT/XNrFKIqtJH4=" artifact="_x0030_" pdftag="Figure" isBookmarkSet="no" bookmark="no" formula="no" Lang="" Order="_x0033_" validate="no"/>
  <Shape xmlns="" ID="QMHRzOgbs3MvsNK0rqJUb4IWWio=" artifact="_x0030_" pdftag="Figure" isBookmarkSet="no" bookmark="no" formula="no" Lang="" Order="_x0034_" validate="no"/>
  <Shape xmlns="" ID="5VG7Bv/JOman/iTFQql/zS8b/fM=" pdftag="H2" isBookmarkSet="no" bookmark="yes" Order="_x0031_"/>
  <Shape xmlns="" ID="win9GKBiZtIVkCGj4krmi9XwQnI=" pdftag="P" isBookmarkSet="no" bookmark="no" Order="_x0032_"/>
  <Shape xmlns="" ID="a3hI1/S1+02p8woL8ezJyhlu/TA=" artifact="_x0030_" pdftag="Figure" isBookmarkSet="no" bookmark="no" formula="no" Lang="" Order="_x0033_" validate="no"/>
  <Shape xmlns="" ID="sEMwtx2+dwSEu7XfrUnXXyFVZoA=" Order="_x0034_" pdftag="_x005B_Artifact_x005D_" isBookmarkSet="no" bookmark="no"/>
  <Shape xmlns="" ID="eqISt6XE/kOUSB61S/T0D0dO+wY=" pdftag="H2" isBookmarkSet="no" bookmark="yes" Order="_x0031_"/>
  <Shape xmlns="" ID="3ifgq3BMgRDjMsx/v8g/kOa22SU=" pdftag="P" isBookmarkSet="no" bookmark="no" Order="_x0032_"/>
  <Shape xmlns="" ID="GGQ5aZSnwGHn43vlv+V/dD/G5SQ=" artifact="_x0030_" pdftag="Figure" isBookmarkSet="no" bookmark="no" formula="no" Lang="" Order="_x0033_" validate="no"/>
  <Shape xmlns="" ID="hwDpJZ4YtxZk2VOsvrlIMxxZUlg=" artifact="_x0030_" pdftag="Figure" isBookmarkSet="no" bookmark="no" formula="no" Lang="" Order="_x0034_" validate="no"/>
  <Shape xmlns="" ID="Jh8vz3eCjDJA5ge0QlWU/oHwshE=" artifact="_x0030_" pdftag="Figure" isBookmarkSet="no" bookmark="no" formula="no" Lang="" Order="_x0035_" validate="no"/>
  <Shape xmlns="" ID="PEPfCx+hDcB5tXildxslpcjSe5A=" artifact="_x0030_" pdftag="Figure" isBookmarkSet="no" bookmark="no" formula="no" Lang="" Order="_x0036_" validate="no"/>
  <Shape xmlns="" ID="2BpwK6hEkBa39yvNHmkOqqZJrH0=" isBookmarkSet="no" Order="_x0037_" bookmark="no" pdftag="_x005B_Artifact_x005D_" artifact="_x0031_"/>
  <Shape xmlns="" ID="8daGLiJSW85vkF56o33IlUFYg3A=" pdftag="H2" isBookmarkSet="no" bookmark="yes" Order="_x0031_"/>
  <Shape xmlns="" ID="F+3Kg3iGjdjXX+g7ibQxo8PdPOY=" artifact="_x0030_" pdftag="Figure" isBookmarkSet="no" bookmark="no" formula="no" Lang="" Order="_x0032_" validate="no"/>
  <Shape xmlns="" ID="ZnHK62mX0Vw1k6XrBsDk7erPxgQ=" artifact="_x0030_" pdftag="Figure" isBookmarkSet="no" bookmark="no" formula="no" Lang="" Order="_x0034_" validate="no"/>
  <Shape xmlns="" ID="zoSO9Ewna6OT4LQIY375he47Tsk=" artifact="_x0030_" pdftag="Figure" isBookmarkSet="no" bookmark="no" formula="no" Lang="" Order="_x0035_" validate="no"/>
  <Shape xmlns="" ID="WtfRJ7p6VnuRpO7J/1XOxJnIXCk=" artifact="_x0030_" pdftag="Figure" isBookmarkSet="no" bookmark="no" formula="no" Lang="" Order="_x0036_" validate="no"/>
  <Shape xmlns="" ID="5CAEElhiSjYpLbLp2dvbyMvoOzw=" pdftag="Figure" artifact="_x0030_" isBookmarkSet="no" bookmark="no" Lang="" Order="_x0037_" validate="no"/>
  <Shape xmlns="" ID="xTEubrXqGctN/v9/bU26rYKokPA=" isBookmarkSet="no" Order="_x0038_" bookmark="no" pdftag="_x005B_Artifact_x005D_" artifact="_x0031_"/>
  <Shape xmlns="" ID="emCUEXlRbRWJWEfyV3cTT0r9oT4=" pdftag="P" isBookmarkSet="no" bookmark="no" Order="_x0032_"/>
  <Shape xmlns="" ID="SEBh3P8/R5le+oKHoSa4fLy03+w=" pdftag="H2" isBookmarkSet="no" bookmark="yes" Order="_x0031_"/>
  <Shape xmlns="" ID="66rnZ2T7HAmyOR2NHVeIQ1KZQD0=" pdftag="P" isBookmarkSet="no" bookmark="no" Order="_x0032_"/>
  <Shape xmlns="" ID="hVokvP6L/1JIHemYDl9lfFHqiyI=" artifact="_x0030_" pdftag="Figure" isBookmarkSet="no" bookmark="no" formula="no" Lang="" Order="_x0033_" validate="no"/>
  <Shape xmlns="" ID="NDrEoB7nQlsEpOnVLgpw/eXY868=" artifact="_x0030_" pdftag="Figure" isBookmarkSet="no" bookmark="no" formula="no" Lang="" Order="_x0034_" validate="no"/>
  <Shape xmlns="" ID="08ahw0U3cHcUHLurMswF+JcF9Jw=" pdftag="Figure" artifact="_x0030_" isBookmarkSet="no" bookmark="no" Lang="" Order="_x0035_" validate="no"/>
  <Shape xmlns="" ID="tKEtNlpUaHzXeinC2J/PfZ8m1vw=" artifact="_x0030_" pdftag="Figure" isBookmarkSet="no" bookmark="no" formula="no" Lang="" Order="_x0036_" validate="no"/>
  <Shape xmlns="" ID="9pn8SKMSya5RLLwIIsX+tH0wkyo=" artifact="_x0030_" pdftag="Figure" isBookmarkSet="no" bookmark="no" formula="no" Lang="" Order="_x0037_" validate="no"/>
  <Shape xmlns="" ID="h3EP87HLLmY1sRSfNDjd6v8+cS4=" isBookmarkSet="no" Order="_x0038_" bookmark="no" pdftag="_x005B_Artifact_x005D_" artifact="_x0031_"/>
  <Shape xmlns="" ID="99td6rXec6y5n+cvjgTKy+ckR1g=" isBookmarkSet="no" bookmark="no" pdftag="H2" artifact="_x0030_" Order="_x0031_"/>
  <Shape xmlns="" ID="Tk6JbKQW+ONG1vI4kHnicD1uG0k=" pdftag="P" isBookmarkSet="no" bookmark="no" Order="_x0032_"/>
  <Shape xmlns="" ID="Eme4v4snH3vHq0q5IIFHahcwNwU=" Order="_x0033_" pdftag="_x005B_Artifact_x005D_" isBookmarkSet="no" bookmark="no"/>
  <Shape xmlns="" ID="X9cmt24Kav3RFoiHC28GEdgzBN4=" isBookmarkSet="no" bookmark="no" pdftag="H2" artifact="_x0030_" Order="_x0031_"/>
  <Shape xmlns="" ID="iVBjwI8aw9BigxYf9qNp1woByqU=" pdftag="P" isBookmarkSet="no" bookmark="no" Order="_x0032_"/>
  <Shape xmlns="" ID="flWf+nZ6LM/xGRLQ+wqVNoDexdc=" Order="_x0033_" pdftag="_x005B_Artifact_x005D_" isBookmarkSet="no" bookmark="no"/>
  <Shape xmlns="" ID="rnkV7TWcdNbkF+epGbuGJcGNf9E=" isBookmarkSet="no" bookmark="yes" pdftag="H2" artifact="_x0030_" Order="_x0031_"/>
  <Shape xmlns="" ID="bsMW1WTic8n0dGJvCPgtl+tUgH0=" pdftag="P" isBookmarkSet="no" bookmark="no" Order="_x0032_"/>
  <Shape xmlns="" ID="pDUNq6bxl2neeXIcpKCp1sx8AYM=" pdftag="P" isBookmarkSet="no" bookmark="no" Order="_x0033_"/>
  <Shape xmlns="" ID="kzYBHTCtvcox5h/IlrBbEq23L/I=" Order="_x0032_" formula="no" inline="no" pdftag="Figure" validate="no" artifact="_x0030_"/>
  <Shape xmlns="" ID="hNwXxsfnjCJfJvFapISXxcejhyo=" pdftag="P" isBookmarkSet="no" bookmark="no" Order="_x0034_"/>
  <Shape xmlns="" ID="2kXKUL9ExtRmMRvoZL5NJ6lLT7M=" pdftag="H2" isBookmarkSet="no" bookmark="yes" Order="_x0031_"/>
  <Shape xmlns="" ID="+sCDF8TzQ3bYXkEIgNutj1cYeCw=" formula="no" inline="no" pdftag="Figure" artifact="_x0030_" isBookmarkSet="no" bookmark="no" Lang="" Order="_x0032_" validate="no"/>
  <Shape xmlns="" ID="OipLn45OOZORmJNLquhIgDtazog=" pdftag="P" isBookmarkSet="no" bookmark="no" Order="_x0033_"/>
  <Shape xmlns="" ID="pYUej6WsjnFJEHg8D4O055NyJOw=" pdftag="H2" isBookmarkSet="no" bookmark="yes" Order="_x0031_"/>
  <Shape xmlns="" ID="7fqzhrPaDibmkT85EybahJBdMlg=" formula="no" inline="no" pdftag="Figure" artifact="_x0030_" isBookmarkSet="no" bookmark="no" Lang="" Order="_x0032_" validate="no"/>
  <Shape xmlns="" ID="uvgUW7fot5XaRcHcSf4qsjYWUzo=" pdftag="P" isBookmarkSet="no" bookmark="no" Order="_x0032_"/>
  <Shape xmlns="" ID="PzZ7V4TRfK535eckDxztGuswC5o=" Order="_x0035_" validate="no" artifact="_x0031_" pdftag="_x005B_Artifact_x005D_" formula="no" inline="no"/>
  <Shape xmlns="" ID="ImEFvJ+yX71+/WukM5g6ue7QGFs=" Order="_x0033_" formula="no" inline="no" pdftag="Figure" artifact="_x0030_" validate="yes"/>
  <Shape xmlns="" ID="reUsHHWhAFIqjlDg3bTqT3lTko8=" Order="_x0037_" formula="no" inline="no" pdftag="Figure" artifact="_x0030_" validate="yes"/>
  <Shape xmlns="" ID="BbAC11NDeDSy4H/qQxDBh7EyKVc=" Order="_x0036_" formula="no" inline="no" pdftag="Figure" artifact="_x0030_" validate="yes"/>
  <Shape xmlns="" ID="9pvPy96fLUvID/3vRoSPPtoZz2I=" Order="_x0032_" formula="no" inline="no" pdftag="Figure" artifact="_x0030_" validate="yes"/>
  <Shape xmlns="" ID="j24hqSGHleoVjvMhBYPvMHq6omU=" Order="_x0032_" artifact="_x0031_" pdftag="_x005B_Artifact_x005D_" formula="no" inline="no" isBookmarkSet="no" bookmark="no" Lang="" validate="no"/>
  <Shape xmlns="" ID="k3uicpqh9Xnx6mK07FS2jLFyfPQ=" formula="no" inline="no" isBookmarkSet="no" Order="_x0032_" bookmark="no" pdftag="_x005B_Artifact_x005D_" artifact="_x0031_" Lang="" validate="no"/>
  <Shape xmlns="" ID="yjGEJsX+zPiUcyXK2tqRUC9BV9A=" pdftag="H2" isBookmarkSet="no" bookmark="yes" Order="_x0031_"/>
  <Shape xmlns="" ID="YsCeUxyXyT5Gxunm6d0ark09Wvc=" pdftag="P" isBookmarkSet="no" bookmark="no" Order="_x0032_"/>
  <Shape xmlns="" ID="+8Xtn/B8m53sRMvQ9mil2HruvHA=" pdftag="H2" isBookmarkSet="no" bookmark="yes" Order="_x0031_"/>
  <Shape xmlns="" ID="ndgskqr/iN2PYS7V5+sdJzfmN7U=" pdftag="Figure" artifact="_x0031_" Order="_x0032_" validate="no" formula="no" inline="no"/>
  <Shape xmlns="" ID="AcTVCEF17mF6PP3aCcMpUdM+mPk=" pdftag="Figure" artifact="_x0031_" Order="_x0035_" validate="no"/>
  <Shape xmlns="" ID="c/f7VBpep7bKDwm/JPCjoCdpD+w=" pdftag="Figure" artifact="_x0031_" Order="_x0036_" validate="no"/>
  <Shape xmlns="" ID="SqGHAG/7DktIqy0iQdljGi9ZLxI=" pdftag="Figure" artifact="_x0031_" Order="_x0034_" validate="no"/>
  <Shape xmlns="" ID="roz3z/1/G39G41meiLnnn6qPPbM=" pdftag="P" isBookmarkSet="no" bookmark="no" Order="_x0032_"/>
  <Shape xmlns="" ID="5ZOHIq5pZ13/irPfnqgplM7QyyE=" isBookmarkSet="no" bookmark="no" pdftag="H2" artifact="_x0030_" Order="_x0031_"/>
  <Shape xmlns="" ID="NCSu0p2d8IoRBRbG+H0FVnxxeT4=" artifact="_x0030_" pdftag="Figure" isBookmarkSet="no" bookmark="no" formula="no" Lang="" Order="_x0033_" validate="no"/>
  <Shape xmlns="" ID="Y2n+VLh7vP/hYVD64QAjROPK4u0=" pdftag="P" isBookmarkSet="no" bookmark="no" Order="_x0032_"/>
  <Shape xmlns="" ID="eJbuymyS1eitbPFqgB3GauuergI=" pdftag="H2" isBookmarkSet="no" bookmark="yes" Order="_x0031_"/>
  <Shape xmlns="" ID="1jKdpw0I4dT7gfaklCR0+UmotJA=" pdftag="P" isBookmarkSet="no" bookmark="no" Order="_x0032_"/>
  <Shape xmlns="" ID="/F5Huw89jHA16cMikFuqZY8jfkI=" pdftag="P" isBookmarkSet="no" bookmark="no" Order="_x0031_"/>
  <Shape xmlns="" ID="RGUfRzED17oykK3igbQadvrHGII=" artifact="_x0030_" pdftag="Figure" isBookmarkSet="no" bookmark="no" formula="no" Lang="" Order="_x0033_" validate="no"/>
  <Shape xmlns="" ID="NVMuw4W5ppfD04/9yVPbyZpMWYM=" pdftag="P" isBookmarkSet="no" bookmark="no" Order="_x0032_"/>
  <Shape xmlns="" ID="z1VjpQOWnlBXLO6kCJ6dRA8qDAU=" isBookmarkSet="no" bookmark="no" pdftag="H2" artifact="_x0030_" Order="_x0031_"/>
  <Shape xmlns="" ID="edkAk5PWG3fjhdDTGRboasP0Ug4=" isBookmarkSet="no" Order="_x0033_" bookmark="no" pdftag="_x005B_Artifact_x005D_" artifact="_x0031_" formula="no" Lang="" validate="no"/>
  <Shape xmlns="" ID="mDzmyRLTQqW0hXLPA9RCHP+723I=" pdftag="P" isBookmarkSet="no" bookmark="no" Order="_x0033_"/>
  <SubText xmlns="" ID="dv82B5++4bnvUfecVXmlUjTOwoA=" ActualText=""/>
  <SubText xmlns="" ID="5N8LJO5MzJ2cduC6pcMp+c8/gaM=" ActualText=""/>
  <SubText xmlns="" ID="zTvNvGEZlIbLRiHIOjf9BYYQuAs=" ActualText=""/>
  <SubText xmlns="" ID="qWQL2lyf6gPMv515+1T8Wpnvjbw=" ActualText=""/>
  <SubText xmlns="" ID="XT4JSfr3R7/Qdbu3IpqMmSKxSf8=" ActualText=""/>
  <SubText xmlns="" ID="pClW+ZClqZY7uHPCJJlv+DxC660=" ActualText=""/>
  <SubText xmlns="" ID="EZ2xqJnsn/x1e6O81Cjo5EMM+3U=" ActualText=""/>
  <SubText xmlns="" ID="JUB2sDwLDUPx7ex/K8p+/tVUZKg=" ActualText=""/>
  <SubText xmlns="" ID="xk2rR1HREXpoDkFGsyYflzyalis=" ActualText=""/>
  <SubText xmlns="" ID="kzYBHTCtvcox5h/IlrBbEq23L/I=" ActualText=""/>
  <SubText xmlns="" ID="+sCDF8TzQ3bYXkEIgNutj1cYeCw=" ActualText=""/>
  <Shape xmlns="" ID="E5ys69blCi8Zv1yTYQKersG9GtU=" formula="no" inline="no" Order="_x0033_" isBookmarkSet="no" bookmark="no" pdftag="_x005B_Artifact_x005D_" artifact="_x0031_" validate="no"/>
  <Shape xmlns="" ID="/FUmNx5pAWMQURPFD3gDuUh1zrU=" formula="no" inline="no" Order="_x0035_" isBookmarkSet="no" bookmark="no" pdftag="_x005B_Artifact_x005D_" artifact="_x0031_" validate="no"/>
  <Shape xmlns="" ID="p2RoQELGatZMVaeV54BvVjKeypw=" formula="no" inline="no" Order="_x0037_" isBookmarkSet="no" bookmark="no" pdftag="_x005B_Artifact_x005D_" artifact="_x0031_" validate="no"/>
  <SubText xmlns="" ID="7fqzhrPaDibmkT85EybahJBdMlg=" ActualText=""/>
  <SubText xmlns="" ID="PzZ7V4TRfK535eckDxztGuswC5o=" ActualText=""/>
  <SubText xmlns="" ID="ImEFvJ+yX71+/WukM5g6ue7QGFs=" ActualText=""/>
  <SubText xmlns="" ID="reUsHHWhAFIqjlDg3bTqT3lTko8=" ActualText=""/>
  <SubText xmlns="" ID="BbAC11NDeDSy4H/qQxDBh7EyKVc=" ActualText=""/>
  <SubText xmlns="" ID="9pvPy96fLUvID/3vRoSPPtoZz2I=" ActualText=""/>
  <SubText xmlns="" ID="j24hqSGHleoVjvMhBYPvMHq6omU=" ActualText=""/>
  <Shape xmlns="" ID="MJQYw3mFsKet4ykpwtHdKR6eg1c=" pdftag="Figure" artifact="_x0030_" isBookmarkSet="no" bookmark="no" Lang="" Order="_x0034_" validate="no"/>
  <Shape xmlns="" ID="20y5fFvv6LzgtEozmwK2ieMDEGE=" pdftag="Figure" artifact="_x0030_" isBookmarkSet="no" bookmark="no" Lang="" Order="_x0035_" validate="no"/>
  <Shape xmlns="" ID="a/G0ID/voXQ9h3PZlzARYd0EH70=" pdftag="Figure" artifact="_x0030_" isBookmarkSet="no" bookmark="no" Lang="" Order="_x0036_" validate="no"/>
  <Shape xmlns="" ID="V8NGtnG49XpRwDQxJNrJCrKYcwY=" pdftag="Figure" artifact="_x0030_" isBookmarkSet="no" bookmark="no" Lang="" Order="_x0033_" validate="no"/>
  <Shape xmlns="" ID="KzDc0pqSjJy+ZSItcntNKcqs1Mg=" pdftag="Figure" artifact="_x0030_" isBookmarkSet="no" bookmark="no" Lang="" Order="_x0034_" validate="no"/>
  <Shape xmlns="" ID="rHmITrQewulJUqFbFQ7/wgkC7DE=" pdftag="Figure" artifact="_x0030_" isBookmarkSet="no" bookmark="no" Lang="" Order="_x0035_" validate="no"/>
  <Shape xmlns="" ID="QbLIg6Yge3y8GcZOKYW3sF/RMCo=" pdftag="Figure" artifact="_x0030_" isBookmarkSet="no" bookmark="no" Lang="" Order="_x0036_" validate="no"/>
  <Shape xmlns="" ID="4CCAMCRjNsuET4xwRiDf5xssg9U=" pdftag="Figure" artifact="_x0030_" isBookmarkSet="no" bookmark="no" Lang="" Order="_x0033_" validate="no"/>
  <Shape xmlns="" ID="q6cQwl/jCjByUl6xt0isezdHZ2g=" pdftag="Figure" isBookmarkSet="no" bookmark="no"/>
  <Shape xmlns="" ID="SIbIoU6mcx8tyA3/6ABUcsF7Z2g=" pdftag="P" isBookmarkSet="no" bookmark="no" Order="_x0035_"/>
  <Shape xmlns="" ID="XgcJTGX2Xq2RPIHlChYpNoLidHA=" pdftag="Figure" isBookmarkSet="no" bookmark="no" artifact="_x0030_" Lang="" Order="_x0034_" validate="no"/>
  <Shape xmlns="" ID="C0+KLyhlqepoDwUyUvaIewG7W5o=" pdftag="Figure" isBookmarkSet="no" bookmark="no" artifact="_x0030_" Lang="" Order="_x0036_" validate="no"/>
  <Shape xmlns="" ID="asmoAfeRxLfatq/jmm6nfk7TR4U=" pdftag="Figure" isBookmarkSet="no" bookmark="no" artifact="_x0030_" Lang="" Order="_x0038_" validate="no"/>
  <Shape xmlns="" ID="8PxmobNe4/6ykdI2nf2d4hVFuZU=" pdftag="Figure" isBookmarkSet="no" bookmark="no" artifact="_x0030_" Lang="" Order="_x0031_0" validate="no"/>
  <Shape xmlns="" ID="Qu6H4AzwTokEH89ezOcySjwOxBo=" artifact="_x0030_" validate="no" pdftag="Figure" isBookmarkSet="no" bookmark="no" Order="_x0034_" formula="no" Lang=""/>
  <HyperLink xmlns="" ID="66rnZ2T7HAmyOR2NHVeIQ1KZQD0=-958657095160.5627_467.5984" language=""/>
  <HyperLink xmlns="" ID="66rnZ2T7HAmyOR2NHVeIQ1KZQD0=-135875924880.18764_467.5984" plainAltText="Federal_x0020_Tech_x0020_Day_x0020_2023" Lang=""/>
  <SubText xmlns="" ID="JbPy6dV/5IYkhj/XxgxRyMM7jPQ=" ActualText=""/>
  <SubText xmlns="" ID="tzzGBLJ2HvvLABc7QADbtVhe5CM=" ActualText=""/>
  <SubText xmlns="" ID="Llgy1v9pNgBikxaxrV8LJBUeZ+o=" ActualText=""/>
  <SubText xmlns="" ID="ZGXqNszLWhMkJieUOC8KoEkOxFY=" ActualText=""/>
  <SubText xmlns="" ID="drVAKOVKH/oKW98P9gwiGqF4BrQ=" ActualText=""/>
  <SubText xmlns="" ID="1Gza7ib7jLrcWCGioOk18jFxlN4=" ActualText=""/>
  <SubText xmlns="" ID="Qu6H4AzwTokEH89ezOcySjwOxBo=" ActualText=""/>
  <SubText xmlns="" ID="MdK6wseOQ5D087P1BJCiC1odPa0=" ActualText=""/>
  <SubText xmlns="" ID="SkW3CUetKf7We3A8lYHv/CgLEFM=" ActualText=""/>
  <SubText xmlns="" ID="2AkPZiMa30ffA3E1N6bYccDGb4o=" ActualText=""/>
  <SubText xmlns="" ID="KsOA6AMzi+WjrKYtPEfEcvArEh0=" ActualText=""/>
  <SubText xmlns="" ID="GzBBAEvb4GlXvi6sgyzI9IEyIVg=" ActualText=""/>
  <SubText xmlns="" ID="fEnN/0OPx+ncSYSbcJy3krnjLZs=" ActualText=""/>
  <SubText xmlns="" ID="shDjs73sl1vC8UQHHCDVyeLSZgY=" ActualText=""/>
  <SubText xmlns="" ID="Y+hEeRZJo4uFeCh1Ibpo2J0ggCU=" ActualText=""/>
  <SubText xmlns="" ID="XgcJTGX2Xq2RPIHlChYpNoLidHA=" ActualText=""/>
  <SubText xmlns="" ID="C0+KLyhlqepoDwUyUvaIewG7W5o=" ActualText=""/>
  <SubText xmlns="" ID="asmoAfeRxLfatq/jmm6nfk7TR4U=" ActualText=""/>
  <SubText xmlns="" ID="8PxmobNe4/6ykdI2nf2d4hVFuZU=" ActualText=""/>
  <SubText xmlns="" ID="iLicSpWx8r7Sx9M2fQU1jrDqXjg=" ActualText=""/>
  <SubText xmlns="" ID="mMPecKrcKODrPOzllPc/Lp8oonA=" ActualText=""/>
  <SubText xmlns="" ID="Ff6vQCfs4LLU/31ywm+cPAeI2Lc=" ActualText=""/>
  <SubText xmlns="" ID="s/0mCmeLPuGCuSXUkz8CwcnvZg8=" ActualText=""/>
  <SubText xmlns="" ID="Z8pCw8re2QZhUzT/XNrFKIqtJH4=" ActualText=""/>
  <SubText xmlns="" ID="QMHRzOgbs3MvsNK0rqJUb4IWWio=" ActualText=""/>
  <SubText xmlns="" ID="a3hI1/S1+02p8woL8ezJyhlu/TA=" ActualText=""/>
  <SubText xmlns="" ID="GGQ5aZSnwGHn43vlv+V/dD/G5SQ=" ActualText=""/>
  <SubText xmlns="" ID="hwDpJZ4YtxZk2VOsvrlIMxxZUlg=" ActualText=""/>
  <SubText xmlns="" ID="Jh8vz3eCjDJA5ge0QlWU/oHwshE=" ActualText=""/>
  <SubText xmlns="" ID="PEPfCx+hDcB5tXildxslpcjSe5A=" ActualText=""/>
  <SubText xmlns="" ID="F+3Kg3iGjdjXX+g7ibQxo8PdPOY=" ActualText=""/>
  <SubText xmlns="" ID="ZnHK62mX0Vw1k6XrBsDk7erPxgQ=" ActualText=""/>
  <SubText xmlns="" ID="zoSO9Ewna6OT4LQIY375he47Tsk=" ActualText=""/>
  <SubText xmlns="" ID="WtfRJ7p6VnuRpO7J/1XOxJnIXCk=" ActualText=""/>
  <SubText xmlns="" ID="5CAEElhiSjYpLbLp2dvbyMvoOzw=" ActualText=""/>
  <SubText xmlns="" ID="hVokvP6L/1JIHemYDl9lfFHqiyI=" ActualText=""/>
  <SubText xmlns="" ID="NDrEoB7nQlsEpOnVLgpw/eXY868=" ActualText=""/>
  <SubText xmlns="" ID="08ahw0U3cHcUHLurMswF+JcF9Jw=" ActualText=""/>
  <SubText xmlns="" ID="tKEtNlpUaHzXeinC2J/PfZ8m1vw=" ActualText=""/>
  <SubText xmlns="" ID="9pn8SKMSya5RLLwIIsX+tH0wkyo=" ActualText=""/>
  <SubText xmlns="" ID="MJQYw3mFsKet4ykpwtHdKR6eg1c=" ActualText=""/>
  <SubText xmlns="" ID="20y5fFvv6LzgtEozmwK2ieMDEGE=" ActualText=""/>
  <SubText xmlns="" ID="a/G0ID/voXQ9h3PZlzARYd0EH70=" ActualText=""/>
  <SubText xmlns="" ID="V8NGtnG49XpRwDQxJNrJCrKYcwY=" ActualText=""/>
  <SubText xmlns="" ID="KzDc0pqSjJy+ZSItcntNKcqs1Mg=" ActualText=""/>
  <SubText xmlns="" ID="rHmITrQewulJUqFbFQ7/wgkC7DE=" ActualText=""/>
  <SubText xmlns="" ID="QbLIg6Yge3y8GcZOKYW3sF/RMCo=" ActualText=""/>
  <SubText xmlns="" ID="4CCAMCRjNsuET4xwRiDf5xssg9U=" ActualText=""/>
  <SubText xmlns="" ID="NCSu0p2d8IoRBRbG+H0FVnxxeT4=" ActualText=""/>
  <SubText xmlns="" ID="RGUfRzED17oykK3igbQadvrHGII=" ActualText=""/>
  <SubText xmlns="" ID="mDzmyRLTQqW0hXLPA9RCHP+723I=-1" artifact="_x0030_" plainAltText=""/>
  <SubText xmlns="" ID="mDzmyRLTQqW0hXLPA9RCHP+723I=-13" artifact="_x0030_" plainAltText=""/>
  <Shape xmlns="" ID="B1oyzNP7wgOARodcKKUm48iN0hA=" pdftag="" artifact="_x0030_" Lang="" formula="no" bookmark="no" Order="_x0032_" validate="no"/>
  <SubText xmlns="" ID="B1oyzNP7wgOARodcKKUm48iN0hA=" ActualText=""/>
  <Shape xmlns="" ID="oMxmCzxMkQQ29H8JepieXXWJ76A=" pdftag="" artifact="_x0030_" Lang="" formula="no" bookmark="no" Order="_x0033_" validate="no"/>
  <SubText xmlns="" ID="oMxmCzxMkQQ29H8JepieXXWJ76A=" ActualText=""/>
  <HyperLink xmlns="" ID="c4PYNmWKlj0N1HIpI/aHHKbz/FM=-178973765769.22354_503.1964" plainAltText="Survey_x0020_on_x0020_Consumer_x0020_Opinions_x0020_about_x0020_AI" Lang=""/>
  <HyperLink xmlns="" ID="YSb9+GNJ5JvwXCeCJn2+PiM+hbs=-178973765769.22354_503.1964" plainAltText="Survey_x0020_on_x0020_Consumer_x0020_Opinions_x0020_about_x0020_AI" Lang=""/>
  <HyperLink xmlns="" ID="jl7uteaNXxPU7KODg82858CoPDs=-98405039361.59843_505.5965" plainAltText="Using_x0020_Artificial_x0020_Intelligence_x0020_for_x0020_Employment_x0020_Purposes" Lang=""/>
  <HyperLink xmlns="" ID="cjzQnHflWVK1vbzB8V6fFz8N2BU=-98405039361.59843_505.5965" plainAltText="Using_x0020_Artificial_x0020_Intelligence_x0020_for_x0020_Employment_x0020_Purposes" Lang=""/>
  <HyperLink xmlns="" ID="NSNDDE7kNXo9GKmtPUd3VJVJZ1A=-98405039361.59843_505.5965" plainAltText="Using_x0020_Artificial_x0020_Intelligence_x0020_for_x0020_Employment_x0020_Purposes" Lang=""/>
  <HyperLink xmlns="" ID="YNhMOM9hKLhBXSDOxQGhntF/6fM=2018285490109.7216_151.7827" plainAltText="Blueprint_x0020_for_x0020_an_x0020_AI_x0020_Bill_x0020_of_x0020_Rights" Lang=""/>
  <HyperLink xmlns="" ID="YNhMOM9hKLhBXSDOxQGhntF/6fM=1612388647410.7216_151.7827" plainAltText="Fact_x0020_Sheet" Lang=""/>
  <HyperLink xmlns="" ID="YNhMOM9hKLhBXSDOxQGhntF/6fM=2134531789109.7216_183.7827" plainAltText="RFI_x0020_on_x0020_Worker_x0020_Surveillance" Lang=""/>
  <HyperLink xmlns="" ID="YNhMOM9hKLhBXSDOxQGhntF/6fM=-287331076109.7216_252.5827" plainAltText="EEOC_x0020_Guidance_x0020_on_x0020_the_x0020_ADA_x0020_and_x0020_AI_x0020_Hiring_x0020_Tech" Lang=""/>
  <HyperLink xmlns="" ID="YNhMOM9hKLhBXSDOxQGhntF/6fM=-1377434942109.7216_284.5827" plainAltText="Joint_x0020_Statement_x0020_on_x0020_Enforcement_x0020_Efforts_x0020_Against_x0020_Discrimination_x0020_and_x0020_Bias_x0020_in_x0020_" Lang=""/>
  <HyperLink xmlns="" ID="YNhMOM9hKLhBXSDOxQGhntF/6fM=-1972950846109.7216_308.5827" plainAltText="Automated_x0020_Systems" Lang=""/>
  <HyperLink xmlns="" ID="YNhMOM9hKLhBXSDOxQGhntF/6fM=2134878881109.7216_441.3827" plainAltText="SP_x0020_1270:" Lang=""/>
  <HyperLink xmlns="" ID="YNhMOM9hKLhBXSDOxQGhntF/6fM=437202830109.7216_473.3827" plainAltText="AI_x0020_Risk_x0020_Management_x0020_Framework_x0020__x0028_RMF_x0029_" Lang=""/>
  <HyperLink xmlns="" ID="YNhMOM9hKLhBXSDOxQGhntF/6fM=-1344448323487.2216_473.3827" plainAltText="Playbook" Lang=""/>
  <HyperLink xmlns="" ID="YNhMOM9hKLhBXSDOxQGhntF/6fM=1750946214109.7216_505.3827" plainAltText="PEAT_x0020_Think_x0020_Tank_x0020_to_x0020_Apply_x0020_AI_x0020_RMF_x0020_to_x0020_Hiring" Lang=""/>
  <HyperLink xmlns="" ID="qYbw1bkZaLo0bNQfJ2p/lDX3qWo=1523550654116.2671_158.3062" plainAltText="Report_x0020_on_x0020_Disability_x0020_Discrimination_x0020_in_x0020_Surveillance_x0020_Tech" Lang=""/>
  <HyperLink xmlns="" ID="qYbw1bkZaLo0bNQfJ2p/lDX3qWo=-1609077251238.6421_190.3062" plainAltText="Model_x0020_Standards_x0020_for_x0020_Fairness_x0020_in_x0020_AI_x0020_Hiring_x0020_Tech" Lang=""/>
  <HyperLink xmlns="" ID="qYbw1bkZaLo0bNQfJ2p/lDX3qWo=-1095835256116.2671_355.9062" plainAltText="Independent_x0020_Audit_x0020_of_x0020_AI_x0020_Systems" Lang=""/>
  <HyperLink xmlns="" ID="qYbw1bkZaLo0bNQfJ2p/lDX3qWo=-1966706474116.2671_387.9062" plainAltText="Audit_x0020_Certification_x0020_on_x0020_Disability_x0020_Inclusion_x0020__x0026__x0020_Accessibility" Lang=""/>
  <HyperLink xmlns="" ID="qYbw1bkZaLo0bNQfJ2p/lDX3qWo=-1355228933116.2671_458.7062" plainAltText="Public_x0020_Technology_x0020_Leadership_x0020_Collaborative" Lang=""/>
  <HyperLink xmlns="" ID="V8UKTD0jvaRiKXK2auTW1/jFiDM=-150005474468.38063_131.5984" plainAltText="AI_x0020__x0026__x0020_Disability_x0020_Inclusion_x0020_Toolkit" Lang=""/>
  <HyperLink xmlns="" ID="V8UKTD0jvaRiKXK2auTW1/jFiDM=157782150368.38063_202.3984" plainAltText="Disability-Led_x0020_Innovation_x0020_Report" Lang=""/>
  <HyperLink xmlns="" ID="V8UKTD0jvaRiKXK2auTW1/jFiDM=-185730362068.38063_273.1984" plainAltText="Automated_x0020_Surveillance_x0020_Articles" Lang=""/>
  <HyperLink xmlns="" ID="V8UKTD0jvaRiKXK2auTW1/jFiDM=-135875924868.38063_467.5984" plainAltText="Federal_x0020_Tech_x0020_Day_x0020_2023" Lang=""/>
  <Shape xmlns="" ID="ivJUNQVsjjB22ztIEY7gN5rs+ZU=" pdftag="" Order="_x0034_" artifact="_x0030_" validate="no" Lang="" formula="no" bookmark="no"/>
  <Shape xmlns="" ID="ZPnupz0/UVesq3Sdc8/iPNU7FMg=" pdftag="" Order="_x0035_" bookmark="no"/>
  <Shape xmlns="" ID="IHtxDVbMoz+IB9FqPj8euRGYm6I=" pdftag="" Order="_x0033_" bookmark="no"/>
  <Shape xmlns="" ID="97peOsr+i2pur4u7+sSMQQ6i41c=" pdftag="" Order="_x0033_" bookmark="no"/>
  <Shape xmlns="" ID="gbPZENyiNYrePwii/dHxxWkJDQY=" pdftag="" Order="_x0034_" artifact="_x0030_" validate="no" Lang="" formula="no" bookmark="no"/>
  <Shape xmlns="" ID="veGBpUUb083F5NOzyBgNVbzlFJo=" pdftag="" Order="_x0035_" bookmark="no"/>
  <Shape xmlns="" ID="jlcdpII69thqpL8uZwCsyKITgeE=" pdftag="" Order="_x0032_" artifact="_x0030_" validate="no" Lang="" formula="no" bookmark="no"/>
  <Shape xmlns="" ID="ZvQ77bPEF5DiIQovRvANiyh+RUw=" pdftag="" Order="_x0037_" bookmark="no"/>
  <Shape xmlns="" ID="cdXEySTqtoIQRBVIea5RrETYKxU=" pdftag="" Order="_x0036_" bookmark="no"/>
  <Shape xmlns="" ID="HKvsUlZrkFs9VLfZKb7JK+jLQng=" pdftag="" Order="_x0035_" bookmark="no"/>
  <Shape xmlns="" ID="uK8QuFa8rIZbEBiUHfoOkKEk00k=" pdftag="" Order="_x0032_" artifact="_x0030_" validate="no" Lang="" formula="no" bookmark="no"/>
  <Shape xmlns="" ID="9kBqmiDX9zV4njVB9ThThivCC/4=" pdftag="" Order="_x0036_" bookmark="no"/>
  <Shape xmlns="" ID="PslFvAu5RW2iBkBFTX4AD48kNU4=" pdftag="" Order="_x0037_" bookmark="no"/>
  <Shape xmlns="" ID="WmqqcDLgTkeWQzzSOzf1KNd2roM=" pdftag="" Order="_x0033_" bookmark="no"/>
  <Shape xmlns="" ID="2Nh0WcWW1yyJEBUlbjSF/P4FjVs=" pdftag="" Order="_x0033_" bookmark="no"/>
  <Shape xmlns="" ID="hhW+wm7EwgbG2TrlHwyF4IViWSk=" pdftag="" Order="_x0032_" bookmark="no"/>
  <Shape xmlns="" ID="8vkNYPYLISDgbnQ+beXk0JoON50=" pdftag="" Order="_x0033_" bookmark="no"/>
  <Shape xmlns="" ID="EnVKcn4gF/W/sp1juVBNgBbAWLQ=" pdftag="" Order="_x0031_" bookmark="no"/>
  <Shape xmlns="" ID="6WZ2t4+YsCfEaUmNghOw3xwVV+Y=" pdftag="" Order="_x0031_4" bookmark="no"/>
  <Shape xmlns="" ID="eWfK7UrVlvvorTUXQv98aCjI58g=" pdftag="" Order="_x0034_" bookmark="no"/>
  <Shape xmlns="" ID="le3X4pqc0JjFg/YV2N8wsxMgx4Y=" pdftag="" Order="_x0033_" bookmark="no"/>
  <Shape xmlns="" ID="Q44AcHPCSDktnjcqZLfIKhv1HJM=" pdftag="" Order="_x0032_" artifact="_x0031_" validate="no" formula="no" Lang=""/>
  <Shape xmlns="" ID="kidoyEUGLqehyJEfGzzAGQ9gIXg=" pdftag="Figure" Order="_x0036_" artifact="_x0030_" validate="no" Lang=""/>
  <Shape xmlns="" ID="gyHGsT9rkTj8RLpjJYGVEjHojHM=" pdftag="" Order="_x0031_0" bookmark="no"/>
  <Shape xmlns="" ID="b4tEHNVkyZ0TV4W6UR7KKVD+AhQ=" pdftag="Figure" Order="_x0037_" artifact="_x0030_" validate="no" Lang=""/>
  <Shape xmlns="" ID="YNGsEVGB+izVGBZPGk588sjHt9Y=" pdftag="" Order="_x0031_1" bookmark="no"/>
  <Shape xmlns="" ID="h/NGwPPESGzIYiRJxqPhmrQehyY=" pdftag="Figure" Order="_x0038_" artifact="_x0030_" validate="no" Lang=""/>
  <Shape xmlns="" ID="f0un5OkyBw5PMmls38+MH0Un94o=" pdftag="" Order="_x0031_2" bookmark="no"/>
  <Shape xmlns="" ID="Q2kKqzO2jOlMsGW1CNJJIb+FLJo=" pdftag="Figure" Order="_x0035_" artifact="_x0030_" validate="no" Lang=""/>
  <Shape xmlns="" ID="w5TT5MjV587qluurCANSdLNJZOo=" pdftag="" Order="_x0039_" bookmark="no"/>
  <Shape xmlns="" ID="ZTSBGbAstYtWoXMMKDMHYzS2nsU=" pdftag="" Order="_x0031_" bookmark="no"/>
  <Shape xmlns="" ID="01Um8qjDNI+vB3QFUgSOq1v3wBY=" pdftag="" Order="_x0032_4" bookmark="no"/>
  <Shape xmlns="" ID="BB7reoJbC3O6H76qEUDLifdBGTo=" pdftag="" Order="_x0032_" bookmark="no"/>
  <Shape xmlns="" ID="id5X4eYNmLohRlPy6VwGPkaublo=" pdftag="" Order="_x0034_" bookmark="no"/>
  <Shape xmlns="" ID="rLF3TqVpfVrLK5aMFeYFqNhiENE=" pdftag="" Order="_x0033_" bookmark="no"/>
  <Shape xmlns="" ID="QscKrm+3Zp4sMBZ9rltsM/hwRsU=" pdftag="" Order="_x0033_" bookmark="no"/>
  <Shape xmlns="" ID="YNhMOM9hKLhBXSDOxQGhntF/6fM=" pdftag="" Order="_x0033_" bookmark="no"/>
  <Shape xmlns="" ID="nF3OGc3MlbBpJaJo7KUttZ7cVhs=" pdftag="" Order="_x0034_" artifact="_x0030_" validate="no" Lang="" formula="no" bookmark="no"/>
  <Shape xmlns="" ID="uGALgJaV/Y0uIZ/NKxybu4wFZ8g=" pdftag="" Order="_x0032_" artifact="_x0030_" validate="no" Lang="" formula="no" bookmark="no"/>
  <Shape xmlns="" ID="jfurw0Do1Byrdtgfz9k1WeCKWv0=" pdftag="" Order="_x0035_" artifact="_x0030_" validate="no" Lang="" formula="no" bookmark="no"/>
  <Shape xmlns="" ID="6Wyivh2YStd21OaMNd/9/YRx8Cs=" pdftag="" Order="_x0036_" artifact="_x0030_" validate="no" Lang="" formula="no" bookmark="no"/>
  <Shape xmlns="" ID="1q6d0qX8SyJGauZX5deLQVxQvas=" pdftag="" Order="_x0037_" bookmark="no"/>
  <Shape xmlns="" ID="4LRaDvLT4q0um/bbz5q7To6cdlQ=" pdftag="" Order="_x0036_" artifact="_x0030_" validate="no" Lang="" formula="no" bookmark="no"/>
  <Shape xmlns="" ID="qYbw1bkZaLo0bNQfJ2p/lDX3qWo=" pdftag="" Order="_x0033_" bookmark="no"/>
  <Shape xmlns="" ID="7nT7mNiwQFe6S6yW51eEYNktyQU=" pdftag="" Order="_x0038_" bookmark="no"/>
  <Shape xmlns="" ID="V8UKTD0jvaRiKXK2auTW1/jFiDM=" pdftag="" Order="_x0032_" bookmark="no"/>
  <Shape xmlns="" ID="6lyCHTf4ZgCI96wInxLv64m6yzk=" pdftag="" Order="_x0038_" bookmark="no"/>
  <Shape xmlns="" ID="/42G47L/BDt1FyWUMK4jlFXk5zc=" pdftag="" Order="_x0032_" bookmark="no"/>
  <Shape xmlns="" ID="O4SA+/rhPDajdp/RwcSvIbXXBFE=" pdftag="" Order="_x0033_" bookmark="no"/>
  <Shape xmlns="" ID="1vGXC4N0Keu/GS3nDZAeot6Di20=" pdftag="" Order="_x0033_" bookmark="no"/>
  <Shape xmlns="" ID="6k0iKgRt9PK+NMnVS6/0YG/sVto=" pdftag="" Order="_x0033_" bookmark="no"/>
  <SubText xmlns="" ID="ivJUNQVsjjB22ztIEY7gN5rs+ZU=" ActualText=""/>
  <SubText xmlns="" ID="gbPZENyiNYrePwii/dHxxWkJDQY=" ActualText=""/>
  <SubText xmlns="" ID="jlcdpII69thqpL8uZwCsyKITgeE=" ActualText=""/>
  <SubText xmlns="" ID="uK8QuFa8rIZbEBiUHfoOkKEk00k=" ActualText=""/>
  <SubText xmlns="" ID="kidoyEUGLqehyJEfGzzAGQ9gIXg=" ActualText=""/>
  <SubText xmlns="" ID="b4tEHNVkyZ0TV4W6UR7KKVD+AhQ=" ActualText=""/>
  <SubText xmlns="" ID="h/NGwPPESGzIYiRJxqPhmrQehyY=" ActualText=""/>
  <SubText xmlns="" ID="Q2kKqzO2jOlMsGW1CNJJIb+FLJo=" ActualText=""/>
  <SubText xmlns="" ID="nF3OGc3MlbBpJaJo7KUttZ7cVhs=" ActualText=""/>
  <SubText xmlns="" ID="uGALgJaV/Y0uIZ/NKxybu4wFZ8g=" ActualText=""/>
  <SubText xmlns="" ID="jfurw0Do1Byrdtgfz9k1WeCKWv0=" ActualText=""/>
  <SubText xmlns="" ID="6Wyivh2YStd21OaMNd/9/YRx8Cs=" ActualText=""/>
  <SubText xmlns="" ID="4LRaDvLT4q0um/bbz5q7To6cdlQ=" ActualText=""/>
</PAW>
</file>

<file path=customXml/itemProps1.xml><?xml version="1.0" encoding="utf-8"?>
<ds:datastoreItem xmlns:ds="http://schemas.openxmlformats.org/officeDocument/2006/customXml" ds:itemID="{EFA1F252-B377-4990-B6B6-0E1E8C4CF733}">
  <ds:schemaRefs>
    <ds:schemaRef ds:uri="http://www.net-centric.com/PAWPP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6186</TotalTime>
  <Words>1785</Words>
  <Application>Microsoft Office PowerPoint</Application>
  <PresentationFormat>Widescreen</PresentationFormat>
  <Paragraphs>253</Paragraphs>
  <Slides>43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Courier New</vt:lpstr>
      <vt:lpstr>Segoe UI</vt:lpstr>
      <vt:lpstr>Calibri</vt:lpstr>
      <vt:lpstr>Source Sans Pro</vt:lpstr>
      <vt:lpstr>Roboto Slab</vt:lpstr>
      <vt:lpstr>Barlow</vt:lpstr>
      <vt:lpstr>Figtree 4</vt:lpstr>
      <vt:lpstr>AoD_TA_Center_Template</vt:lpstr>
      <vt:lpstr>Let’s Explore the Emergence of Artificial Intelligence Work Tools </vt:lpstr>
      <vt:lpstr>Thank You for Joining us for Today’s  National Community of Practice Webinar</vt:lpstr>
      <vt:lpstr>Let’s Explore the Emergence of Artificial Intelligence Work Tools </vt:lpstr>
      <vt:lpstr>Maximizing Your Webinar Participation: Zoom Tips</vt:lpstr>
      <vt:lpstr>Celebrating the Anniversary of Americans with Disabilities Act!</vt:lpstr>
      <vt:lpstr>Agenda</vt:lpstr>
      <vt:lpstr>Brief Speaker Introductions</vt:lpstr>
      <vt:lpstr>Remarks from Leadership at the Administration for Community Living </vt:lpstr>
      <vt:lpstr>AI &amp; Employment: Disability Lens</vt:lpstr>
      <vt:lpstr>KEY #1</vt:lpstr>
      <vt:lpstr>Hello! </vt:lpstr>
      <vt:lpstr>Questions of the Day</vt:lpstr>
      <vt:lpstr>1. What is AI?</vt:lpstr>
      <vt:lpstr>AI can help, and AI can harm.arm. </vt:lpstr>
      <vt:lpstr>AI can assist with job tasks. </vt:lpstr>
      <vt:lpstr>AI can make decisions about workers.</vt:lpstr>
      <vt:lpstr>2. How are people using AI?</vt:lpstr>
      <vt:lpstr>Key #4</vt:lpstr>
      <vt:lpstr>Figure 1: Consumer Adoption</vt:lpstr>
      <vt:lpstr>Figure 2: Consumer Concerns</vt:lpstr>
      <vt:lpstr>Key #4</vt:lpstr>
      <vt:lpstr>Research: HR Adoption (1 of 3) </vt:lpstr>
      <vt:lpstr>Research: HR Adoption (2 of 3) </vt:lpstr>
      <vt:lpstr>Research: HR Adoption (3 of 3) </vt:lpstr>
      <vt:lpstr>Figure 5: AI Risk Management</vt:lpstr>
      <vt:lpstr>Key #5</vt:lpstr>
      <vt:lpstr>3. How can we help?</vt:lpstr>
      <vt:lpstr>Pictures of People with Disabilities at Work</vt:lpstr>
      <vt:lpstr>ODEP Strategy </vt:lpstr>
      <vt:lpstr>Influence Federal Policies </vt:lpstr>
      <vt:lpstr>Engage Civil Society Leaders</vt:lpstr>
      <vt:lpstr>Create Employer Resources</vt:lpstr>
      <vt:lpstr>Keys for Ethical AI</vt:lpstr>
      <vt:lpstr>Final Key</vt:lpstr>
      <vt:lpstr>Thank You</vt:lpstr>
      <vt:lpstr>Floreo VR</vt:lpstr>
      <vt:lpstr>VR for Autism</vt:lpstr>
      <vt:lpstr>How It Works</vt:lpstr>
      <vt:lpstr>Demo</vt:lpstr>
      <vt:lpstr>Opportunities for AI</vt:lpstr>
      <vt:lpstr>Question and Answer Session </vt:lpstr>
      <vt:lpstr>DETAC offers free technical assistance! </vt:lpstr>
      <vt:lpstr>DETAC Contact Information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Explore the Emergence of Artificial Intelligence Work Tools </dc:title>
  <dc:subject>National Community of Practice (CoP) webinar series</dc:subject>
  <dc:creator>Disability Employment Technical Assistance Center (DETAC)</dc:creator>
  <cp:keywords>Let’s Explore the Emergence of Artificial Intelligence Work Tools; Disability Employment Technical Assistance Center (DETAC); Administration for Community Living (ACL); Adiministration on Disabilities (AoD); National Community of Practice (CoP); June 2023</cp:keywords>
  <cp:lastModifiedBy>Amy Gonzalez</cp:lastModifiedBy>
  <cp:revision>476</cp:revision>
  <dcterms:created xsi:type="dcterms:W3CDTF">2021-08-05T15:35:54Z</dcterms:created>
  <dcterms:modified xsi:type="dcterms:W3CDTF">2023-07-10T14:15:12Z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0x010100C81616C23D101D448628C79DA1A7A83500DBB5D4F7D633864AAE5D6179D275E2F5</vt:lpwstr>
  </property>
</Properties>
</file>