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2"/>
  </p:sldMasterIdLst>
  <p:notesMasterIdLst>
    <p:notesMasterId r:id="rId22"/>
  </p:notesMasterIdLst>
  <p:sldIdLst>
    <p:sldId id="710" r:id="rId3"/>
    <p:sldId id="257" r:id="rId4"/>
    <p:sldId id="711" r:id="rId5"/>
    <p:sldId id="259" r:id="rId6"/>
    <p:sldId id="263" r:id="rId7"/>
    <p:sldId id="719" r:id="rId8"/>
    <p:sldId id="720" r:id="rId9"/>
    <p:sldId id="721" r:id="rId10"/>
    <p:sldId id="722" r:id="rId11"/>
    <p:sldId id="724" r:id="rId12"/>
    <p:sldId id="694" r:id="rId13"/>
    <p:sldId id="714" r:id="rId14"/>
    <p:sldId id="716" r:id="rId15"/>
    <p:sldId id="717" r:id="rId16"/>
    <p:sldId id="718" r:id="rId17"/>
    <p:sldId id="295" r:id="rId18"/>
    <p:sldId id="296" r:id="rId19"/>
    <p:sldId id="298" r:id="rId20"/>
    <p:sldId id="299" r:id="rId21"/>
  </p:sldIdLst>
  <p:sldSz cx="12192000" cy="6858000"/>
  <p:notesSz cx="6858000" cy="9144000"/>
  <p:embeddedFontLst>
    <p:embeddedFont>
      <p:font typeface="Calibri" panose="020F0502020204030204" pitchFamily="34" charset="0"/>
      <p:regular r:id="rId23"/>
      <p:bold r:id="rId24"/>
      <p:italic r:id="rId25"/>
      <p:boldItalic r:id="rId26"/>
    </p:embeddedFont>
  </p:embeddedFontLst>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984"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00FF"/>
    <a:srgbClr val="1A3464"/>
    <a:srgbClr val="E6E6E6"/>
    <a:srgbClr val="264E94"/>
    <a:srgbClr val="DBABAD"/>
    <a:srgbClr val="981824"/>
    <a:srgbClr val="BE1E2D"/>
    <a:srgbClr val="44546A"/>
    <a:srgbClr val="40BC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125" autoAdjust="0"/>
  </p:normalViewPr>
  <p:slideViewPr>
    <p:cSldViewPr snapToGrid="0" showGuides="1">
      <p:cViewPr varScale="1">
        <p:scale>
          <a:sx n="108" d="100"/>
          <a:sy n="108" d="100"/>
        </p:scale>
        <p:origin x="1182" y="102"/>
      </p:cViewPr>
      <p:guideLst>
        <p:guide orient="horz" pos="984"/>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Google Shape;3;n">
            <a:extLst>
              <a:ext uri="{FF2B5EF4-FFF2-40B4-BE49-F238E27FC236}">
                <a16:creationId xmlns:a16="http://schemas.microsoft.com/office/drawing/2014/main" id="{9FBAA859-1ED4-4B1A-3440-D2DF5782ADD3}"/>
              </a:ext>
            </a:extLst>
          </p:cNvPr>
          <p:cNvSpPr txBox="1">
            <a:spLocks noGrp="1" noChangeArrowheads="1"/>
          </p:cNvSpPr>
          <p:nvPr>
            <p:ph type="hdr" idx="2"/>
          </p:nvPr>
        </p:nvSpPr>
        <p:spPr bwMode="auto">
          <a:xfrm>
            <a:off x="0" y="0"/>
            <a:ext cx="2971800" cy="457200"/>
          </a:xfrm>
          <a:prstGeom prst="rect">
            <a:avLst/>
          </a:prstGeom>
          <a:noFill/>
          <a:ln>
            <a:noFill/>
          </a:ln>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dirty="0"/>
          </a:p>
        </p:txBody>
      </p:sp>
      <p:sp>
        <p:nvSpPr>
          <p:cNvPr id="17411" name="Google Shape;4;n">
            <a:extLst>
              <a:ext uri="{FF2B5EF4-FFF2-40B4-BE49-F238E27FC236}">
                <a16:creationId xmlns:a16="http://schemas.microsoft.com/office/drawing/2014/main" id="{90229B94-5DB9-1A1B-C19F-9335CB099F8D}"/>
              </a:ext>
            </a:extLst>
          </p:cNvPr>
          <p:cNvSpPr txBox="1">
            <a:spLocks noGrp="1" noChangeArrowheads="1"/>
          </p:cNvSpPr>
          <p:nvPr>
            <p:ph type="dt" idx="10"/>
          </p:nvPr>
        </p:nvSpPr>
        <p:spPr bwMode="auto">
          <a:xfrm>
            <a:off x="3884613" y="0"/>
            <a:ext cx="2971800" cy="457200"/>
          </a:xfrm>
          <a:prstGeom prst="rect">
            <a:avLst/>
          </a:prstGeom>
          <a:noFill/>
          <a:ln>
            <a:noFill/>
          </a:ln>
        </p:spPr>
        <p:txBody>
          <a:bodyPr vert="horz" wrap="square" lIns="91425" tIns="45700" rIns="91425" bIns="45700" numCol="1" anchor="t" anchorCtr="0" compatLnSpc="1">
            <a:prstTxWarp prst="textNoShape">
              <a:avLst/>
            </a:prstTxWarp>
          </a:bodyPr>
          <a:lstStyle>
            <a:lvl1pPr algn="r" eaLnBrk="1" hangingPunct="1">
              <a:buClr>
                <a:srgbClr val="000000"/>
              </a:buClr>
              <a:buSzPts val="1400"/>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dirty="0"/>
          </a:p>
        </p:txBody>
      </p:sp>
      <p:sp>
        <p:nvSpPr>
          <p:cNvPr id="11268" name="Google Shape;5;n">
            <a:extLst>
              <a:ext uri="{FF2B5EF4-FFF2-40B4-BE49-F238E27FC236}">
                <a16:creationId xmlns:a16="http://schemas.microsoft.com/office/drawing/2014/main" id="{5B33A589-2722-0DFC-BD34-1C182E2A37BA}"/>
              </a:ext>
            </a:extLst>
          </p:cNvPr>
          <p:cNvSpPr>
            <a:spLocks noGrp="1" noRot="1" noChangeAspect="1"/>
          </p:cNvSpPr>
          <p:nvPr>
            <p:ph type="sldImg" idx="3"/>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1269" name="Google Shape;6;n">
            <a:extLst>
              <a:ext uri="{FF2B5EF4-FFF2-40B4-BE49-F238E27FC236}">
                <a16:creationId xmlns:a16="http://schemas.microsoft.com/office/drawing/2014/main" id="{B9040E7B-C7A3-A19C-7D50-81B1BDDAB6AE}"/>
              </a:ext>
            </a:extLst>
          </p:cNvPr>
          <p:cNvSpPr txBox="1">
            <a:spLocks noGrp="1" noChangeArrowheads="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17414" name="Google Shape;7;n">
            <a:extLst>
              <a:ext uri="{FF2B5EF4-FFF2-40B4-BE49-F238E27FC236}">
                <a16:creationId xmlns:a16="http://schemas.microsoft.com/office/drawing/2014/main" id="{C774D017-5DAB-1294-9955-51CB8C5052A7}"/>
              </a:ext>
            </a:extLst>
          </p:cNvPr>
          <p:cNvSpPr txBox="1">
            <a:spLocks noGrp="1" noChangeArrowheads="1"/>
          </p:cNvSpPr>
          <p:nvPr>
            <p:ph type="ftr" idx="11"/>
          </p:nvPr>
        </p:nvSpPr>
        <p:spPr bwMode="auto">
          <a:xfrm>
            <a:off x="0" y="8685213"/>
            <a:ext cx="2971800" cy="457200"/>
          </a:xfrm>
          <a:prstGeom prst="rect">
            <a:avLst/>
          </a:prstGeom>
          <a:noFill/>
          <a:ln>
            <a:noFill/>
          </a:ln>
        </p:spPr>
        <p:txBody>
          <a:bodyPr vert="horz" wrap="square" lIns="91425" tIns="45700" rIns="91425" bIns="45700" numCol="1" anchor="b" anchorCtr="0" compatLnSpc="1">
            <a:prstTxWarp prst="textNoShape">
              <a:avLst/>
            </a:prstTxWarp>
          </a:bodyPr>
          <a:lstStyle>
            <a:lvl1pPr eaLnBrk="1" hangingPunct="1">
              <a:buClr>
                <a:srgbClr val="000000"/>
              </a:buClr>
              <a:buSzPts val="1400"/>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dirty="0"/>
          </a:p>
        </p:txBody>
      </p:sp>
      <p:sp>
        <p:nvSpPr>
          <p:cNvPr id="17415" name="Google Shape;8;n">
            <a:extLst>
              <a:ext uri="{FF2B5EF4-FFF2-40B4-BE49-F238E27FC236}">
                <a16:creationId xmlns:a16="http://schemas.microsoft.com/office/drawing/2014/main" id="{6DFB9D01-F402-139D-7827-FB42A03845B7}"/>
              </a:ext>
            </a:extLst>
          </p:cNvPr>
          <p:cNvSpPr txBox="1">
            <a:spLocks noGrp="1" noChangeArrowheads="1"/>
          </p:cNvSpPr>
          <p:nvPr>
            <p:ph type="sldNum" idx="12"/>
          </p:nvPr>
        </p:nvSpPr>
        <p:spPr bwMode="auto">
          <a:xfrm>
            <a:off x="3884613" y="8685213"/>
            <a:ext cx="2971800" cy="457200"/>
          </a:xfrm>
          <a:prstGeom prst="rect">
            <a:avLst/>
          </a:prstGeom>
          <a:noFill/>
          <a:ln>
            <a:noFill/>
          </a:ln>
        </p:spPr>
        <p:txBody>
          <a:bodyPr vert="horz" wrap="square" lIns="91425" tIns="45700" rIns="91425" bIns="45700" numCol="1" anchor="b" anchorCtr="0" compatLnSpc="1">
            <a:prstTxWarp prst="textNoShape">
              <a:avLst/>
            </a:prstTxWarp>
          </a:bodyPr>
          <a:lstStyle>
            <a:lvl1pPr algn="r" eaLnBrk="1" hangingPunct="1">
              <a:buClr>
                <a:srgbClr val="000000"/>
              </a:buClr>
              <a:buSzPts val="1200"/>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pPr>
              <a:defRPr/>
            </a:pPr>
            <a:fld id="{3B663B2B-A71D-4C3D-807B-C59CA13C7EA3}" type="slidenum">
              <a:rPr lang="en-US" altLang="en-US"/>
              <a:pPr>
                <a:defRPr/>
              </a:pPr>
              <a:t>‹#›</a:t>
            </a:fld>
            <a:endParaRPr lang="en-US" altLang="en-US"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90;p2:notes">
            <a:extLst>
              <a:ext uri="{FF2B5EF4-FFF2-40B4-BE49-F238E27FC236}">
                <a16:creationId xmlns:a16="http://schemas.microsoft.com/office/drawing/2014/main" id="{D99340E6-802B-5289-8927-7DD11BF858ED}"/>
              </a:ext>
            </a:extLst>
          </p:cNvPr>
          <p:cNvSpPr txBox="1">
            <a:spLocks noGrp="1" noChangeArrowheads="1"/>
          </p:cNvSpPr>
          <p:nvPr>
            <p:ph type="body" idx="1"/>
          </p:nvPr>
        </p:nvSpPr>
        <p:spPr/>
        <p:txBody>
          <a:bodyPr/>
          <a:lstStyle/>
          <a:p>
            <a:pPr marL="0" indent="0" eaLnBrk="1" hangingPunct="1">
              <a:spcBef>
                <a:spcPts val="363"/>
              </a:spcBef>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15363" name="Google Shape;91;p2:notes">
            <a:extLst>
              <a:ext uri="{FF2B5EF4-FFF2-40B4-BE49-F238E27FC236}">
                <a16:creationId xmlns:a16="http://schemas.microsoft.com/office/drawing/2014/main" id="{EC77AC5C-8687-A35C-AA17-6A28F125C943}"/>
              </a:ext>
            </a:extLst>
          </p:cNvPr>
          <p:cNvSpPr>
            <a:spLocks noGrp="1" noRot="1" noChangeAspect="1" noTextEdit="1"/>
          </p:cNvSpPr>
          <p:nvPr>
            <p:ph type="sldImg" idx="2"/>
          </p:nvPr>
        </p:nvSpPr>
        <p:spPr>
          <a:ln>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8" name="Google Shape;104;p4:notes">
            <a:extLst>
              <a:ext uri="{FF2B5EF4-FFF2-40B4-BE49-F238E27FC236}">
                <a16:creationId xmlns:a16="http://schemas.microsoft.com/office/drawing/2014/main" id="{ECEDEBD9-850A-748F-5D3B-CCE8064A821F}"/>
              </a:ext>
            </a:extLst>
          </p:cNvPr>
          <p:cNvSpPr txBox="1">
            <a:spLocks noGrp="1" noChangeArrowheads="1"/>
          </p:cNvSpPr>
          <p:nvPr>
            <p:ph type="body" idx="1"/>
          </p:nvPr>
        </p:nvSpPr>
        <p:spPr/>
        <p:txBody>
          <a:bodyPr/>
          <a:lstStyle/>
          <a:p>
            <a:pPr marL="0" indent="0" eaLnBrk="1" hangingPunct="1">
              <a:spcBef>
                <a:spcPts val="363"/>
              </a:spcBef>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19459" name="Google Shape;105;p4:notes">
            <a:extLst>
              <a:ext uri="{FF2B5EF4-FFF2-40B4-BE49-F238E27FC236}">
                <a16:creationId xmlns:a16="http://schemas.microsoft.com/office/drawing/2014/main" id="{30E958E6-2C5C-9A51-ECBF-CE73DE2AAB01}"/>
              </a:ext>
            </a:extLst>
          </p:cNvPr>
          <p:cNvSpPr>
            <a:spLocks noGrp="1" noRot="1" noChangeAspect="1" noTextEdit="1"/>
          </p:cNvSpPr>
          <p:nvPr>
            <p:ph type="sldImg" idx="2"/>
          </p:nvPr>
        </p:nvSpPr>
        <p:spPr>
          <a:ln>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Google Shape;377;p97:notes">
            <a:extLst>
              <a:ext uri="{FF2B5EF4-FFF2-40B4-BE49-F238E27FC236}">
                <a16:creationId xmlns:a16="http://schemas.microsoft.com/office/drawing/2014/main" id="{C2F6575B-9CF7-3B90-56BC-00A7FC92898A}"/>
              </a:ext>
            </a:extLst>
          </p:cNvPr>
          <p:cNvSpPr txBox="1">
            <a:spLocks noGrp="1" noChangeArrowheads="1"/>
          </p:cNvSpPr>
          <p:nvPr>
            <p:ph type="body" idx="1"/>
          </p:nvPr>
        </p:nvSpPr>
        <p:spPr/>
        <p:txBody>
          <a:bodyPr/>
          <a:lstStyle/>
          <a:p>
            <a:pPr marL="0" indent="0" eaLnBrk="1" hangingPunct="1">
              <a:spcBef>
                <a:spcPts val="363"/>
              </a:spcBef>
              <a:buSzPts val="1400"/>
            </a:pPr>
            <a:r>
              <a:rPr lang="en-US" altLang="en-US" sz="1200" dirty="0">
                <a:latin typeface="Arial" panose="020B0604020202020204" pitchFamily="34" charset="0"/>
                <a:cs typeface="Arial" panose="020B0604020202020204" pitchFamily="34" charset="0"/>
              </a:rPr>
              <a:t>Note, image was derived from the stock images of the PPT.</a:t>
            </a:r>
          </a:p>
        </p:txBody>
      </p:sp>
      <p:sp>
        <p:nvSpPr>
          <p:cNvPr id="48131" name="Google Shape;378;p97:notes">
            <a:extLst>
              <a:ext uri="{FF2B5EF4-FFF2-40B4-BE49-F238E27FC236}">
                <a16:creationId xmlns:a16="http://schemas.microsoft.com/office/drawing/2014/main" id="{138FFFC3-BC5C-0923-9CB5-CB3E076F6D7B}"/>
              </a:ext>
            </a:extLst>
          </p:cNvPr>
          <p:cNvSpPr>
            <a:spLocks noGrp="1" noRot="1" noChangeAspect="1" noTextEdit="1"/>
          </p:cNvSpPr>
          <p:nvPr>
            <p:ph type="sldImg" idx="2"/>
          </p:nvPr>
        </p:nvSpPr>
        <p:spPr>
          <a:ln>
            <a:headEnd/>
            <a:tailE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Google Shape;384;p54:notes">
            <a:extLst>
              <a:ext uri="{FF2B5EF4-FFF2-40B4-BE49-F238E27FC236}">
                <a16:creationId xmlns:a16="http://schemas.microsoft.com/office/drawing/2014/main" id="{6E5D984F-C504-9F76-B8DD-77CF7307664F}"/>
              </a:ext>
            </a:extLst>
          </p:cNvPr>
          <p:cNvSpPr txBox="1">
            <a:spLocks noGrp="1" noChangeArrowheads="1"/>
          </p:cNvSpPr>
          <p:nvPr>
            <p:ph type="body" idx="1"/>
          </p:nvPr>
        </p:nvSpPr>
        <p:spPr/>
        <p:txBody>
          <a:bodyPr/>
          <a:lstStyle/>
          <a:p>
            <a:pPr marL="0" indent="0" eaLnBrk="1" hangingPunct="1">
              <a:spcBef>
                <a:spcPts val="363"/>
              </a:spcBef>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50179" name="Google Shape;385;p54:notes">
            <a:extLst>
              <a:ext uri="{FF2B5EF4-FFF2-40B4-BE49-F238E27FC236}">
                <a16:creationId xmlns:a16="http://schemas.microsoft.com/office/drawing/2014/main" id="{4CB00CAE-E50D-B74B-112E-49DF04F1B41F}"/>
              </a:ext>
            </a:extLst>
          </p:cNvPr>
          <p:cNvSpPr>
            <a:spLocks noGrp="1" noRot="1" noChangeAspect="1" noTextEdit="1"/>
          </p:cNvSpPr>
          <p:nvPr>
            <p:ph type="sldImg" idx="2"/>
          </p:nvPr>
        </p:nvSpPr>
        <p:spPr>
          <a:ln>
            <a:headEnd/>
            <a:tailEn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4" name="Google Shape;400;p57:notes">
            <a:extLst>
              <a:ext uri="{FF2B5EF4-FFF2-40B4-BE49-F238E27FC236}">
                <a16:creationId xmlns:a16="http://schemas.microsoft.com/office/drawing/2014/main" id="{F705085F-E72B-2D36-267D-5355824219DC}"/>
              </a:ext>
            </a:extLst>
          </p:cNvPr>
          <p:cNvSpPr txBox="1">
            <a:spLocks noGrp="1" noChangeArrowheads="1"/>
          </p:cNvSpPr>
          <p:nvPr>
            <p:ph type="body" idx="1"/>
          </p:nvPr>
        </p:nvSpPr>
        <p:spPr/>
        <p:txBody>
          <a:bodyPr/>
          <a:lstStyle/>
          <a:p>
            <a:pPr marL="0" indent="0" eaLnBrk="1" hangingPunct="1">
              <a:spcBef>
                <a:spcPts val="363"/>
              </a:spcBef>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54275" name="Google Shape;401;p57:notes">
            <a:extLst>
              <a:ext uri="{FF2B5EF4-FFF2-40B4-BE49-F238E27FC236}">
                <a16:creationId xmlns:a16="http://schemas.microsoft.com/office/drawing/2014/main" id="{B7193239-4DA4-9215-5D2A-1A11F1048892}"/>
              </a:ext>
            </a:extLst>
          </p:cNvPr>
          <p:cNvSpPr>
            <a:spLocks noGrp="1" noRot="1" noChangeAspect="1" noTextEdit="1"/>
          </p:cNvSpPr>
          <p:nvPr>
            <p:ph type="sldImg" idx="2"/>
          </p:nvPr>
        </p:nvSpPr>
        <p:spPr>
          <a:ln>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Google Shape;407;p58:notes">
            <a:extLst>
              <a:ext uri="{FF2B5EF4-FFF2-40B4-BE49-F238E27FC236}">
                <a16:creationId xmlns:a16="http://schemas.microsoft.com/office/drawing/2014/main" id="{E0E85C11-4D82-C54F-6D5B-189A15BCD205}"/>
              </a:ext>
            </a:extLst>
          </p:cNvPr>
          <p:cNvSpPr txBox="1">
            <a:spLocks noGrp="1" noChangeArrowheads="1"/>
          </p:cNvSpPr>
          <p:nvPr>
            <p:ph type="body" idx="1"/>
          </p:nvPr>
        </p:nvSpPr>
        <p:spPr/>
        <p:txBody>
          <a:bodyPr/>
          <a:lstStyle/>
          <a:p>
            <a:pPr marL="0" indent="0" eaLnBrk="1" hangingPunct="1">
              <a:spcBef>
                <a:spcPts val="363"/>
              </a:spcBef>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56323" name="Google Shape;408;p58:notes">
            <a:extLst>
              <a:ext uri="{FF2B5EF4-FFF2-40B4-BE49-F238E27FC236}">
                <a16:creationId xmlns:a16="http://schemas.microsoft.com/office/drawing/2014/main" id="{9BA89E9D-35E3-12C3-4E07-104F0F994E17}"/>
              </a:ext>
            </a:extLst>
          </p:cNvPr>
          <p:cNvSpPr>
            <a:spLocks noGrp="1" noRot="1" noChangeAspect="1" noTextEdit="1"/>
          </p:cNvSpPr>
          <p:nvPr>
            <p:ph type="sldImg" idx="2"/>
          </p:nvPr>
        </p:nvSpPr>
        <p:spPr>
          <a:ln>
            <a:headEnd/>
            <a:tailEnd/>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8"/>
        <p:cNvGrpSpPr/>
        <p:nvPr/>
      </p:nvGrpSpPr>
      <p:grpSpPr>
        <a:xfrm>
          <a:off x="0" y="0"/>
          <a:ext cx="0" cy="0"/>
          <a:chOff x="0" y="0"/>
          <a:chExt cx="0" cy="0"/>
        </a:xfrm>
      </p:grpSpPr>
      <p:sp>
        <p:nvSpPr>
          <p:cNvPr id="2" name="Google Shape;29;p61">
            <a:extLst>
              <a:ext uri="{FF2B5EF4-FFF2-40B4-BE49-F238E27FC236}">
                <a16:creationId xmlns:a16="http://schemas.microsoft.com/office/drawing/2014/main" id="{AADE29E2-FE1F-DE23-86BF-F762D71C9964}"/>
              </a:ext>
            </a:extLst>
          </p:cNvPr>
          <p:cNvSpPr txBox="1">
            <a:spLocks noChangeArrowheads="1"/>
          </p:cNvSpPr>
          <p:nvPr/>
        </p:nvSpPr>
        <p:spPr bwMode="auto">
          <a:xfrm>
            <a:off x="11176000" y="6429375"/>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2554571C-01BD-4571-B45F-0370534AA914}"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dirty="0">
              <a:latin typeface="Calibri" panose="020F0502020204030204" pitchFamily="34" charset="0"/>
              <a:cs typeface="Calibri" panose="020F0502020204030204" pitchFamily="34" charset="0"/>
              <a:sym typeface="Calibri" panose="020F0502020204030204" pitchFamily="34" charset="0"/>
            </a:endParaRPr>
          </a:p>
        </p:txBody>
      </p:sp>
      <p:pic>
        <p:nvPicPr>
          <p:cNvPr id="3" name="Google Shape;31;p61" descr="Logo of the Disability Employment TA Center. On the left, there is a symbol of three people with outstretched arms that are colored in red, blue, and yellow. To the right of the logo is the TA Center name.">
            <a:extLst>
              <a:ext uri="{FF2B5EF4-FFF2-40B4-BE49-F238E27FC236}">
                <a16:creationId xmlns:a16="http://schemas.microsoft.com/office/drawing/2014/main" id="{85EB149C-E6B5-8723-51B4-08CF85FDEBA3}"/>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2716" t="38551" r="4733" b="31648"/>
          <a:stretch>
            <a:fillRect/>
          </a:stretch>
        </p:blipFill>
        <p:spPr bwMode="auto">
          <a:xfrm>
            <a:off x="533400" y="6048375"/>
            <a:ext cx="20621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2;p61" descr="The Administration for Community Living (A C L) logo has three people with outstretched arms colored in blue, red, and yellow with the organization's letters.">
            <a:extLst>
              <a:ext uri="{FF2B5EF4-FFF2-40B4-BE49-F238E27FC236}">
                <a16:creationId xmlns:a16="http://schemas.microsoft.com/office/drawing/2014/main" id="{CB5F8148-F384-69A3-EE17-4F998DA7015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6725" y="6173788"/>
            <a:ext cx="124301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4;p61" descr="https://acl.gov/sites/default/files/graphics/AODColorRGB.jpg">
            <a:extLst>
              <a:ext uri="{FF2B5EF4-FFF2-40B4-BE49-F238E27FC236}">
                <a16:creationId xmlns:a16="http://schemas.microsoft.com/office/drawing/2014/main" id="{33D2F08B-2146-8854-74F7-194DB4ECF91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6169025"/>
            <a:ext cx="990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Google Shape;30;p61"/>
          <p:cNvSpPr txBox="1">
            <a:spLocks noGrp="1"/>
          </p:cNvSpPr>
          <p:nvPr>
            <p:ph type="body" idx="1"/>
          </p:nvPr>
        </p:nvSpPr>
        <p:spPr>
          <a:xfrm>
            <a:off x="609600" y="1567767"/>
            <a:ext cx="10972800" cy="4297363"/>
          </a:xfrm>
          <a:prstGeom prst="rect">
            <a:avLst/>
          </a:prstGeom>
          <a:noFill/>
          <a:ln>
            <a:noFill/>
          </a:ln>
        </p:spPr>
        <p:txBody>
          <a:bodyPr spcFirstLastPara="1">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55600" algn="l">
              <a:lnSpc>
                <a:spcPct val="100000"/>
              </a:lnSpc>
              <a:spcBef>
                <a:spcPts val="400"/>
              </a:spcBef>
              <a:spcAft>
                <a:spcPts val="0"/>
              </a:spcAft>
              <a:buClr>
                <a:schemeClr val="dk1"/>
              </a:buClr>
              <a:buSzPts val="20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33" name="Google Shape;33;p61"/>
          <p:cNvSpPr txBox="1">
            <a:spLocks noGrp="1"/>
          </p:cNvSpPr>
          <p:nvPr>
            <p:ph type="title"/>
          </p:nvPr>
        </p:nvSpPr>
        <p:spPr>
          <a:xfrm>
            <a:off x="0" y="0"/>
            <a:ext cx="12192000" cy="1385093"/>
          </a:xfrm>
          <a:prstGeom prst="rect">
            <a:avLst/>
          </a:prstGeom>
          <a:solidFill>
            <a:schemeClr val="accent1"/>
          </a:solidFill>
          <a:ln>
            <a:noFill/>
          </a:ln>
          <a:effectLst>
            <a:outerShdw dist="76200" dir="5639981" algn="tl" rotWithShape="0">
              <a:srgbClr val="084A9C"/>
            </a:outerShdw>
          </a:effectLst>
        </p:spPr>
        <p:txBody>
          <a:bodyPr spcFirstLastPara="1">
            <a:noAutofit/>
          </a:bodyPr>
          <a:lstStyle>
            <a:lvl1pPr lvl="0" algn="ctr">
              <a:lnSpc>
                <a:spcPct val="9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1774459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_Divider">
  <p:cSld name="Section_Divider">
    <p:spTree>
      <p:nvGrpSpPr>
        <p:cNvPr id="1" name="Shape 35"/>
        <p:cNvGrpSpPr/>
        <p:nvPr/>
      </p:nvGrpSpPr>
      <p:grpSpPr>
        <a:xfrm>
          <a:off x="0" y="0"/>
          <a:ext cx="0" cy="0"/>
          <a:chOff x="0" y="0"/>
          <a:chExt cx="0" cy="0"/>
        </a:xfrm>
      </p:grpSpPr>
      <p:sp>
        <p:nvSpPr>
          <p:cNvPr id="2" name="Google Shape;36;p65">
            <a:extLst>
              <a:ext uri="{FF2B5EF4-FFF2-40B4-BE49-F238E27FC236}">
                <a16:creationId xmlns:a16="http://schemas.microsoft.com/office/drawing/2014/main" id="{D96BBE95-0BE5-A156-80F5-426CCD0F5B5C}"/>
              </a:ext>
            </a:extLst>
          </p:cNvPr>
          <p:cNvSpPr>
            <a:spLocks noChangeArrowheads="1"/>
          </p:cNvSpPr>
          <p:nvPr/>
        </p:nvSpPr>
        <p:spPr bwMode="auto">
          <a:xfrm>
            <a:off x="6604000" y="609600"/>
            <a:ext cx="5026025" cy="5486400"/>
          </a:xfrm>
          <a:prstGeom prst="rect">
            <a:avLst/>
          </a:prstGeom>
          <a:solidFill>
            <a:schemeClr val="accent1"/>
          </a:solidFill>
          <a:ln w="25400">
            <a:solidFill>
              <a:schemeClr val="accent1"/>
            </a:solidFill>
            <a:round/>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800"/>
              <a:defRPr/>
            </a:pPr>
            <a:endParaRPr lang="en-US" altLang="en-US" sz="1800"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3" name="Google Shape;39;p65">
            <a:extLst>
              <a:ext uri="{FF2B5EF4-FFF2-40B4-BE49-F238E27FC236}">
                <a16:creationId xmlns:a16="http://schemas.microsoft.com/office/drawing/2014/main" id="{57E1981A-7FC9-78F3-7EB7-75A3E849AF1D}"/>
              </a:ext>
            </a:extLst>
          </p:cNvPr>
          <p:cNvSpPr txBox="1">
            <a:spLocks noChangeArrowheads="1"/>
          </p:cNvSpPr>
          <p:nvPr/>
        </p:nvSpPr>
        <p:spPr bwMode="auto">
          <a:xfrm>
            <a:off x="11223625" y="6477000"/>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9587B0FE-4095-4FEF-B709-C5CAAE4E15D2}"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pic>
        <p:nvPicPr>
          <p:cNvPr id="4" name="Google Shape;40;p65" descr="Logo of the Disability Employment TA Center. On the left, there is a symbol of three people with outstretched arms that are colored in red, blue, and yellow. To the right of the logo is the TA Center name.">
            <a:extLst>
              <a:ext uri="{FF2B5EF4-FFF2-40B4-BE49-F238E27FC236}">
                <a16:creationId xmlns:a16="http://schemas.microsoft.com/office/drawing/2014/main" id="{84A9380E-94D0-3E41-3887-EEA56D6EE6F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2716" t="38551" r="4733" b="31648"/>
          <a:stretch>
            <a:fillRect/>
          </a:stretch>
        </p:blipFill>
        <p:spPr bwMode="auto">
          <a:xfrm>
            <a:off x="533400" y="6048375"/>
            <a:ext cx="20621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41;p65" descr="The Administration for Community Living (A C L) logo has three people with outstretched arms colored in blue, red, and yellow with the organization's letters.">
            <a:extLst>
              <a:ext uri="{FF2B5EF4-FFF2-40B4-BE49-F238E27FC236}">
                <a16:creationId xmlns:a16="http://schemas.microsoft.com/office/drawing/2014/main" id="{49EA2AE4-A5A3-8FD1-ADB7-50D61D95E13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6137275"/>
            <a:ext cx="12414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42;p65" descr="https://acl.gov/sites/default/files/graphics/AODColorRGB.jpg">
            <a:extLst>
              <a:ext uri="{FF2B5EF4-FFF2-40B4-BE49-F238E27FC236}">
                <a16:creationId xmlns:a16="http://schemas.microsoft.com/office/drawing/2014/main" id="{D0D24843-B4CB-908B-FC25-7A1AAA09C08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6134100"/>
            <a:ext cx="9906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Google Shape;37;p65"/>
          <p:cNvSpPr txBox="1">
            <a:spLocks noGrp="1"/>
          </p:cNvSpPr>
          <p:nvPr>
            <p:ph type="ctrTitle"/>
          </p:nvPr>
        </p:nvSpPr>
        <p:spPr>
          <a:xfrm>
            <a:off x="406400" y="1899448"/>
            <a:ext cx="5791200" cy="2459037"/>
          </a:xfrm>
          <a:prstGeom prst="rect">
            <a:avLst/>
          </a:prstGeom>
          <a:solidFill>
            <a:schemeClr val="lt1"/>
          </a:solidFill>
          <a:ln>
            <a:noFill/>
          </a:ln>
          <a:effectLst>
            <a:outerShdw dist="76200" dir="5639981" algn="tl" rotWithShape="0">
              <a:srgbClr val="084A9C"/>
            </a:outerShdw>
          </a:effectLst>
        </p:spPr>
        <p:txBody>
          <a:bodyPr spcFirstLastPara="1">
            <a:noAutofit/>
          </a:bodyPr>
          <a:lstStyle>
            <a:lvl1pPr lvl="0" algn="l">
              <a:lnSpc>
                <a:spcPct val="95000"/>
              </a:lnSpc>
              <a:spcBef>
                <a:spcPts val="0"/>
              </a:spcBef>
              <a:spcAft>
                <a:spcPts val="0"/>
              </a:spcAft>
              <a:buSzPts val="1400"/>
              <a:buNone/>
              <a:defRPr>
                <a:solidFill>
                  <a:srgbClr val="084A9C"/>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r>
              <a:rPr lang="en-US"/>
              <a:t>Click to edit Master title style</a:t>
            </a:r>
            <a:endParaRPr/>
          </a:p>
        </p:txBody>
      </p:sp>
      <p:sp>
        <p:nvSpPr>
          <p:cNvPr id="38" name="Google Shape;38;p65"/>
          <p:cNvSpPr txBox="1">
            <a:spLocks noGrp="1"/>
          </p:cNvSpPr>
          <p:nvPr>
            <p:ph type="subTitle" idx="1"/>
          </p:nvPr>
        </p:nvSpPr>
        <p:spPr>
          <a:xfrm>
            <a:off x="406400" y="4495800"/>
            <a:ext cx="5791200" cy="685800"/>
          </a:xfrm>
          <a:prstGeom prst="rect">
            <a:avLst/>
          </a:prstGeom>
          <a:noFill/>
          <a:ln>
            <a:noFill/>
          </a:ln>
        </p:spPr>
        <p:txBody>
          <a:bodyPr spcFirstLastPara="1">
            <a:noAutofit/>
          </a:bodyPr>
          <a:lstStyle>
            <a:lvl1pPr lvl="0" algn="l">
              <a:lnSpc>
                <a:spcPct val="100000"/>
              </a:lnSpc>
              <a:spcBef>
                <a:spcPts val="640"/>
              </a:spcBef>
              <a:spcAft>
                <a:spcPts val="0"/>
              </a:spcAft>
              <a:buClr>
                <a:schemeClr val="dk1"/>
              </a:buClr>
              <a:buSzPts val="3200"/>
              <a:buNone/>
              <a:defRPr i="1"/>
            </a:lvl1pPr>
            <a:lvl2pPr lvl="1" algn="l">
              <a:lnSpc>
                <a:spcPct val="100000"/>
              </a:lnSpc>
              <a:spcBef>
                <a:spcPts val="360"/>
              </a:spcBef>
              <a:spcAft>
                <a:spcPts val="0"/>
              </a:spcAft>
              <a:buClr>
                <a:schemeClr val="dk1"/>
              </a:buClr>
              <a:buSzPts val="1800"/>
              <a:buChar char="–"/>
              <a:defRPr/>
            </a:lvl2pPr>
            <a:lvl3pPr lvl="2" algn="l">
              <a:lnSpc>
                <a:spcPct val="100000"/>
              </a:lnSpc>
              <a:spcBef>
                <a:spcPts val="360"/>
              </a:spcBef>
              <a:spcAft>
                <a:spcPts val="0"/>
              </a:spcAft>
              <a:buClr>
                <a:schemeClr val="dk1"/>
              </a:buClr>
              <a:buSzPts val="1800"/>
              <a:buChar char="•"/>
              <a:defRPr/>
            </a:lvl3pPr>
            <a:lvl4pPr lvl="3" algn="l">
              <a:lnSpc>
                <a:spcPct val="100000"/>
              </a:lnSpc>
              <a:spcBef>
                <a:spcPts val="360"/>
              </a:spcBef>
              <a:spcAft>
                <a:spcPts val="0"/>
              </a:spcAft>
              <a:buClr>
                <a:schemeClr val="dk1"/>
              </a:buClr>
              <a:buSzPts val="1800"/>
              <a:buChar char="–"/>
              <a:defRPr/>
            </a:lvl4pPr>
            <a:lvl5pPr lvl="4" algn="l">
              <a:lnSpc>
                <a:spcPct val="100000"/>
              </a:lnSpc>
              <a:spcBef>
                <a:spcPts val="360"/>
              </a:spcBef>
              <a:spcAft>
                <a:spcPts val="0"/>
              </a:spcAft>
              <a:buClr>
                <a:schemeClr val="dk1"/>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r>
              <a:rPr lang="en-US"/>
              <a:t>Click to edit Master subtitle style</a:t>
            </a:r>
            <a:endParaRPr/>
          </a:p>
        </p:txBody>
      </p:sp>
    </p:spTree>
    <p:extLst>
      <p:ext uri="{BB962C8B-B14F-4D97-AF65-F5344CB8AC3E}">
        <p14:creationId xmlns:p14="http://schemas.microsoft.com/office/powerpoint/2010/main" val="4255742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58"/>
        <p:cNvGrpSpPr/>
        <p:nvPr/>
      </p:nvGrpSpPr>
      <p:grpSpPr>
        <a:xfrm>
          <a:off x="0" y="0"/>
          <a:ext cx="0" cy="0"/>
          <a:chOff x="0" y="0"/>
          <a:chExt cx="0" cy="0"/>
        </a:xfrm>
      </p:grpSpPr>
      <p:pic>
        <p:nvPicPr>
          <p:cNvPr id="2" name="Google Shape;61;p100" descr="Logo of the Disability Employment TA Center. On the left, there is a symbol of three people with outstretched arms that are colored in red, blue, and yellow. To the right of the logo is the TA Center name.">
            <a:extLst>
              <a:ext uri="{FF2B5EF4-FFF2-40B4-BE49-F238E27FC236}">
                <a16:creationId xmlns:a16="http://schemas.microsoft.com/office/drawing/2014/main" id="{B839FFA6-B61C-7EBF-FBC2-1FB8842FD77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2716" t="38551" r="4733" b="31648"/>
          <a:stretch>
            <a:fillRect/>
          </a:stretch>
        </p:blipFill>
        <p:spPr bwMode="auto">
          <a:xfrm>
            <a:off x="533400" y="6048375"/>
            <a:ext cx="20621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62;p100" descr="The Administration for Community Living (A C L) logo has three people with outstretched arms colored in blue, red, and yellow with the organization's letters.">
            <a:extLst>
              <a:ext uri="{FF2B5EF4-FFF2-40B4-BE49-F238E27FC236}">
                <a16:creationId xmlns:a16="http://schemas.microsoft.com/office/drawing/2014/main" id="{6F7C567C-49C8-9D45-965F-0599C571A08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6725" y="6173788"/>
            <a:ext cx="124301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64;p100" descr="https://acl.gov/sites/default/files/graphics/AODColorRGB.jpg">
            <a:extLst>
              <a:ext uri="{FF2B5EF4-FFF2-40B4-BE49-F238E27FC236}">
                <a16:creationId xmlns:a16="http://schemas.microsoft.com/office/drawing/2014/main" id="{CE0DCDEA-DDBC-3281-55EA-1D3D9465AC8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6169025"/>
            <a:ext cx="990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65;p100">
            <a:extLst>
              <a:ext uri="{FF2B5EF4-FFF2-40B4-BE49-F238E27FC236}">
                <a16:creationId xmlns:a16="http://schemas.microsoft.com/office/drawing/2014/main" id="{2B896D54-AC78-CF57-532D-9D63E7934EDA}"/>
              </a:ext>
            </a:extLst>
          </p:cNvPr>
          <p:cNvSpPr txBox="1">
            <a:spLocks noChangeArrowheads="1"/>
          </p:cNvSpPr>
          <p:nvPr/>
        </p:nvSpPr>
        <p:spPr bwMode="auto">
          <a:xfrm>
            <a:off x="11176000" y="6462713"/>
            <a:ext cx="812800" cy="261937"/>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98CFADD3-9616-4EF1-9F2A-C5CA3B0FD814}" type="slidenum">
              <a:rPr lang="en-US" altLang="en-US" sz="11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59" name="Google Shape;59;p100"/>
          <p:cNvSpPr txBox="1">
            <a:spLocks noGrp="1"/>
          </p:cNvSpPr>
          <p:nvPr>
            <p:ph type="body" idx="1"/>
          </p:nvPr>
        </p:nvSpPr>
        <p:spPr>
          <a:xfrm>
            <a:off x="609600" y="1610099"/>
            <a:ext cx="5283200" cy="4297363"/>
          </a:xfrm>
          <a:prstGeom prst="rect">
            <a:avLst/>
          </a:prstGeom>
          <a:noFill/>
          <a:ln>
            <a:noFill/>
          </a:ln>
        </p:spPr>
        <p:txBody>
          <a:bodyPr spcFirstLastPara="1">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pPr lvl="0"/>
            <a:r>
              <a:rPr lang="en-US"/>
              <a:t>Click to edit Master text styles</a:t>
            </a:r>
          </a:p>
        </p:txBody>
      </p:sp>
      <p:sp>
        <p:nvSpPr>
          <p:cNvPr id="60" name="Google Shape;60;p100"/>
          <p:cNvSpPr txBox="1">
            <a:spLocks noGrp="1"/>
          </p:cNvSpPr>
          <p:nvPr>
            <p:ph type="body" idx="2"/>
          </p:nvPr>
        </p:nvSpPr>
        <p:spPr>
          <a:xfrm>
            <a:off x="6299200" y="1610099"/>
            <a:ext cx="5283200" cy="4297363"/>
          </a:xfrm>
          <a:prstGeom prst="rect">
            <a:avLst/>
          </a:prstGeom>
          <a:noFill/>
          <a:ln>
            <a:noFill/>
          </a:ln>
        </p:spPr>
        <p:txBody>
          <a:bodyPr spcFirstLastPara="1">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pPr lvl="0"/>
            <a:r>
              <a:rPr lang="en-US"/>
              <a:t>Click to edit Master text styles</a:t>
            </a:r>
          </a:p>
        </p:txBody>
      </p:sp>
      <p:sp>
        <p:nvSpPr>
          <p:cNvPr id="63" name="Google Shape;63;p100"/>
          <p:cNvSpPr txBox="1">
            <a:spLocks noGrp="1"/>
          </p:cNvSpPr>
          <p:nvPr>
            <p:ph type="title"/>
          </p:nvPr>
        </p:nvSpPr>
        <p:spPr>
          <a:xfrm>
            <a:off x="0" y="0"/>
            <a:ext cx="12192000" cy="1385093"/>
          </a:xfrm>
          <a:prstGeom prst="rect">
            <a:avLst/>
          </a:prstGeom>
          <a:solidFill>
            <a:schemeClr val="accent1"/>
          </a:solidFill>
          <a:ln>
            <a:noFill/>
          </a:ln>
          <a:effectLst>
            <a:outerShdw dist="76200" dir="5639981" algn="tl" rotWithShape="0">
              <a:srgbClr val="084A9C"/>
            </a:outerShdw>
          </a:effectLst>
        </p:spPr>
        <p:txBody>
          <a:bodyPr spcFirstLastPara="1">
            <a:noAutofit/>
          </a:bodyPr>
          <a:lstStyle>
            <a:lvl1pPr lvl="0" algn="ctr">
              <a:lnSpc>
                <a:spcPct val="9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2089839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6"/>
        <p:cNvGrpSpPr/>
        <p:nvPr/>
      </p:nvGrpSpPr>
      <p:grpSpPr>
        <a:xfrm>
          <a:off x="0" y="0"/>
          <a:ext cx="0" cy="0"/>
          <a:chOff x="0" y="0"/>
          <a:chExt cx="0" cy="0"/>
        </a:xfrm>
      </p:grpSpPr>
      <p:sp>
        <p:nvSpPr>
          <p:cNvPr id="67" name="Google Shape;67;p62"/>
          <p:cNvSpPr txBox="1">
            <a:spLocks noGrp="1"/>
          </p:cNvSpPr>
          <p:nvPr>
            <p:ph type="title"/>
          </p:nvPr>
        </p:nvSpPr>
        <p:spPr>
          <a:xfrm>
            <a:off x="0" y="0"/>
            <a:ext cx="12192000" cy="1447800"/>
          </a:xfrm>
          <a:prstGeom prst="rect">
            <a:avLst/>
          </a:prstGeom>
          <a:solidFill>
            <a:schemeClr val="accent1"/>
          </a:solidFill>
          <a:ln>
            <a:noFill/>
          </a:ln>
          <a:effectLst>
            <a:outerShdw dist="76200" dir="5639981" algn="tl" rotWithShape="0">
              <a:srgbClr val="084A9C"/>
            </a:outerShdw>
          </a:effectLst>
        </p:spPr>
        <p:txBody>
          <a:bodyPr spcFirstLastPara="1">
            <a:noAutofit/>
          </a:bodyPr>
          <a:lstStyle>
            <a:lvl1pPr lvl="0" algn="ctr">
              <a:lnSpc>
                <a:spcPct val="9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r>
              <a:rPr lang="en-US"/>
              <a:t>Click to edit Master title style</a:t>
            </a:r>
            <a:endParaRPr/>
          </a:p>
        </p:txBody>
      </p:sp>
      <p:sp>
        <p:nvSpPr>
          <p:cNvPr id="68" name="Google Shape;68;p62"/>
          <p:cNvSpPr txBox="1">
            <a:spLocks noGrp="1"/>
          </p:cNvSpPr>
          <p:nvPr>
            <p:ph type="body" idx="1"/>
          </p:nvPr>
        </p:nvSpPr>
        <p:spPr>
          <a:xfrm>
            <a:off x="838200" y="1825625"/>
            <a:ext cx="5181600" cy="4351338"/>
          </a:xfrm>
          <a:prstGeom prst="rect">
            <a:avLst/>
          </a:prstGeom>
          <a:noFill/>
          <a:ln>
            <a:noFill/>
          </a:ln>
        </p:spPr>
        <p:txBody>
          <a:bodyPr spcFirstLastPara="1">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69" name="Google Shape;69;p62"/>
          <p:cNvSpPr txBox="1">
            <a:spLocks noGrp="1"/>
          </p:cNvSpPr>
          <p:nvPr>
            <p:ph type="body" idx="2"/>
          </p:nvPr>
        </p:nvSpPr>
        <p:spPr>
          <a:xfrm>
            <a:off x="6172200" y="1825625"/>
            <a:ext cx="5181600" cy="4351338"/>
          </a:xfrm>
          <a:prstGeom prst="rect">
            <a:avLst/>
          </a:prstGeom>
          <a:noFill/>
          <a:ln>
            <a:noFill/>
          </a:ln>
        </p:spPr>
        <p:txBody>
          <a:bodyPr spcFirstLastPara="1">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2" name="Google Shape;70;p62">
            <a:extLst>
              <a:ext uri="{FF2B5EF4-FFF2-40B4-BE49-F238E27FC236}">
                <a16:creationId xmlns:a16="http://schemas.microsoft.com/office/drawing/2014/main" id="{EED3ED40-B5A9-377B-2D3A-26A9A24F19BB}"/>
              </a:ext>
            </a:extLst>
          </p:cNvPr>
          <p:cNvSpPr txBox="1">
            <a:spLocks noGrp="1" noChangeArrowheads="1"/>
          </p:cNvSpPr>
          <p:nvPr>
            <p:ph type="dt" idx="10"/>
          </p:nvPr>
        </p:nvSpPr>
        <p:spPr bwMode="auto">
          <a:xfrm>
            <a:off x="0" y="0"/>
            <a:ext cx="3000375" cy="3000375"/>
          </a:xfrm>
          <a:prstGeom prst="rect">
            <a:avLst/>
          </a:prstGeom>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sz="1800" dirty="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dirty="0"/>
          </a:p>
        </p:txBody>
      </p:sp>
      <p:sp>
        <p:nvSpPr>
          <p:cNvPr id="3" name="Google Shape;71;p62">
            <a:extLst>
              <a:ext uri="{FF2B5EF4-FFF2-40B4-BE49-F238E27FC236}">
                <a16:creationId xmlns:a16="http://schemas.microsoft.com/office/drawing/2014/main" id="{FB389FEB-280F-B313-A270-201098A53038}"/>
              </a:ext>
            </a:extLst>
          </p:cNvPr>
          <p:cNvSpPr txBox="1">
            <a:spLocks noGrp="1" noChangeArrowheads="1"/>
          </p:cNvSpPr>
          <p:nvPr>
            <p:ph type="ftr" idx="11"/>
          </p:nvPr>
        </p:nvSpPr>
        <p:spPr bwMode="auto">
          <a:xfrm>
            <a:off x="0" y="0"/>
            <a:ext cx="3000375" cy="3000375"/>
          </a:xfrm>
          <a:prstGeom prst="rect">
            <a:avLst/>
          </a:prstGeom>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sz="1800" dirty="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dirty="0"/>
          </a:p>
        </p:txBody>
      </p:sp>
      <p:sp>
        <p:nvSpPr>
          <p:cNvPr id="4" name="Google Shape;72;p62">
            <a:extLst>
              <a:ext uri="{FF2B5EF4-FFF2-40B4-BE49-F238E27FC236}">
                <a16:creationId xmlns:a16="http://schemas.microsoft.com/office/drawing/2014/main" id="{EA9FF4FE-D9ED-F7BF-D75C-0EF06F757624}"/>
              </a:ext>
            </a:extLst>
          </p:cNvPr>
          <p:cNvSpPr txBox="1">
            <a:spLocks noGrp="1" noChangeArrowheads="1"/>
          </p:cNvSpPr>
          <p:nvPr>
            <p:ph type="sldNum" idx="12"/>
          </p:nvPr>
        </p:nvSpPr>
        <p:spPr/>
        <p:txBody>
          <a:bodyPr/>
          <a:lstStyle>
            <a:lvl1pPr>
              <a:defRPr/>
            </a:lvl1pPr>
          </a:lstStyle>
          <a:p>
            <a:pPr>
              <a:defRPr/>
            </a:pPr>
            <a:fld id="{A808D250-34E1-466F-A820-84FE5922E2F0}" type="slidenum">
              <a:rPr lang="en-US" altLang="en-US"/>
              <a:pPr>
                <a:defRPr/>
              </a:pPr>
              <a:t>‹#›</a:t>
            </a:fld>
            <a:endParaRPr lang="en-US" altLang="en-US" dirty="0"/>
          </a:p>
        </p:txBody>
      </p:sp>
    </p:spTree>
    <p:extLst>
      <p:ext uri="{BB962C8B-B14F-4D97-AF65-F5344CB8AC3E}">
        <p14:creationId xmlns:p14="http://schemas.microsoft.com/office/powerpoint/2010/main" val="1937233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3"/>
        <p:cNvGrpSpPr/>
        <p:nvPr/>
      </p:nvGrpSpPr>
      <p:grpSpPr>
        <a:xfrm>
          <a:off x="0" y="0"/>
          <a:ext cx="0" cy="0"/>
          <a:chOff x="0" y="0"/>
          <a:chExt cx="0" cy="0"/>
        </a:xfrm>
      </p:grpSpPr>
      <p:sp>
        <p:nvSpPr>
          <p:cNvPr id="2" name="Google Shape;76;p64">
            <a:extLst>
              <a:ext uri="{FF2B5EF4-FFF2-40B4-BE49-F238E27FC236}">
                <a16:creationId xmlns:a16="http://schemas.microsoft.com/office/drawing/2014/main" id="{737958B3-8799-A600-84A3-926D15F9B346}"/>
              </a:ext>
            </a:extLst>
          </p:cNvPr>
          <p:cNvSpPr txBox="1">
            <a:spLocks noChangeArrowheads="1"/>
          </p:cNvSpPr>
          <p:nvPr/>
        </p:nvSpPr>
        <p:spPr bwMode="auto">
          <a:xfrm>
            <a:off x="11087100" y="6521450"/>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A8A4709F-8C8F-4553-969A-5FCD93A80E83}"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pic>
        <p:nvPicPr>
          <p:cNvPr id="3" name="Google Shape;77;p64" descr="Logo of the Disability Employment TA Center. On the left, there is a symbol of three people with outstretched arms that are colored in red, blue, and yellow. To the right of the logo is the TA Center name.">
            <a:extLst>
              <a:ext uri="{FF2B5EF4-FFF2-40B4-BE49-F238E27FC236}">
                <a16:creationId xmlns:a16="http://schemas.microsoft.com/office/drawing/2014/main" id="{F0A71C01-10CE-3647-2BC2-E1195634908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2716" t="38551" r="4733" b="31648"/>
          <a:stretch>
            <a:fillRect/>
          </a:stretch>
        </p:blipFill>
        <p:spPr bwMode="auto">
          <a:xfrm>
            <a:off x="533400" y="6048375"/>
            <a:ext cx="20621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78;p64" descr="The Administration for Community Living (A C L) logo has three people with outstretched arms colored in blue, red, and yellow with the organization's letters.">
            <a:extLst>
              <a:ext uri="{FF2B5EF4-FFF2-40B4-BE49-F238E27FC236}">
                <a16:creationId xmlns:a16="http://schemas.microsoft.com/office/drawing/2014/main" id="{CA7F4771-3267-793A-2582-031A5D4A417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6725" y="6173788"/>
            <a:ext cx="124301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80;p64" descr="https://acl.gov/sites/default/files/graphics/AODColorRGB.jpg">
            <a:extLst>
              <a:ext uri="{FF2B5EF4-FFF2-40B4-BE49-F238E27FC236}">
                <a16:creationId xmlns:a16="http://schemas.microsoft.com/office/drawing/2014/main" id="{90FE5734-D67E-8DF5-556B-619AE0C4F1B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6169025"/>
            <a:ext cx="990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Google Shape;74;p64"/>
          <p:cNvSpPr txBox="1">
            <a:spLocks noGrp="1"/>
          </p:cNvSpPr>
          <p:nvPr>
            <p:ph type="body" idx="1"/>
          </p:nvPr>
        </p:nvSpPr>
        <p:spPr>
          <a:xfrm>
            <a:off x="609600" y="1610099"/>
            <a:ext cx="5283200" cy="4297363"/>
          </a:xfrm>
          <a:prstGeom prst="rect">
            <a:avLst/>
          </a:prstGeom>
          <a:noFill/>
          <a:ln>
            <a:noFill/>
          </a:ln>
        </p:spPr>
        <p:txBody>
          <a:bodyPr spcFirstLastPara="1">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75" name="Google Shape;75;p64"/>
          <p:cNvSpPr txBox="1">
            <a:spLocks noGrp="1"/>
          </p:cNvSpPr>
          <p:nvPr>
            <p:ph type="body" idx="2"/>
          </p:nvPr>
        </p:nvSpPr>
        <p:spPr>
          <a:xfrm>
            <a:off x="6299200" y="1610099"/>
            <a:ext cx="5283200" cy="4297363"/>
          </a:xfrm>
          <a:prstGeom prst="rect">
            <a:avLst/>
          </a:prstGeom>
          <a:noFill/>
          <a:ln>
            <a:noFill/>
          </a:ln>
        </p:spPr>
        <p:txBody>
          <a:bodyPr spcFirstLastPara="1">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79" name="Google Shape;79;p64"/>
          <p:cNvSpPr txBox="1">
            <a:spLocks noGrp="1"/>
          </p:cNvSpPr>
          <p:nvPr>
            <p:ph type="title"/>
          </p:nvPr>
        </p:nvSpPr>
        <p:spPr>
          <a:xfrm>
            <a:off x="0" y="0"/>
            <a:ext cx="12192000" cy="1385093"/>
          </a:xfrm>
          <a:prstGeom prst="rect">
            <a:avLst/>
          </a:prstGeom>
          <a:solidFill>
            <a:schemeClr val="accent1"/>
          </a:solidFill>
          <a:ln>
            <a:noFill/>
          </a:ln>
          <a:effectLst>
            <a:outerShdw dist="76200" dir="5639981" algn="tl" rotWithShape="0">
              <a:srgbClr val="084A9C"/>
            </a:outerShdw>
          </a:effectLst>
        </p:spPr>
        <p:txBody>
          <a:bodyPr spcFirstLastPara="1">
            <a:noAutofit/>
          </a:bodyPr>
          <a:lstStyle>
            <a:lvl1pPr lvl="0" algn="ctr">
              <a:lnSpc>
                <a:spcPct val="9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474224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4" descr="Logo of the Disability Employment TA Center. On the left, there is a symbol of three people with outstretched arms that are colored in red, blue, and yellow. To the right of the logo is the TA Center name.">
            <a:extLst>
              <a:ext uri="{FF2B5EF4-FFF2-40B4-BE49-F238E27FC236}">
                <a16:creationId xmlns:a16="http://schemas.microsoft.com/office/drawing/2014/main" id="{9E65A72B-2BC4-9CA0-7EF8-E5FD203C5B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2716" t="38551" r="4735" b="31648"/>
          <a:stretch>
            <a:fillRect/>
          </a:stretch>
        </p:blipFill>
        <p:spPr bwMode="auto">
          <a:xfrm>
            <a:off x="533400" y="6048375"/>
            <a:ext cx="20621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The Administration for Community Living (A C L) logo has three people with outstretched arms colored in blue, red, and yellow with the organization's letters.">
            <a:extLst>
              <a:ext uri="{FF2B5EF4-FFF2-40B4-BE49-F238E27FC236}">
                <a16:creationId xmlns:a16="http://schemas.microsoft.com/office/drawing/2014/main" id="{25BCB30A-A242-2304-55EA-CC5909519A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86725" y="6173788"/>
            <a:ext cx="124301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s://acl.gov/sites/default/files/graphics/AODColorRGB.jpg">
            <a:extLst>
              <a:ext uri="{FF2B5EF4-FFF2-40B4-BE49-F238E27FC236}">
                <a16:creationId xmlns:a16="http://schemas.microsoft.com/office/drawing/2014/main" id="{BBDA60B8-4DFB-1715-54D4-4B4EBDB540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58400" y="6169025"/>
            <a:ext cx="990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0" name="Picture Placeholder 9"/>
          <p:cNvSpPr>
            <a:spLocks noGrp="1"/>
          </p:cNvSpPr>
          <p:nvPr>
            <p:ph type="pic" sz="quarter" idx="11"/>
          </p:nvPr>
        </p:nvSpPr>
        <p:spPr>
          <a:xfrm>
            <a:off x="998537" y="3023902"/>
            <a:ext cx="1393825" cy="1447800"/>
          </a:xfrm>
        </p:spPr>
        <p:txBody>
          <a:bodyPr spcFirstLastPara="1">
            <a:noAutofit/>
          </a:bodyPr>
          <a:lstStyle/>
          <a:p>
            <a:pPr lvl="0"/>
            <a:r>
              <a:rPr lang="en-US" noProof="0">
                <a:sym typeface="Calibri"/>
              </a:rPr>
              <a:t>Click icon to add picture</a:t>
            </a:r>
            <a:endParaRPr lang="en-US" noProof="0" dirty="0">
              <a:sym typeface="Calibri"/>
            </a:endParaRPr>
          </a:p>
        </p:txBody>
      </p:sp>
      <p:sp>
        <p:nvSpPr>
          <p:cNvPr id="11" name="Picture Placeholder 9"/>
          <p:cNvSpPr>
            <a:spLocks noGrp="1"/>
          </p:cNvSpPr>
          <p:nvPr>
            <p:ph type="pic" sz="quarter" idx="12"/>
          </p:nvPr>
        </p:nvSpPr>
        <p:spPr>
          <a:xfrm>
            <a:off x="5261299" y="3023902"/>
            <a:ext cx="1393825" cy="1447800"/>
          </a:xfrm>
        </p:spPr>
        <p:txBody>
          <a:bodyPr spcFirstLastPara="1">
            <a:noAutofit/>
          </a:bodyPr>
          <a:lstStyle/>
          <a:p>
            <a:pPr lvl="0"/>
            <a:r>
              <a:rPr lang="en-US" noProof="0">
                <a:sym typeface="Calibri"/>
              </a:rPr>
              <a:t>Click icon to add picture</a:t>
            </a:r>
            <a:endParaRPr lang="en-US" noProof="0" dirty="0">
              <a:sym typeface="Calibri"/>
            </a:endParaRPr>
          </a:p>
        </p:txBody>
      </p:sp>
      <p:sp>
        <p:nvSpPr>
          <p:cNvPr id="12" name="Picture Placeholder 9"/>
          <p:cNvSpPr>
            <a:spLocks noGrp="1"/>
          </p:cNvSpPr>
          <p:nvPr>
            <p:ph type="pic" sz="quarter" idx="13"/>
          </p:nvPr>
        </p:nvSpPr>
        <p:spPr>
          <a:xfrm>
            <a:off x="9655175" y="3023902"/>
            <a:ext cx="1393825" cy="1447800"/>
          </a:xfrm>
        </p:spPr>
        <p:txBody>
          <a:bodyPr spcFirstLastPara="1">
            <a:noAutofit/>
          </a:bodyPr>
          <a:lstStyle/>
          <a:p>
            <a:pPr lvl="0"/>
            <a:r>
              <a:rPr lang="en-US" noProof="0">
                <a:sym typeface="Calibri"/>
              </a:rPr>
              <a:t>Click icon to add picture</a:t>
            </a:r>
            <a:endParaRPr lang="en-US" noProof="0" dirty="0">
              <a:sym typeface="Calibri"/>
            </a:endParaRPr>
          </a:p>
        </p:txBody>
      </p:sp>
      <p:sp>
        <p:nvSpPr>
          <p:cNvPr id="14" name="Text Placeholder 13"/>
          <p:cNvSpPr>
            <a:spLocks noGrp="1"/>
          </p:cNvSpPr>
          <p:nvPr>
            <p:ph type="body" sz="quarter" idx="14"/>
          </p:nvPr>
        </p:nvSpPr>
        <p:spPr>
          <a:xfrm>
            <a:off x="798513" y="2281238"/>
            <a:ext cx="1797050" cy="568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3"/>
          <p:cNvSpPr>
            <a:spLocks noGrp="1"/>
          </p:cNvSpPr>
          <p:nvPr>
            <p:ph type="body" sz="quarter" idx="15"/>
          </p:nvPr>
        </p:nvSpPr>
        <p:spPr>
          <a:xfrm>
            <a:off x="4981375" y="2287088"/>
            <a:ext cx="1797050" cy="568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3"/>
          <p:cNvSpPr>
            <a:spLocks noGrp="1"/>
          </p:cNvSpPr>
          <p:nvPr>
            <p:ph type="body" sz="quarter" idx="16"/>
          </p:nvPr>
        </p:nvSpPr>
        <p:spPr>
          <a:xfrm>
            <a:off x="9419716" y="2281237"/>
            <a:ext cx="1797050" cy="568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2">
            <a:extLst>
              <a:ext uri="{FF2B5EF4-FFF2-40B4-BE49-F238E27FC236}">
                <a16:creationId xmlns:a16="http://schemas.microsoft.com/office/drawing/2014/main" id="{A8162F6A-29B3-DF9E-6D75-FCB87D9B880A}"/>
              </a:ext>
            </a:extLst>
          </p:cNvPr>
          <p:cNvSpPr>
            <a:spLocks noGrp="1" noChangeArrowheads="1"/>
          </p:cNvSpPr>
          <p:nvPr>
            <p:ph type="sldNum" idx="17"/>
          </p:nvPr>
        </p:nvSpPr>
        <p:spPr>
          <a:xfrm>
            <a:off x="11239500" y="6324600"/>
            <a:ext cx="444500" cy="365125"/>
          </a:xfrm>
        </p:spPr>
        <p:txBody>
          <a:bodyPr/>
          <a:lstStyle>
            <a:lvl1pPr>
              <a:defRPr sz="1400">
                <a:solidFill>
                  <a:schemeClr val="tx1"/>
                </a:solidFill>
                <a:latin typeface="Arial" panose="020B0604020202020204" pitchFamily="34" charset="0"/>
              </a:defRPr>
            </a:lvl1pPr>
          </a:lstStyle>
          <a:p>
            <a:pPr>
              <a:defRPr/>
            </a:pPr>
            <a:fld id="{5EB7B764-EF00-49E1-8BBB-E566811611F5}" type="slidenum">
              <a:rPr lang="en-US" altLang="en-US"/>
              <a:pPr>
                <a:defRPr/>
              </a:pPr>
              <a:t>‹#›</a:t>
            </a:fld>
            <a:endParaRPr lang="en-US" altLang="en-US" dirty="0"/>
          </a:p>
        </p:txBody>
      </p:sp>
    </p:spTree>
    <p:extLst>
      <p:ext uri="{BB962C8B-B14F-4D97-AF65-F5344CB8AC3E}">
        <p14:creationId xmlns:p14="http://schemas.microsoft.com/office/powerpoint/2010/main" val="698361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2224615" y="49276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endParaRPr lang="en-US" altLang="en-US" dirty="0">
              <a:solidFill>
                <a:srgbClr val="000000"/>
              </a:solidFill>
              <a:cs typeface="Arial" charset="0"/>
            </a:endParaRPr>
          </a:p>
        </p:txBody>
      </p:sp>
      <p:sp>
        <p:nvSpPr>
          <p:cNvPr id="7" name="TextBox 10"/>
          <p:cNvSpPr txBox="1">
            <a:spLocks noChangeArrowheads="1"/>
          </p:cNvSpPr>
          <p:nvPr userDrawn="1"/>
        </p:nvSpPr>
        <p:spPr bwMode="auto">
          <a:xfrm>
            <a:off x="-2224615" y="49276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endParaRPr lang="en-US" altLang="en-US" dirty="0">
              <a:solidFill>
                <a:srgbClr val="000000"/>
              </a:solidFill>
              <a:cs typeface="Arial" charset="0"/>
            </a:endParaRPr>
          </a:p>
        </p:txBody>
      </p:sp>
      <p:sp>
        <p:nvSpPr>
          <p:cNvPr id="8" name="Text Placeholder 2"/>
          <p:cNvSpPr>
            <a:spLocks noGrp="1"/>
          </p:cNvSpPr>
          <p:nvPr>
            <p:ph type="body" sz="quarter" idx="10" hasCustomPrompt="1"/>
          </p:nvPr>
        </p:nvSpPr>
        <p:spPr>
          <a:xfrm>
            <a:off x="8229600" y="2435996"/>
            <a:ext cx="3759200" cy="535807"/>
          </a:xfrm>
        </p:spPr>
        <p:txBody>
          <a:bodyPr>
            <a:normAutofit/>
          </a:bodyPr>
          <a:lstStyle>
            <a:lvl1pPr marL="0" indent="0" algn="ctr">
              <a:buNone/>
              <a:defRPr sz="3200" b="1" i="0">
                <a:solidFill>
                  <a:srgbClr val="084A9C"/>
                </a:solidFill>
              </a:defRPr>
            </a:lvl1pPr>
          </a:lstStyle>
          <a:p>
            <a:pPr lvl="0"/>
            <a:r>
              <a:rPr lang="en-US" i="1" dirty="0"/>
              <a:t>Subtitle</a:t>
            </a:r>
            <a:endParaRPr lang="en-US" dirty="0"/>
          </a:p>
        </p:txBody>
      </p:sp>
      <p:sp>
        <p:nvSpPr>
          <p:cNvPr id="3" name="Picture Placeholder 2"/>
          <p:cNvSpPr>
            <a:spLocks noGrp="1"/>
          </p:cNvSpPr>
          <p:nvPr>
            <p:ph type="pic" sz="quarter" idx="11"/>
          </p:nvPr>
        </p:nvSpPr>
        <p:spPr>
          <a:xfrm>
            <a:off x="18181" y="2267552"/>
            <a:ext cx="8059019" cy="4274420"/>
          </a:xfrm>
        </p:spPr>
        <p:txBody>
          <a:bodyPr/>
          <a:lstStyle/>
          <a:p>
            <a:r>
              <a:rPr lang="en-US"/>
              <a:t>Click icon to add picture</a:t>
            </a:r>
            <a:endParaRPr lang="en-US" dirty="0"/>
          </a:p>
        </p:txBody>
      </p:sp>
      <p:sp>
        <p:nvSpPr>
          <p:cNvPr id="14" name="Rectangle 13"/>
          <p:cNvSpPr/>
          <p:nvPr userDrawn="1"/>
        </p:nvSpPr>
        <p:spPr>
          <a:xfrm>
            <a:off x="0" y="6549996"/>
            <a:ext cx="12192000" cy="1499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p:cNvSpPr/>
          <p:nvPr userDrawn="1"/>
        </p:nvSpPr>
        <p:spPr>
          <a:xfrm>
            <a:off x="1" y="6699986"/>
            <a:ext cx="12192000" cy="1580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Text Placeholder 16"/>
          <p:cNvSpPr>
            <a:spLocks noGrp="1"/>
          </p:cNvSpPr>
          <p:nvPr>
            <p:ph type="body" sz="quarter" idx="13" hasCustomPrompt="1"/>
          </p:nvPr>
        </p:nvSpPr>
        <p:spPr>
          <a:xfrm>
            <a:off x="8991600" y="3276600"/>
            <a:ext cx="2235200" cy="457200"/>
          </a:xfrm>
        </p:spPr>
        <p:txBody>
          <a:bodyPr/>
          <a:lstStyle>
            <a:lvl1pPr marL="0" indent="0" algn="ctr">
              <a:buNone/>
              <a:defRPr sz="2400" i="1"/>
            </a:lvl1pPr>
          </a:lstStyle>
          <a:p>
            <a:pPr lvl="0"/>
            <a:r>
              <a:rPr lang="en-US" dirty="0"/>
              <a:t>Date</a:t>
            </a:r>
          </a:p>
        </p:txBody>
      </p:sp>
      <p:pic>
        <p:nvPicPr>
          <p:cNvPr id="18" name="Picture 17" descr="The Lewin Group logo has an orange arc with the words &quot;Lewin Group.&quo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5730" y="5112266"/>
            <a:ext cx="1567135" cy="345092"/>
          </a:xfrm>
          <a:prstGeom prst="rect">
            <a:avLst/>
          </a:prstGeom>
        </p:spPr>
      </p:pic>
      <p:pic>
        <p:nvPicPr>
          <p:cNvPr id="19" name="Picture 18" descr="The TASH logo is a hexagon with line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5181" y="5206947"/>
            <a:ext cx="972249" cy="281053"/>
          </a:xfrm>
          <a:prstGeom prst="rect">
            <a:avLst/>
          </a:prstGeom>
        </p:spPr>
      </p:pic>
      <p:pic>
        <p:nvPicPr>
          <p:cNvPr id="23" name="Picture 22" descr="Logo of the Disability Employment TA Center. On the left, there is a symbol of three people with outstretched arms that are colored in red, blue, and yellow. To the right of the logo is the TA Center name."/>
          <p:cNvPicPr>
            <a:picLocks noChangeAspect="1"/>
          </p:cNvPicPr>
          <p:nvPr userDrawn="1"/>
        </p:nvPicPr>
        <p:blipFill rotWithShape="1">
          <a:blip r:embed="rId4" cstate="print">
            <a:extLst>
              <a:ext uri="{28A0092B-C50C-407E-A947-70E740481C1C}">
                <a14:useLocalDpi xmlns:a14="http://schemas.microsoft.com/office/drawing/2010/main" val="0"/>
              </a:ext>
            </a:extLst>
          </a:blip>
          <a:srcRect l="52716" t="38551" r="4735" b="31649"/>
          <a:stretch/>
        </p:blipFill>
        <p:spPr>
          <a:xfrm>
            <a:off x="228600" y="208332"/>
            <a:ext cx="2800934" cy="893915"/>
          </a:xfrm>
          <a:prstGeom prst="rect">
            <a:avLst/>
          </a:prstGeom>
        </p:spPr>
      </p:pic>
      <p:pic>
        <p:nvPicPr>
          <p:cNvPr id="1026" name="Picture 2" descr="The Administration for Community Living (A C L) logo has three people with outstretched arms colored in blue, red, and yellow with the organization's letters."/>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697067" y="367851"/>
            <a:ext cx="1241800" cy="5130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8077200" y="5573960"/>
            <a:ext cx="4114800" cy="954107"/>
          </a:xfrm>
          <a:prstGeom prst="rect">
            <a:avLst/>
          </a:prstGeom>
        </p:spPr>
        <p:txBody>
          <a:bodyPr wrap="square">
            <a:spAutoFit/>
          </a:bodyPr>
          <a:lstStyle/>
          <a:p>
            <a:pPr marL="0" marR="0" lvl="1" indent="0">
              <a:spcBef>
                <a:spcPts val="0"/>
              </a:spcBef>
              <a:spcAft>
                <a:spcPts val="0"/>
              </a:spcAft>
              <a:buFont typeface="Courier New" panose="02070309020205020404" pitchFamily="49" charset="0"/>
              <a:buNone/>
            </a:pPr>
            <a:r>
              <a:rPr lang="en-US" sz="1400" i="1" dirty="0">
                <a:effectLst/>
                <a:latin typeface="Calibri" panose="020F0502020204030204" pitchFamily="34" charset="0"/>
                <a:ea typeface="Times New Roman" panose="02020603050405020304" pitchFamily="18" charset="0"/>
              </a:rPr>
              <a:t>This presentation was prepared by The Lewin Group/ TASH under the Administration for Community Living (ACL),</a:t>
            </a:r>
            <a:r>
              <a:rPr lang="en-US" sz="1400" i="1" baseline="0" dirty="0">
                <a:effectLst/>
                <a:latin typeface="Calibri" panose="020F0502020204030204" pitchFamily="34" charset="0"/>
                <a:ea typeface="Times New Roman" panose="02020603050405020304" pitchFamily="18" charset="0"/>
              </a:rPr>
              <a:t> </a:t>
            </a:r>
            <a:r>
              <a:rPr lang="en-US" sz="1400" i="1" dirty="0">
                <a:effectLst/>
                <a:latin typeface="Calibri" panose="020F0502020204030204" pitchFamily="34" charset="0"/>
                <a:ea typeface="Times New Roman" panose="02020603050405020304" pitchFamily="18" charset="0"/>
              </a:rPr>
              <a:t>Administration on Disabilities (AoD) </a:t>
            </a:r>
            <a:br>
              <a:rPr lang="en-US" sz="1400" i="1" dirty="0">
                <a:effectLst/>
                <a:latin typeface="Calibri" panose="020F0502020204030204" pitchFamily="34" charset="0"/>
                <a:ea typeface="Times New Roman" panose="02020603050405020304" pitchFamily="18" charset="0"/>
              </a:rPr>
            </a:br>
            <a:r>
              <a:rPr lang="en-US" sz="1400" i="1" dirty="0">
                <a:effectLst/>
                <a:latin typeface="Calibri" panose="020F0502020204030204" pitchFamily="34" charset="0"/>
                <a:ea typeface="Times New Roman" panose="02020603050405020304" pitchFamily="18" charset="0"/>
              </a:rPr>
              <a:t>Contract HHSP233201500088I / 75P00120F37007</a:t>
            </a:r>
            <a:endParaRPr lang="en-US" sz="1200" dirty="0">
              <a:effectLst/>
              <a:latin typeface="Calibri" panose="020F0502020204030204" pitchFamily="34" charset="0"/>
              <a:ea typeface="Calibri" panose="020F0502020204030204" pitchFamily="34" charset="0"/>
            </a:endParaRPr>
          </a:p>
        </p:txBody>
      </p:sp>
      <p:sp>
        <p:nvSpPr>
          <p:cNvPr id="16" name="Title Placeholder 8"/>
          <p:cNvSpPr>
            <a:spLocks noGrp="1"/>
          </p:cNvSpPr>
          <p:nvPr>
            <p:ph type="title"/>
          </p:nvPr>
        </p:nvSpPr>
        <p:spPr bwMode="auto">
          <a:xfrm>
            <a:off x="1" y="1149223"/>
            <a:ext cx="12192000" cy="1022477"/>
          </a:xfrm>
          <a:prstGeom prst="rect">
            <a:avLst/>
          </a:prstGeom>
          <a:solidFill>
            <a:schemeClr val="accent1"/>
          </a:solidFill>
          <a:ln>
            <a:noFill/>
          </a:ln>
          <a:effectLst>
            <a:outerShdw dist="76200" dir="5639981" algn="tl" rotWithShape="0">
              <a:srgbClr val="084A9C"/>
            </a:outerShdw>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pic>
        <p:nvPicPr>
          <p:cNvPr id="20" name="Picture 19" descr="https://acl.gov/sites/default/files/graphics/AODColorRGB.jp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439400" y="330207"/>
            <a:ext cx="1016984" cy="530352"/>
          </a:xfrm>
          <a:prstGeom prst="rect">
            <a:avLst/>
          </a:prstGeom>
          <a:noFill/>
          <a:ln>
            <a:noFill/>
          </a:ln>
        </p:spPr>
      </p:pic>
    </p:spTree>
    <p:extLst>
      <p:ext uri="{BB962C8B-B14F-4D97-AF65-F5344CB8AC3E}">
        <p14:creationId xmlns:p14="http://schemas.microsoft.com/office/powerpoint/2010/main" val="11484242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9" name="Google Shape;19;p3"/>
          <p:cNvSpPr txBox="1">
            <a:spLocks noGrp="1"/>
          </p:cNvSpPr>
          <p:nvPr>
            <p:ph type="title"/>
          </p:nvPr>
        </p:nvSpPr>
        <p:spPr>
          <a:xfrm>
            <a:off x="679400" y="2561800"/>
            <a:ext cx="10833200" cy="1734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a:p>
        </p:txBody>
      </p:sp>
      <p:sp>
        <p:nvSpPr>
          <p:cNvPr id="20" name="Google Shape;20;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2994547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10;p59">
            <a:extLst>
              <a:ext uri="{FF2B5EF4-FFF2-40B4-BE49-F238E27FC236}">
                <a16:creationId xmlns:a16="http://schemas.microsoft.com/office/drawing/2014/main" id="{A91472F8-B819-504A-9F5B-9A03B4E830AA}"/>
              </a:ext>
            </a:extLst>
          </p:cNvPr>
          <p:cNvSpPr txBox="1">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1027" name="Google Shape;11;p59">
            <a:extLst>
              <a:ext uri="{FF2B5EF4-FFF2-40B4-BE49-F238E27FC236}">
                <a16:creationId xmlns:a16="http://schemas.microsoft.com/office/drawing/2014/main" id="{2560AD22-FD3E-7A58-0919-DD8D56D10F47}"/>
              </a:ext>
            </a:extLst>
          </p:cNvPr>
          <p:cNvSpPr txBox="1">
            <a:spLocks noGrp="1" noChangeArrowheads="1"/>
          </p:cNvSpPr>
          <p:nvPr>
            <p:ph type="title"/>
          </p:nvPr>
        </p:nvSpPr>
        <p:spPr bwMode="auto">
          <a:xfrm>
            <a:off x="0" y="0"/>
            <a:ext cx="12192000" cy="1447800"/>
          </a:xfrm>
          <a:prstGeom prst="rect">
            <a:avLst/>
          </a:prstGeom>
          <a:solidFill>
            <a:schemeClr val="accent1"/>
          </a:solidFill>
          <a:ln>
            <a:noFill/>
          </a:ln>
          <a:effectLst>
            <a:outerShdw dist="76200" dir="5639981" algn="tl" rotWithShape="0">
              <a:srgbClr val="084A9C"/>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1028" name="Google Shape;12;p59">
            <a:extLst>
              <a:ext uri="{FF2B5EF4-FFF2-40B4-BE49-F238E27FC236}">
                <a16:creationId xmlns:a16="http://schemas.microsoft.com/office/drawing/2014/main" id="{2682357E-3C8B-2CD8-4163-8999AB7D4399}"/>
              </a:ext>
            </a:extLst>
          </p:cNvPr>
          <p:cNvSpPr txBox="1">
            <a:spLocks noGrp="1" noChangeArrowheads="1"/>
          </p:cNvSpPr>
          <p:nvPr>
            <p:ph type="sldNum" idx="12"/>
          </p:nvPr>
        </p:nvSpPr>
        <p:spPr bwMode="auto">
          <a:xfrm>
            <a:off x="10363200" y="6324600"/>
            <a:ext cx="13208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ctr" eaLnBrk="1" hangingPunct="1">
              <a:buClr>
                <a:srgbClr val="000000"/>
              </a:buClr>
              <a:buSzPts val="1200"/>
              <a:buFont typeface="Arial" panose="020B0604020202020204" pitchFamily="34" charset="0"/>
              <a:buNone/>
              <a:defRPr sz="1200">
                <a:solidFill>
                  <a:srgbClr val="898989"/>
                </a:solidFill>
                <a:latin typeface="Calibri" panose="020F0502020204030204" pitchFamily="34" charset="0"/>
                <a:cs typeface="Calibri" panose="020F0502020204030204" pitchFamily="34" charset="0"/>
                <a:sym typeface="Calibri" panose="020F0502020204030204" pitchFamily="34" charset="0"/>
              </a:defRPr>
            </a:lvl1pPr>
          </a:lstStyle>
          <a:p>
            <a:pPr>
              <a:defRPr/>
            </a:pPr>
            <a:fld id="{B6E3F361-860E-432D-A334-6BD258070CC4}" type="slidenum">
              <a:rPr lang="en-US" altLang="en-US"/>
              <a:pPr>
                <a:defRPr/>
              </a:pPr>
              <a:t>‹#›</a:t>
            </a:fld>
            <a:endParaRPr lang="en-US" altLang="en-US" dirty="0"/>
          </a:p>
        </p:txBody>
      </p:sp>
    </p:spTree>
  </p:cSld>
  <p:clrMap bg1="lt1" tx1="dk1" bg2="dk2"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2" r:id="rId8"/>
  </p:sldLayoutIdLst>
  <p:hf hdr="0" ftr="0" dt="0"/>
  <p:txStyles>
    <p:title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1" fontAlgn="base" hangingPunct="1">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bit.ly/DETAC-CoP-Sep-19-2023"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aoddisabilityemploymenttacenter.com/on-demand-ta-requests/"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1.jpg"/><Relationship Id="rId4" Type="http://schemas.openxmlformats.org/officeDocument/2006/relationships/hyperlink" Target="mailto:AoDemploymentTA@gmail.co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AoDemploymentTA@gmail.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hyperlink" Target="https://aoddisabilityemploymenttacenter.com/detac-publications/" TargetMode="External"/><Relationship Id="rId4" Type="http://schemas.openxmlformats.org/officeDocument/2006/relationships/hyperlink" Target="https://aoddisabilityemploymenttacenter.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support.zoom.us/hc/en-us/articles/201362623"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www.captionedtext.com/client/event.aspx?CustomerID=2067&amp;EventID=4664304"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hyperlink" Target="https://cognitopia.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3AD600-F1FD-A190-2CCE-477B72302803}"/>
              </a:ext>
            </a:extLst>
          </p:cNvPr>
          <p:cNvSpPr>
            <a:spLocks noGrp="1"/>
          </p:cNvSpPr>
          <p:nvPr>
            <p:ph type="title"/>
          </p:nvPr>
        </p:nvSpPr>
        <p:spPr>
          <a:xfrm>
            <a:off x="1" y="1143000"/>
            <a:ext cx="12192000" cy="935614"/>
          </a:xfrm>
        </p:spPr>
        <p:txBody>
          <a:bodyPr/>
          <a:lstStyle/>
          <a:p>
            <a:pPr algn="ctr"/>
            <a:r>
              <a:rPr lang="en-US" sz="2000" b="1" dirty="0">
                <a:solidFill>
                  <a:schemeClr val="bg1"/>
                </a:solidFill>
                <a:latin typeface="+mj-lt"/>
              </a:rPr>
              <a:t>Evaluating Employment Outcomes in Diverse Communities: </a:t>
            </a:r>
            <a:br>
              <a:rPr lang="en-US" sz="2000" b="1" dirty="0">
                <a:solidFill>
                  <a:schemeClr val="bg1"/>
                </a:solidFill>
                <a:latin typeface="+mj-lt"/>
              </a:rPr>
            </a:br>
            <a:r>
              <a:rPr lang="en-US" sz="2000" b="1" dirty="0">
                <a:solidFill>
                  <a:schemeClr val="bg1"/>
                </a:solidFill>
                <a:latin typeface="+mj-lt"/>
              </a:rPr>
              <a:t>Lessons Learned from Community Collaborations for Employment (CCE) Grantees in </a:t>
            </a:r>
            <a:br>
              <a:rPr lang="en-US" sz="2000" b="1" dirty="0">
                <a:solidFill>
                  <a:schemeClr val="bg1"/>
                </a:solidFill>
                <a:latin typeface="+mj-lt"/>
              </a:rPr>
            </a:br>
            <a:r>
              <a:rPr lang="en-US" sz="2000" b="1" dirty="0">
                <a:solidFill>
                  <a:schemeClr val="bg1"/>
                </a:solidFill>
                <a:latin typeface="+mj-lt"/>
              </a:rPr>
              <a:t>Texas and Virginia</a:t>
            </a:r>
            <a:endParaRPr lang="en-US" b="1" dirty="0">
              <a:solidFill>
                <a:schemeClr val="bg1"/>
              </a:solidFill>
              <a:latin typeface="+mj-lt"/>
            </a:endParaRPr>
          </a:p>
        </p:txBody>
      </p:sp>
      <p:sp>
        <p:nvSpPr>
          <p:cNvPr id="2" name="Text Placeholder 1">
            <a:extLst>
              <a:ext uri="{FF2B5EF4-FFF2-40B4-BE49-F238E27FC236}">
                <a16:creationId xmlns:a16="http://schemas.microsoft.com/office/drawing/2014/main" id="{F0ADD09A-C638-1375-BDD3-C50A0B9B7261}"/>
              </a:ext>
            </a:extLst>
          </p:cNvPr>
          <p:cNvSpPr>
            <a:spLocks noGrp="1"/>
          </p:cNvSpPr>
          <p:nvPr>
            <p:ph type="body" sz="quarter" idx="10"/>
          </p:nvPr>
        </p:nvSpPr>
        <p:spPr/>
        <p:txBody>
          <a:bodyPr>
            <a:noAutofit/>
          </a:bodyPr>
          <a:lstStyle/>
          <a:p>
            <a:pPr>
              <a:spcBef>
                <a:spcPts val="0"/>
              </a:spcBef>
            </a:pPr>
            <a:r>
              <a:rPr lang="en-US" sz="2400" dirty="0"/>
              <a:t>National Community of </a:t>
            </a:r>
          </a:p>
          <a:p>
            <a:pPr>
              <a:spcBef>
                <a:spcPts val="0"/>
              </a:spcBef>
            </a:pPr>
            <a:r>
              <a:rPr lang="en-US" sz="2400" dirty="0"/>
              <a:t>Practice Series</a:t>
            </a:r>
          </a:p>
        </p:txBody>
      </p:sp>
      <p:sp>
        <p:nvSpPr>
          <p:cNvPr id="4" name="Text Placeholder 3">
            <a:extLst>
              <a:ext uri="{FF2B5EF4-FFF2-40B4-BE49-F238E27FC236}">
                <a16:creationId xmlns:a16="http://schemas.microsoft.com/office/drawing/2014/main" id="{656FF80F-9C27-9C8D-9449-FF1139AE7A4C}"/>
              </a:ext>
            </a:extLst>
          </p:cNvPr>
          <p:cNvSpPr>
            <a:spLocks noGrp="1"/>
          </p:cNvSpPr>
          <p:nvPr>
            <p:ph type="body" sz="quarter" idx="13"/>
          </p:nvPr>
        </p:nvSpPr>
        <p:spPr>
          <a:xfrm>
            <a:off x="8991600" y="3276599"/>
            <a:ext cx="2495550" cy="809625"/>
          </a:xfrm>
        </p:spPr>
        <p:txBody>
          <a:bodyPr/>
          <a:lstStyle/>
          <a:p>
            <a:r>
              <a:rPr lang="en-US" dirty="0"/>
              <a:t>August 14, 2023</a:t>
            </a:r>
          </a:p>
        </p:txBody>
      </p:sp>
      <p:pic>
        <p:nvPicPr>
          <p:cNvPr id="7" name="Picture Placeholder 6" descr="Group of people working on graphs">
            <a:extLst>
              <a:ext uri="{FF2B5EF4-FFF2-40B4-BE49-F238E27FC236}">
                <a16:creationId xmlns:a16="http://schemas.microsoft.com/office/drawing/2014/main" id="{C05E9A8F-6296-E21B-3C42-90B533CF01E1}"/>
              </a:ext>
            </a:extLst>
          </p:cNvPr>
          <p:cNvPicPr>
            <a:picLocks noGrp="1" noChangeAspect="1"/>
          </p:cNvPicPr>
          <p:nvPr>
            <p:ph type="pic" sz="quarter" idx="11"/>
          </p:nvPr>
        </p:nvPicPr>
        <p:blipFill>
          <a:blip r:embed="rId2"/>
          <a:srcRect t="10221" b="10221"/>
          <a:stretch>
            <a:fillRect/>
          </a:stretch>
        </p:blipFill>
        <p:spPr>
          <a:xfrm>
            <a:off x="426" y="2152650"/>
            <a:ext cx="8116169" cy="4399070"/>
          </a:xfrm>
        </p:spPr>
      </p:pic>
    </p:spTree>
    <p:extLst>
      <p:ext uri="{BB962C8B-B14F-4D97-AF65-F5344CB8AC3E}">
        <p14:creationId xmlns:p14="http://schemas.microsoft.com/office/powerpoint/2010/main" val="1581284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56B22E-6225-7BD2-8070-871028EA4546}"/>
              </a:ext>
            </a:extLst>
          </p:cNvPr>
          <p:cNvSpPr>
            <a:spLocks noGrp="1"/>
          </p:cNvSpPr>
          <p:nvPr>
            <p:ph type="title"/>
          </p:nvPr>
        </p:nvSpPr>
        <p:spPr/>
        <p:txBody>
          <a:bodyPr/>
          <a:lstStyle/>
          <a:p>
            <a:r>
              <a:rPr lang="en-US" sz="4400" b="1" dirty="0">
                <a:solidFill>
                  <a:schemeClr val="bg1"/>
                </a:solidFill>
                <a:latin typeface="+mj-lt"/>
              </a:rPr>
              <a:t>Virginia CCE Grant: Growing Community Capacity</a:t>
            </a:r>
          </a:p>
        </p:txBody>
      </p:sp>
      <p:pic>
        <p:nvPicPr>
          <p:cNvPr id="5" name="Picture 4" descr="Graphic with elements of project peace including&#10;&#10;Photovoice- Employment discovery and planning&#10;&#10;Virtual Portfolios- employment journey for youth and others&#10;&#10;Peer Videos- Youth and parents sharing transition experiences&#10;&#10;Train the Trainer- community of learning and interventions&#10;&#10;Transition academy- preparing for community collaboration&#10;&#10;Coffee and convo- informal judgement free business preparation">
            <a:extLst>
              <a:ext uri="{FF2B5EF4-FFF2-40B4-BE49-F238E27FC236}">
                <a16:creationId xmlns:a16="http://schemas.microsoft.com/office/drawing/2014/main" id="{27E73CEC-1CE1-5A26-B241-12BE5DF26DCC}"/>
              </a:ext>
            </a:extLst>
          </p:cNvPr>
          <p:cNvPicPr>
            <a:picLocks noChangeAspect="1"/>
          </p:cNvPicPr>
          <p:nvPr/>
        </p:nvPicPr>
        <p:blipFill>
          <a:blip r:embed="rId2"/>
          <a:stretch>
            <a:fillRect/>
          </a:stretch>
        </p:blipFill>
        <p:spPr>
          <a:xfrm>
            <a:off x="1532284" y="1562100"/>
            <a:ext cx="9127431" cy="4099791"/>
          </a:xfrm>
          <a:prstGeom prst="rect">
            <a:avLst/>
          </a:prstGeom>
        </p:spPr>
      </p:pic>
    </p:spTree>
    <p:extLst>
      <p:ext uri="{BB962C8B-B14F-4D97-AF65-F5344CB8AC3E}">
        <p14:creationId xmlns:p14="http://schemas.microsoft.com/office/powerpoint/2010/main" val="115614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 y="573742"/>
            <a:ext cx="5791200" cy="3766814"/>
          </a:xfrm>
        </p:spPr>
        <p:txBody>
          <a:bodyPr/>
          <a:lstStyle/>
          <a:p>
            <a:r>
              <a:rPr lang="en-US" sz="3600" b="1" dirty="0"/>
              <a:t>Panel </a:t>
            </a:r>
          </a:p>
        </p:txBody>
      </p:sp>
    </p:spTree>
    <p:extLst>
      <p:ext uri="{BB962C8B-B14F-4D97-AF65-F5344CB8AC3E}">
        <p14:creationId xmlns:p14="http://schemas.microsoft.com/office/powerpoint/2010/main" val="3994424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807C-0456-53C3-E8C4-9F09617813D4}"/>
              </a:ext>
            </a:extLst>
          </p:cNvPr>
          <p:cNvSpPr>
            <a:spLocks noGrp="1"/>
          </p:cNvSpPr>
          <p:nvPr>
            <p:ph type="title"/>
          </p:nvPr>
        </p:nvSpPr>
        <p:spPr>
          <a:xfrm>
            <a:off x="682600" y="2295099"/>
            <a:ext cx="10826800" cy="2076875"/>
          </a:xfrm>
        </p:spPr>
        <p:txBody>
          <a:bodyPr>
            <a:noAutofit/>
          </a:bodyPr>
          <a:lstStyle/>
          <a:p>
            <a:r>
              <a:rPr lang="en-US" sz="4000" dirty="0">
                <a:solidFill>
                  <a:schemeClr val="bg1"/>
                </a:solidFill>
              </a:rPr>
              <a:t>How are you defining and measuring success? How did you build evaluation into your implementation plan?</a:t>
            </a:r>
          </a:p>
        </p:txBody>
      </p:sp>
      <p:sp>
        <p:nvSpPr>
          <p:cNvPr id="3" name="Slide Number Placeholder 2">
            <a:extLst>
              <a:ext uri="{FF2B5EF4-FFF2-40B4-BE49-F238E27FC236}">
                <a16:creationId xmlns:a16="http://schemas.microsoft.com/office/drawing/2014/main" id="{EEE1D71A-85F5-D6FB-D40C-200965D03E08}"/>
              </a:ext>
            </a:extLst>
          </p:cNvPr>
          <p:cNvSpPr>
            <a:spLocks noGrp="1"/>
          </p:cNvSpPr>
          <p:nvPr>
            <p:ph type="sldNum"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12</a:t>
            </a:fld>
            <a:endParaRPr lang="en"/>
          </a:p>
        </p:txBody>
      </p:sp>
    </p:spTree>
    <p:extLst>
      <p:ext uri="{BB962C8B-B14F-4D97-AF65-F5344CB8AC3E}">
        <p14:creationId xmlns:p14="http://schemas.microsoft.com/office/powerpoint/2010/main" val="92862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B89B6-9E85-CCB4-58A2-331DE50D5C7C}"/>
              </a:ext>
            </a:extLst>
          </p:cNvPr>
          <p:cNvSpPr>
            <a:spLocks noGrp="1"/>
          </p:cNvSpPr>
          <p:nvPr>
            <p:ph type="title"/>
          </p:nvPr>
        </p:nvSpPr>
        <p:spPr>
          <a:xfrm>
            <a:off x="803225" y="2409612"/>
            <a:ext cx="10750600" cy="2038775"/>
          </a:xfrm>
        </p:spPr>
        <p:txBody>
          <a:bodyPr>
            <a:normAutofit fontScale="90000"/>
          </a:bodyPr>
          <a:lstStyle/>
          <a:p>
            <a:r>
              <a:rPr lang="en-US" dirty="0">
                <a:solidFill>
                  <a:schemeClr val="bg1"/>
                </a:solidFill>
              </a:rPr>
              <a:t>How did you incorporate cultural and linguistic considerations of your community of focus into your evaluation plan?</a:t>
            </a:r>
          </a:p>
        </p:txBody>
      </p:sp>
      <p:sp>
        <p:nvSpPr>
          <p:cNvPr id="3" name="Slide Number Placeholder 2">
            <a:extLst>
              <a:ext uri="{FF2B5EF4-FFF2-40B4-BE49-F238E27FC236}">
                <a16:creationId xmlns:a16="http://schemas.microsoft.com/office/drawing/2014/main" id="{185F3083-266D-CC72-6364-65E3B583B67D}"/>
              </a:ext>
            </a:extLst>
          </p:cNvPr>
          <p:cNvSpPr>
            <a:spLocks noGrp="1"/>
          </p:cNvSpPr>
          <p:nvPr>
            <p:ph type="sldNum"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13</a:t>
            </a:fld>
            <a:endParaRPr lang="en"/>
          </a:p>
        </p:txBody>
      </p:sp>
    </p:spTree>
    <p:extLst>
      <p:ext uri="{BB962C8B-B14F-4D97-AF65-F5344CB8AC3E}">
        <p14:creationId xmlns:p14="http://schemas.microsoft.com/office/powerpoint/2010/main" val="2461051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B8B9-62CE-623B-55E1-5B47158E1321}"/>
              </a:ext>
            </a:extLst>
          </p:cNvPr>
          <p:cNvSpPr>
            <a:spLocks noGrp="1"/>
          </p:cNvSpPr>
          <p:nvPr>
            <p:ph type="title"/>
          </p:nvPr>
        </p:nvSpPr>
        <p:spPr>
          <a:xfrm>
            <a:off x="829211" y="2428450"/>
            <a:ext cx="10833200" cy="1734400"/>
          </a:xfrm>
        </p:spPr>
        <p:txBody>
          <a:bodyPr>
            <a:noAutofit/>
          </a:bodyPr>
          <a:lstStyle/>
          <a:p>
            <a:r>
              <a:rPr lang="en-US" sz="3600" dirty="0">
                <a:solidFill>
                  <a:schemeClr val="bg1"/>
                </a:solidFill>
              </a:rPr>
              <a:t>What are the challenges of </a:t>
            </a:r>
            <a:r>
              <a:rPr lang="en-US" sz="3600">
                <a:solidFill>
                  <a:schemeClr val="bg1"/>
                </a:solidFill>
              </a:rPr>
              <a:t>evaluating an </a:t>
            </a:r>
            <a:r>
              <a:rPr lang="en-US" sz="3600" dirty="0">
                <a:solidFill>
                  <a:schemeClr val="bg1"/>
                </a:solidFill>
              </a:rPr>
              <a:t>employment program? What strategies have you used to address those challenges?</a:t>
            </a:r>
          </a:p>
        </p:txBody>
      </p:sp>
      <p:sp>
        <p:nvSpPr>
          <p:cNvPr id="3" name="Slide Number Placeholder 2">
            <a:extLst>
              <a:ext uri="{FF2B5EF4-FFF2-40B4-BE49-F238E27FC236}">
                <a16:creationId xmlns:a16="http://schemas.microsoft.com/office/drawing/2014/main" id="{9688809F-1CDB-01F8-FACE-5F2434712C86}"/>
              </a:ext>
            </a:extLst>
          </p:cNvPr>
          <p:cNvSpPr>
            <a:spLocks noGrp="1"/>
          </p:cNvSpPr>
          <p:nvPr>
            <p:ph type="sldNum"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14</a:t>
            </a:fld>
            <a:endParaRPr lang="en"/>
          </a:p>
        </p:txBody>
      </p:sp>
    </p:spTree>
    <p:extLst>
      <p:ext uri="{BB962C8B-B14F-4D97-AF65-F5344CB8AC3E}">
        <p14:creationId xmlns:p14="http://schemas.microsoft.com/office/powerpoint/2010/main" val="1580543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319BC-DC81-21C9-4628-AC405838BBE2}"/>
              </a:ext>
            </a:extLst>
          </p:cNvPr>
          <p:cNvSpPr>
            <a:spLocks noGrp="1"/>
          </p:cNvSpPr>
          <p:nvPr>
            <p:ph type="title"/>
          </p:nvPr>
        </p:nvSpPr>
        <p:spPr>
          <a:xfrm>
            <a:off x="787986" y="2323674"/>
            <a:ext cx="10874425" cy="1943525"/>
          </a:xfrm>
        </p:spPr>
        <p:txBody>
          <a:bodyPr>
            <a:noAutofit/>
          </a:bodyPr>
          <a:lstStyle/>
          <a:p>
            <a:r>
              <a:rPr lang="en-US" sz="4000" dirty="0">
                <a:solidFill>
                  <a:schemeClr val="bg1"/>
                </a:solidFill>
              </a:rPr>
              <a:t>What advice related to evaluation would you share with a colleague who is launching or running and employment program?</a:t>
            </a:r>
          </a:p>
        </p:txBody>
      </p:sp>
      <p:sp>
        <p:nvSpPr>
          <p:cNvPr id="3" name="Slide Number Placeholder 2">
            <a:extLst>
              <a:ext uri="{FF2B5EF4-FFF2-40B4-BE49-F238E27FC236}">
                <a16:creationId xmlns:a16="http://schemas.microsoft.com/office/drawing/2014/main" id="{CD9BDD40-0917-BEB0-72ED-6E1C5F0218E3}"/>
              </a:ext>
            </a:extLst>
          </p:cNvPr>
          <p:cNvSpPr>
            <a:spLocks noGrp="1"/>
          </p:cNvSpPr>
          <p:nvPr>
            <p:ph type="sldNum"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15</a:t>
            </a:fld>
            <a:endParaRPr lang="en"/>
          </a:p>
        </p:txBody>
      </p:sp>
    </p:spTree>
    <p:extLst>
      <p:ext uri="{BB962C8B-B14F-4D97-AF65-F5344CB8AC3E}">
        <p14:creationId xmlns:p14="http://schemas.microsoft.com/office/powerpoint/2010/main" val="3535484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Google Shape;380;p97" descr="Image of dice representing a question and answer session. ">
            <a:extLst>
              <a:ext uri="{FF2B5EF4-FFF2-40B4-BE49-F238E27FC236}">
                <a16:creationId xmlns:a16="http://schemas.microsoft.com/office/drawing/2014/main" id="{5D5DB38D-EDBF-E4AA-60D6-D2C4870B144C}"/>
              </a:ext>
            </a:extLst>
          </p:cNvPr>
          <p:cNvSpPr txBox="1">
            <a:spLocks noGrp="1" noChangeArrowheads="1"/>
          </p:cNvSpPr>
          <p:nvPr>
            <p:ph type="body" idx="1"/>
          </p:nvPr>
        </p:nvSpPr>
        <p:spPr>
          <a:xfrm>
            <a:off x="612913" y="1562100"/>
            <a:ext cx="5486400" cy="4297363"/>
          </a:xfrm>
        </p:spPr>
        <p:txBody>
          <a:bodyPr/>
          <a:lstStyle/>
          <a:p>
            <a:pPr marL="342900" indent="-342900" eaLnBrk="1" hangingPunct="1">
              <a:spcBef>
                <a:spcPct val="0"/>
              </a:spcBef>
              <a:spcAft>
                <a:spcPts val="3600"/>
              </a:spcAft>
              <a:buSzPct val="90000"/>
            </a:pPr>
            <a:r>
              <a:rPr lang="en-US" altLang="en-US" sz="3200" dirty="0">
                <a:latin typeface="+mn-lt"/>
                <a:cs typeface="Calibri" panose="020F0502020204030204" pitchFamily="34" charset="0"/>
                <a:sym typeface="Calibri" panose="020F0502020204030204" pitchFamily="34" charset="0"/>
              </a:rPr>
              <a:t>We want to hear from you!</a:t>
            </a:r>
          </a:p>
          <a:p>
            <a:pPr marL="342900" indent="-342900" eaLnBrk="1" hangingPunct="1">
              <a:spcBef>
                <a:spcPct val="0"/>
              </a:spcBef>
              <a:spcAft>
                <a:spcPts val="3600"/>
              </a:spcAft>
              <a:buSzPct val="90000"/>
            </a:pPr>
            <a:r>
              <a:rPr lang="en-US" altLang="en-US" sz="3200" dirty="0">
                <a:latin typeface="+mn-lt"/>
                <a:cs typeface="Calibri" panose="020F0502020204030204" pitchFamily="34" charset="0"/>
                <a:sym typeface="Calibri" panose="020F0502020204030204" pitchFamily="34" charset="0"/>
              </a:rPr>
              <a:t>Please type a question in the chat box and we will try our best to answer!</a:t>
            </a:r>
          </a:p>
        </p:txBody>
      </p:sp>
      <p:sp>
        <p:nvSpPr>
          <p:cNvPr id="47107" name="Google Shape;382;p97">
            <a:extLst>
              <a:ext uri="{FF2B5EF4-FFF2-40B4-BE49-F238E27FC236}">
                <a16:creationId xmlns:a16="http://schemas.microsoft.com/office/drawing/2014/main" id="{E0B33B00-021E-FA74-E66A-AA8D935DABE0}"/>
              </a:ext>
            </a:extLst>
          </p:cNvPr>
          <p:cNvSpPr txBox="1">
            <a:spLocks noGrp="1" noChangeArrowheads="1"/>
          </p:cNvSpPr>
          <p:nvPr>
            <p:ph type="title"/>
          </p:nvPr>
        </p:nvSpPr>
        <p:spPr>
          <a:xfrm>
            <a:off x="0" y="0"/>
            <a:ext cx="12192000" cy="1384300"/>
          </a:xfrm>
        </p:spPr>
        <p:txBody>
          <a:bodyPr/>
          <a:lstStyle/>
          <a:p>
            <a:pPr eaLnBrk="1" hangingPunct="1">
              <a:spcBef>
                <a:spcPct val="0"/>
              </a:spcBef>
              <a:spcAft>
                <a:spcPct val="0"/>
              </a:spcAft>
            </a:pPr>
            <a:r>
              <a:rPr lang="en-US" altLang="en-US" sz="4400" b="1" dirty="0">
                <a:solidFill>
                  <a:srgbClr val="FFFFFF"/>
                </a:solidFill>
                <a:latin typeface="+mj-lt"/>
                <a:cs typeface="Calibri" panose="020F0502020204030204" pitchFamily="34" charset="0"/>
                <a:sym typeface="Calibri" panose="020F0502020204030204" pitchFamily="34" charset="0"/>
              </a:rPr>
              <a:t>Question and Answer Session </a:t>
            </a:r>
          </a:p>
        </p:txBody>
      </p:sp>
      <p:pic>
        <p:nvPicPr>
          <p:cNvPr id="3" name="Picture 2">
            <a:extLst>
              <a:ext uri="{FF2B5EF4-FFF2-40B4-BE49-F238E27FC236}">
                <a16:creationId xmlns:a16="http://schemas.microsoft.com/office/drawing/2014/main" id="{1C0E1691-3948-924E-81EE-EDBDD5CBD1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59176" y="1953100"/>
            <a:ext cx="4919911" cy="295179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Google Shape;388;p54">
            <a:extLst>
              <a:ext uri="{FF2B5EF4-FFF2-40B4-BE49-F238E27FC236}">
                <a16:creationId xmlns:a16="http://schemas.microsoft.com/office/drawing/2014/main" id="{A16E149E-4521-7966-21E3-224AF8B3BF77}"/>
              </a:ext>
            </a:extLst>
          </p:cNvPr>
          <p:cNvSpPr txBox="1">
            <a:spLocks noGrp="1"/>
          </p:cNvSpPr>
          <p:nvPr>
            <p:ph type="body" idx="1"/>
          </p:nvPr>
        </p:nvSpPr>
        <p:spPr>
          <a:xfrm>
            <a:off x="385481" y="1567768"/>
            <a:ext cx="11456895" cy="4411691"/>
          </a:xfrm>
        </p:spPr>
        <p:txBody>
          <a:bodyPr>
            <a:noAutofit/>
          </a:bodyPr>
          <a:lstStyle/>
          <a:p>
            <a:pPr marL="0" indent="0" eaLnBrk="1" fontAlgn="auto" hangingPunct="1">
              <a:spcBef>
                <a:spcPts val="0"/>
              </a:spcBef>
              <a:spcAft>
                <a:spcPts val="1800"/>
              </a:spcAft>
              <a:buSzPct val="129032"/>
              <a:buFont typeface="Arial"/>
              <a:buNone/>
              <a:defRPr/>
            </a:pPr>
            <a:r>
              <a:rPr lang="en-US" sz="1600" b="1" dirty="0">
                <a:solidFill>
                  <a:schemeClr val="dk1"/>
                </a:solidFill>
                <a:latin typeface="+mn-lt"/>
                <a:ea typeface="Calibri"/>
                <a:cs typeface="Calibri"/>
                <a:sym typeface="Calibri"/>
              </a:rPr>
              <a:t>September 19, 2023: 3:00 - 4:00 PM EST</a:t>
            </a:r>
          </a:p>
          <a:p>
            <a:pPr marL="0" indent="0" eaLnBrk="1" fontAlgn="auto" hangingPunct="1">
              <a:spcBef>
                <a:spcPts val="0"/>
              </a:spcBef>
              <a:spcAft>
                <a:spcPts val="1800"/>
              </a:spcAft>
              <a:buSzPct val="129032"/>
              <a:buFont typeface="Arial"/>
              <a:buNone/>
              <a:defRPr/>
            </a:pPr>
            <a:r>
              <a:rPr lang="en-US" sz="1600" b="1" dirty="0">
                <a:solidFill>
                  <a:schemeClr val="dk1"/>
                </a:solidFill>
                <a:latin typeface="+mn-lt"/>
                <a:ea typeface="Calibri"/>
                <a:cs typeface="Calibri"/>
                <a:sym typeface="Calibri"/>
              </a:rPr>
              <a:t>Title: </a:t>
            </a:r>
            <a:r>
              <a:rPr lang="en-US" sz="1600" i="1" dirty="0">
                <a:effectLst/>
                <a:latin typeface="+mn-lt"/>
                <a:ea typeface="Times New Roman" panose="02020603050405020304" pitchFamily="18" charset="0"/>
              </a:rPr>
              <a:t>Let’s Commemorate the Rehab Act: The Power of Independent Living &amp; Employment</a:t>
            </a:r>
            <a:endParaRPr lang="en-US" sz="1600" b="1" dirty="0">
              <a:solidFill>
                <a:schemeClr val="dk1"/>
              </a:solidFill>
              <a:latin typeface="+mn-lt"/>
              <a:ea typeface="Calibri"/>
              <a:cs typeface="Calibri"/>
              <a:sym typeface="Calibri"/>
            </a:endParaRPr>
          </a:p>
          <a:p>
            <a:pPr marL="0" indent="0" eaLnBrk="1" fontAlgn="auto" hangingPunct="1">
              <a:spcBef>
                <a:spcPts val="0"/>
              </a:spcBef>
              <a:spcAft>
                <a:spcPts val="600"/>
              </a:spcAft>
              <a:buSzPct val="129032"/>
              <a:buFont typeface="Arial"/>
              <a:buNone/>
              <a:defRPr/>
            </a:pPr>
            <a:r>
              <a:rPr lang="en-US" sz="1600" b="1" dirty="0">
                <a:solidFill>
                  <a:schemeClr val="dk1"/>
                </a:solidFill>
                <a:latin typeface="+mn-lt"/>
                <a:ea typeface="Calibri"/>
                <a:cs typeface="Calibri"/>
                <a:sym typeface="Calibri"/>
              </a:rPr>
              <a:t>Elements: </a:t>
            </a:r>
          </a:p>
          <a:p>
            <a:pPr marL="461963" indent="-231775" fontAlgn="auto">
              <a:spcBef>
                <a:spcPts val="0"/>
              </a:spcBef>
              <a:spcAft>
                <a:spcPts val="1200"/>
              </a:spcAft>
              <a:buSzPct val="129032"/>
              <a:defRPr/>
            </a:pPr>
            <a:r>
              <a:rPr lang="en-US" dirty="0">
                <a:solidFill>
                  <a:schemeClr val="dk1"/>
                </a:solidFill>
                <a:latin typeface="+mn-lt"/>
                <a:ea typeface="Calibri"/>
                <a:cs typeface="Calibri"/>
                <a:sym typeface="Calibri"/>
              </a:rPr>
              <a:t>Overview of NCIL</a:t>
            </a:r>
          </a:p>
          <a:p>
            <a:pPr marL="461963" indent="-231775" fontAlgn="auto">
              <a:spcBef>
                <a:spcPts val="0"/>
              </a:spcBef>
              <a:spcAft>
                <a:spcPts val="600"/>
              </a:spcAft>
              <a:buSzPct val="129032"/>
              <a:defRPr/>
            </a:pPr>
            <a:r>
              <a:rPr lang="en-US" dirty="0">
                <a:solidFill>
                  <a:schemeClr val="dk1"/>
                </a:solidFill>
                <a:latin typeface="+mn-lt"/>
                <a:ea typeface="Calibri"/>
                <a:cs typeface="Calibri"/>
                <a:sym typeface="Calibri"/>
              </a:rPr>
              <a:t>Explanation of the role of CILs, CIL networks, partnerships, and how CILs can help</a:t>
            </a:r>
          </a:p>
          <a:p>
            <a:pPr marL="738188" lvl="1" indent="-280988" fontAlgn="auto">
              <a:spcBef>
                <a:spcPts val="0"/>
              </a:spcBef>
              <a:spcAft>
                <a:spcPts val="1200"/>
              </a:spcAft>
              <a:buSzPct val="129032"/>
              <a:defRPr/>
            </a:pPr>
            <a:r>
              <a:rPr lang="en-US" dirty="0">
                <a:solidFill>
                  <a:schemeClr val="dk1"/>
                </a:solidFill>
                <a:latin typeface="+mn-lt"/>
                <a:ea typeface="Calibri"/>
                <a:cs typeface="Calibri"/>
                <a:sym typeface="Calibri"/>
              </a:rPr>
              <a:t>Examples discussed: transition from nursing homes to community living and then to employment, tapping into the DSP shortage crisis, ensuring that every person is the central focus of their planning to maintain consumer choice and control. </a:t>
            </a:r>
          </a:p>
          <a:p>
            <a:pPr marL="461963" indent="-231775" fontAlgn="auto">
              <a:spcBef>
                <a:spcPts val="0"/>
              </a:spcBef>
              <a:spcAft>
                <a:spcPts val="1200"/>
              </a:spcAft>
              <a:buSzPct val="129032"/>
              <a:defRPr/>
            </a:pPr>
            <a:r>
              <a:rPr lang="en-US" dirty="0">
                <a:solidFill>
                  <a:schemeClr val="dk1"/>
                </a:solidFill>
                <a:latin typeface="+mn-lt"/>
                <a:ea typeface="Calibri"/>
                <a:cs typeface="Calibri"/>
                <a:sym typeface="Calibri"/>
              </a:rPr>
              <a:t>A deeper dive into resource gaps and creative strategies CILs are implementing to support community living and CIE</a:t>
            </a:r>
          </a:p>
          <a:p>
            <a:pPr marL="461963" indent="-231775" fontAlgn="auto">
              <a:spcBef>
                <a:spcPts val="0"/>
              </a:spcBef>
              <a:spcAft>
                <a:spcPts val="2400"/>
              </a:spcAft>
              <a:buSzPct val="129032"/>
              <a:defRPr/>
            </a:pPr>
            <a:r>
              <a:rPr lang="en-US" dirty="0">
                <a:solidFill>
                  <a:schemeClr val="dk1"/>
                </a:solidFill>
                <a:latin typeface="+mn-lt"/>
                <a:ea typeface="Calibri"/>
                <a:cs typeface="Calibri"/>
                <a:sym typeface="Calibri"/>
              </a:rPr>
              <a:t>NCIL will discuss how to connect with CILs. </a:t>
            </a:r>
            <a:r>
              <a:rPr lang="en-US" dirty="0">
                <a:effectLst/>
                <a:latin typeface="+mn-lt"/>
                <a:ea typeface="Times New Roman" panose="02020603050405020304" pitchFamily="18" charset="0"/>
                <a:cs typeface="Times New Roman" panose="02020603050405020304" pitchFamily="18" charset="0"/>
              </a:rPr>
              <a:t>For example, if there is another grantee or a state person that wants to partner with a CIL – how do they find the CIL? Who should they talk to? </a:t>
            </a:r>
            <a:endParaRPr lang="en-US" dirty="0">
              <a:effectLst/>
              <a:latin typeface="+mn-lt"/>
              <a:ea typeface="Calibri" panose="020F0502020204030204" pitchFamily="34" charset="0"/>
              <a:cs typeface="Times New Roman" panose="02020603050405020304" pitchFamily="18" charset="0"/>
            </a:endParaRPr>
          </a:p>
          <a:p>
            <a:pPr marL="0" indent="0" eaLnBrk="1" fontAlgn="auto" hangingPunct="1">
              <a:spcBef>
                <a:spcPts val="0"/>
              </a:spcBef>
              <a:spcAft>
                <a:spcPts val="600"/>
              </a:spcAft>
              <a:buSzPct val="129032"/>
              <a:buFont typeface="Arial"/>
              <a:buNone/>
              <a:defRPr/>
            </a:pPr>
            <a:r>
              <a:rPr lang="en-US" sz="1600" b="1" dirty="0">
                <a:solidFill>
                  <a:schemeClr val="dk1"/>
                </a:solidFill>
                <a:latin typeface="+mn-lt"/>
                <a:ea typeface="Calibri"/>
                <a:cs typeface="Calibri"/>
                <a:sym typeface="Calibri"/>
              </a:rPr>
              <a:t>Register Here: </a:t>
            </a:r>
            <a:r>
              <a:rPr lang="en-US" sz="1600" u="sng" dirty="0">
                <a:solidFill>
                  <a:srgbClr val="0000FF"/>
                </a:solidFill>
                <a:effectLst/>
                <a:latin typeface="+mn-lt"/>
                <a:ea typeface="Times New Roman" panose="02020603050405020304" pitchFamily="18" charset="0"/>
                <a:hlinkClick r:id="rId3"/>
              </a:rPr>
              <a:t>https://bit.ly/DETAC-CoP-Sep-19-2023</a:t>
            </a:r>
            <a:endParaRPr sz="1600" dirty="0">
              <a:solidFill>
                <a:schemeClr val="dk1"/>
              </a:solidFill>
              <a:highlight>
                <a:srgbClr val="FFFF00"/>
              </a:highlight>
              <a:latin typeface="+mn-lt"/>
              <a:ea typeface="Calibri"/>
              <a:cs typeface="Calibri" panose="020F0502020204030204" pitchFamily="34" charset="0"/>
              <a:sym typeface="Calibri"/>
            </a:endParaRPr>
          </a:p>
        </p:txBody>
      </p:sp>
      <p:sp>
        <p:nvSpPr>
          <p:cNvPr id="49155" name="Title 4">
            <a:extLst>
              <a:ext uri="{FF2B5EF4-FFF2-40B4-BE49-F238E27FC236}">
                <a16:creationId xmlns:a16="http://schemas.microsoft.com/office/drawing/2014/main" id="{760C2626-D862-5DA7-FB13-429807F4BF9D}"/>
              </a:ext>
            </a:extLst>
          </p:cNvPr>
          <p:cNvSpPr txBox="1">
            <a:spLocks noGrp="1" noChangeArrowheads="1"/>
          </p:cNvSpPr>
          <p:nvPr>
            <p:ph type="title"/>
          </p:nvPr>
        </p:nvSpPr>
        <p:spPr>
          <a:xfrm>
            <a:off x="0" y="0"/>
            <a:ext cx="12192000" cy="1384300"/>
          </a:xfrm>
          <a:effectLst/>
        </p:spPr>
        <p:txBody>
          <a:bodyPr/>
          <a:lstStyle/>
          <a:p>
            <a:pPr>
              <a:lnSpc>
                <a:spcPct val="92000"/>
              </a:lnSpc>
              <a:spcBef>
                <a:spcPct val="0"/>
              </a:spcBef>
              <a:spcAft>
                <a:spcPct val="0"/>
              </a:spcAft>
            </a:pPr>
            <a:r>
              <a:rPr lang="en-US" altLang="en-US" sz="4400" b="1" dirty="0">
                <a:solidFill>
                  <a:srgbClr val="FFFFFF"/>
                </a:solidFill>
                <a:latin typeface="+mj-lt"/>
                <a:cs typeface="Calibri" panose="020F0502020204030204" pitchFamily="34" charset="0"/>
                <a:sym typeface="Calibri" panose="020F0502020204030204" pitchFamily="34" charset="0"/>
              </a:rPr>
              <a:t>Upcoming Webinar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Google Shape;403;p57">
            <a:extLst>
              <a:ext uri="{FF2B5EF4-FFF2-40B4-BE49-F238E27FC236}">
                <a16:creationId xmlns:a16="http://schemas.microsoft.com/office/drawing/2014/main" id="{42E16860-44FB-513C-32DE-FA827EE58788}"/>
              </a:ext>
            </a:extLst>
          </p:cNvPr>
          <p:cNvSpPr txBox="1">
            <a:spLocks noGrp="1" noChangeArrowheads="1"/>
          </p:cNvSpPr>
          <p:nvPr>
            <p:ph type="body" idx="2"/>
          </p:nvPr>
        </p:nvSpPr>
        <p:spPr>
          <a:xfrm>
            <a:off x="571500" y="1552575"/>
            <a:ext cx="5867400" cy="4391025"/>
          </a:xfrm>
        </p:spPr>
        <p:txBody>
          <a:bodyPr/>
          <a:lstStyle/>
          <a:p>
            <a:pPr marL="342900" eaLnBrk="1" hangingPunct="1">
              <a:spcBef>
                <a:spcPct val="0"/>
              </a:spcBef>
              <a:spcAft>
                <a:spcPts val="3600"/>
              </a:spcAft>
              <a:buClr>
                <a:srgbClr val="0A172C"/>
              </a:buClr>
              <a:buSzPts val="3200"/>
            </a:pPr>
            <a:r>
              <a:rPr lang="en-US" altLang="en-US" sz="2800" b="1" dirty="0">
                <a:solidFill>
                  <a:srgbClr val="0A172C"/>
                </a:solidFill>
                <a:latin typeface="+mn-lt"/>
                <a:cs typeface="Arial" panose="020B0604020202020204" pitchFamily="34" charset="0"/>
                <a:sym typeface="Calibri" panose="020F0502020204030204" pitchFamily="34" charset="0"/>
              </a:rPr>
              <a:t>Submit your request to the: </a:t>
            </a:r>
            <a:br>
              <a:rPr lang="en-US" altLang="en-US" sz="2800" b="1" dirty="0">
                <a:solidFill>
                  <a:srgbClr val="0A172C"/>
                </a:solidFill>
                <a:latin typeface="+mn-lt"/>
                <a:cs typeface="Arial" panose="020B0604020202020204" pitchFamily="34" charset="0"/>
                <a:sym typeface="Calibri" panose="020F0502020204030204" pitchFamily="34" charset="0"/>
              </a:rPr>
            </a:br>
            <a:r>
              <a:rPr lang="en-US" altLang="en-US" sz="2800" u="sng" dirty="0">
                <a:solidFill>
                  <a:schemeClr val="hlink"/>
                </a:solidFill>
                <a:latin typeface="+mn-lt"/>
                <a:cs typeface="Arial" panose="020B0604020202020204" pitchFamily="34" charset="0"/>
                <a:sym typeface="Calibri" panose="020F0502020204030204" pitchFamily="34" charset="0"/>
                <a:hlinkClick r:id="rId3"/>
              </a:rPr>
              <a:t>on-demand TA request page</a:t>
            </a:r>
            <a:endParaRPr lang="en-US" altLang="en-US" sz="2800" u="sng" dirty="0">
              <a:latin typeface="+mn-lt"/>
              <a:cs typeface="Arial" panose="020B0604020202020204" pitchFamily="34" charset="0"/>
              <a:sym typeface="Calibri" panose="020F0502020204030204" pitchFamily="34" charset="0"/>
            </a:endParaRPr>
          </a:p>
          <a:p>
            <a:pPr marL="342900" eaLnBrk="1" hangingPunct="1">
              <a:spcBef>
                <a:spcPts val="0"/>
              </a:spcBef>
              <a:spcAft>
                <a:spcPts val="3000"/>
              </a:spcAft>
              <a:buClr>
                <a:srgbClr val="0A172C"/>
              </a:buClr>
              <a:buSzPts val="3200"/>
            </a:pPr>
            <a:r>
              <a:rPr lang="en-US" altLang="en-US" sz="2800" b="1" dirty="0">
                <a:solidFill>
                  <a:srgbClr val="0A172C"/>
                </a:solidFill>
                <a:latin typeface="+mn-lt"/>
                <a:cs typeface="Arial" panose="020B0604020202020204" pitchFamily="34" charset="0"/>
                <a:sym typeface="Calibri" panose="020F0502020204030204" pitchFamily="34" charset="0"/>
              </a:rPr>
              <a:t>Reach out by emailing: </a:t>
            </a:r>
            <a:r>
              <a:rPr lang="en-US" altLang="en-US" sz="2800" u="sng" dirty="0">
                <a:solidFill>
                  <a:schemeClr val="hlink"/>
                </a:solidFill>
                <a:latin typeface="+mn-lt"/>
                <a:cs typeface="Arial" panose="020B0604020202020204" pitchFamily="34" charset="0"/>
                <a:sym typeface="Calibri" panose="020F0502020204030204" pitchFamily="34" charset="0"/>
                <a:hlinkClick r:id="rId4"/>
              </a:rPr>
              <a:t>AoDemploymentTA@gmail.com</a:t>
            </a:r>
            <a:endParaRPr lang="en-US" altLang="en-US" sz="2800" dirty="0">
              <a:latin typeface="+mn-lt"/>
              <a:cs typeface="Arial" panose="020B0604020202020204" pitchFamily="34" charset="0"/>
              <a:sym typeface="Calibri" panose="020F0502020204030204" pitchFamily="34" charset="0"/>
            </a:endParaRPr>
          </a:p>
        </p:txBody>
      </p:sp>
      <p:sp>
        <p:nvSpPr>
          <p:cNvPr id="53251" name="Google Shape;404;p57">
            <a:extLst>
              <a:ext uri="{FF2B5EF4-FFF2-40B4-BE49-F238E27FC236}">
                <a16:creationId xmlns:a16="http://schemas.microsoft.com/office/drawing/2014/main" id="{B4AC9833-1BC5-D23A-691C-334468E35002}"/>
              </a:ext>
            </a:extLst>
          </p:cNvPr>
          <p:cNvSpPr txBox="1">
            <a:spLocks noGrp="1" noChangeArrowheads="1"/>
          </p:cNvSpPr>
          <p:nvPr>
            <p:ph type="title"/>
          </p:nvPr>
        </p:nvSpPr>
        <p:spPr>
          <a:xfrm>
            <a:off x="0" y="0"/>
            <a:ext cx="12192000" cy="1295400"/>
          </a:xfrm>
        </p:spPr>
        <p:txBody>
          <a:bodyPr/>
          <a:lstStyle/>
          <a:p>
            <a:pPr eaLnBrk="1" hangingPunct="1">
              <a:spcBef>
                <a:spcPct val="0"/>
              </a:spcBef>
              <a:spcAft>
                <a:spcPct val="0"/>
              </a:spcAft>
              <a:buSzPct val="35000"/>
            </a:pPr>
            <a:r>
              <a:rPr lang="en-US" altLang="en-US" sz="4400" b="1" dirty="0">
                <a:solidFill>
                  <a:srgbClr val="FFFFFF"/>
                </a:solidFill>
                <a:latin typeface="+mj-lt"/>
                <a:cs typeface="Calibri" panose="020F0502020204030204" pitchFamily="34" charset="0"/>
                <a:sym typeface="Calibri" panose="020F0502020204030204" pitchFamily="34" charset="0"/>
              </a:rPr>
              <a:t>DETAC offers </a:t>
            </a:r>
            <a:r>
              <a:rPr lang="en-US" altLang="en-US" sz="4400" b="1" i="1" dirty="0">
                <a:solidFill>
                  <a:srgbClr val="FFFFFF"/>
                </a:solidFill>
                <a:latin typeface="+mj-lt"/>
                <a:cs typeface="Calibri" panose="020F0502020204030204" pitchFamily="34" charset="0"/>
                <a:sym typeface="Calibri" panose="020F0502020204030204" pitchFamily="34" charset="0"/>
              </a:rPr>
              <a:t>free</a:t>
            </a:r>
            <a:r>
              <a:rPr lang="en-US" altLang="en-US" sz="4400" b="1" dirty="0">
                <a:solidFill>
                  <a:srgbClr val="FFFFFF"/>
                </a:solidFill>
                <a:latin typeface="+mj-lt"/>
                <a:cs typeface="Calibri" panose="020F0502020204030204" pitchFamily="34" charset="0"/>
                <a:sym typeface="Calibri" panose="020F0502020204030204" pitchFamily="34" charset="0"/>
              </a:rPr>
              <a:t> technical assistance! </a:t>
            </a:r>
          </a:p>
        </p:txBody>
      </p:sp>
      <p:pic>
        <p:nvPicPr>
          <p:cNvPr id="3" name="Picture 2">
            <a:extLst>
              <a:ext uri="{FF2B5EF4-FFF2-40B4-BE49-F238E27FC236}">
                <a16:creationId xmlns:a16="http://schemas.microsoft.com/office/drawing/2014/main" id="{C389175F-33A2-EA14-CE90-873E08B7446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52732" y="1876425"/>
            <a:ext cx="4723397" cy="31527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Google Shape;411;p58">
            <a:extLst>
              <a:ext uri="{FF2B5EF4-FFF2-40B4-BE49-F238E27FC236}">
                <a16:creationId xmlns:a16="http://schemas.microsoft.com/office/drawing/2014/main" id="{98E16F8F-86A2-9D89-BB07-15D69A4618F0}"/>
              </a:ext>
            </a:extLst>
          </p:cNvPr>
          <p:cNvSpPr txBox="1">
            <a:spLocks noGrp="1" noChangeArrowheads="1"/>
          </p:cNvSpPr>
          <p:nvPr>
            <p:ph type="subTitle" idx="1"/>
          </p:nvPr>
        </p:nvSpPr>
        <p:spPr>
          <a:xfrm>
            <a:off x="304800" y="1949450"/>
            <a:ext cx="5927035" cy="3841750"/>
          </a:xfrm>
        </p:spPr>
        <p:txBody>
          <a:bodyPr/>
          <a:lstStyle/>
          <a:p>
            <a:pPr eaLnBrk="1" hangingPunct="1">
              <a:lnSpc>
                <a:spcPct val="95000"/>
              </a:lnSpc>
              <a:spcBef>
                <a:spcPts val="0"/>
              </a:spcBef>
              <a:spcAft>
                <a:spcPts val="3000"/>
              </a:spcAft>
              <a:buClr>
                <a:srgbClr val="000000"/>
              </a:buClr>
              <a:buSzPts val="2400"/>
            </a:pPr>
            <a:r>
              <a:rPr lang="en-US" altLang="en-US" sz="2200" b="1" i="0" dirty="0">
                <a:latin typeface="+mn-lt"/>
                <a:cs typeface="Calibri" panose="020F0502020204030204" pitchFamily="34" charset="0"/>
                <a:sym typeface="Calibri" panose="020F0502020204030204" pitchFamily="34" charset="0"/>
              </a:rPr>
              <a:t>Email</a:t>
            </a:r>
            <a:r>
              <a:rPr lang="en-US" altLang="en-US" sz="2200" i="0" dirty="0">
                <a:latin typeface="+mn-lt"/>
                <a:cs typeface="Calibri" panose="020F0502020204030204" pitchFamily="34" charset="0"/>
                <a:sym typeface="Calibri" panose="020F0502020204030204" pitchFamily="34" charset="0"/>
              </a:rPr>
              <a:t>:</a:t>
            </a:r>
            <a:br>
              <a:rPr lang="en-US" altLang="en-US" sz="2200" i="0" dirty="0">
                <a:latin typeface="+mn-lt"/>
                <a:cs typeface="Calibri" panose="020F0502020204030204" pitchFamily="34" charset="0"/>
                <a:sym typeface="Calibri" panose="020F0502020204030204" pitchFamily="34" charset="0"/>
              </a:rPr>
            </a:br>
            <a:r>
              <a:rPr lang="en-US" altLang="en-US" sz="2200" i="0" u="sng" dirty="0">
                <a:solidFill>
                  <a:schemeClr val="hlink"/>
                </a:solidFill>
                <a:latin typeface="+mn-lt"/>
                <a:cs typeface="Calibri" panose="020F0502020204030204" pitchFamily="34" charset="0"/>
                <a:sym typeface="Calibri" panose="020F0502020204030204" pitchFamily="34" charset="0"/>
                <a:hlinkClick r:id="rId3"/>
              </a:rPr>
              <a:t>AoDemploymentTA@gmail.com</a:t>
            </a:r>
            <a:endParaRPr lang="en-US" altLang="en-US" sz="2200" i="0" dirty="0">
              <a:latin typeface="+mn-lt"/>
              <a:cs typeface="Calibri" panose="020F0502020204030204" pitchFamily="34" charset="0"/>
              <a:sym typeface="Calibri" panose="020F0502020204030204" pitchFamily="34" charset="0"/>
            </a:endParaRPr>
          </a:p>
          <a:p>
            <a:pPr eaLnBrk="1" hangingPunct="1">
              <a:lnSpc>
                <a:spcPct val="95000"/>
              </a:lnSpc>
              <a:spcBef>
                <a:spcPts val="0"/>
              </a:spcBef>
              <a:spcAft>
                <a:spcPts val="3000"/>
              </a:spcAft>
              <a:buClr>
                <a:srgbClr val="000000"/>
              </a:buClr>
              <a:buSzPts val="2400"/>
            </a:pPr>
            <a:r>
              <a:rPr lang="en-US" altLang="en-US" sz="2200" b="1" i="0" dirty="0">
                <a:latin typeface="+mn-lt"/>
                <a:cs typeface="Calibri" panose="020F0502020204030204" pitchFamily="34" charset="0"/>
                <a:sym typeface="Calibri" panose="020F0502020204030204" pitchFamily="34" charset="0"/>
              </a:rPr>
              <a:t>Website</a:t>
            </a:r>
            <a:r>
              <a:rPr lang="en-US" altLang="en-US" sz="2200" i="0" dirty="0">
                <a:latin typeface="+mn-lt"/>
                <a:cs typeface="Calibri" panose="020F0502020204030204" pitchFamily="34" charset="0"/>
                <a:sym typeface="Calibri" panose="020F0502020204030204" pitchFamily="34" charset="0"/>
              </a:rPr>
              <a:t>:</a:t>
            </a:r>
            <a:br>
              <a:rPr lang="en-US" altLang="en-US" sz="2200" b="1" i="0" dirty="0">
                <a:solidFill>
                  <a:srgbClr val="084A9C"/>
                </a:solidFill>
                <a:latin typeface="+mn-lt"/>
                <a:cs typeface="Calibri" panose="020F0502020204030204" pitchFamily="34" charset="0"/>
                <a:sym typeface="Calibri" panose="020F0502020204030204" pitchFamily="34" charset="0"/>
              </a:rPr>
            </a:br>
            <a:r>
              <a:rPr lang="en-US" altLang="en-US" sz="2200" i="0" u="sng" dirty="0">
                <a:solidFill>
                  <a:schemeClr val="hlink"/>
                </a:solidFill>
                <a:latin typeface="+mn-lt"/>
                <a:cs typeface="Calibri" panose="020F0502020204030204" pitchFamily="34" charset="0"/>
                <a:sym typeface="Calibri" panose="020F0502020204030204" pitchFamily="34" charset="0"/>
                <a:hlinkClick r:id="rId4"/>
              </a:rPr>
              <a:t>https://aoddisabilityemploymenttacenter.com</a:t>
            </a:r>
            <a:endParaRPr lang="en-US" altLang="en-US" sz="2200" i="0" u="sng" dirty="0">
              <a:solidFill>
                <a:schemeClr val="hlink"/>
              </a:solidFill>
              <a:latin typeface="+mn-lt"/>
              <a:cs typeface="Calibri" panose="020F0502020204030204" pitchFamily="34" charset="0"/>
              <a:sym typeface="Calibri" panose="020F0502020204030204" pitchFamily="34" charset="0"/>
            </a:endParaRPr>
          </a:p>
          <a:p>
            <a:pPr eaLnBrk="1" hangingPunct="1">
              <a:lnSpc>
                <a:spcPct val="95000"/>
              </a:lnSpc>
              <a:spcBef>
                <a:spcPts val="0"/>
              </a:spcBef>
              <a:spcAft>
                <a:spcPts val="3000"/>
              </a:spcAft>
              <a:buClr>
                <a:srgbClr val="000000"/>
              </a:buClr>
              <a:buSzPts val="2400"/>
            </a:pPr>
            <a:r>
              <a:rPr lang="en-US" altLang="en-US" sz="2200" b="1" i="0" dirty="0">
                <a:latin typeface="+mn-lt"/>
                <a:cs typeface="Calibri" panose="020F0502020204030204" pitchFamily="34" charset="0"/>
                <a:sym typeface="Calibri" panose="020F0502020204030204" pitchFamily="34" charset="0"/>
              </a:rPr>
              <a:t>DETAC Publications</a:t>
            </a:r>
            <a:r>
              <a:rPr lang="en-US" altLang="en-US" sz="2200" i="0" dirty="0">
                <a:latin typeface="+mn-lt"/>
                <a:cs typeface="Calibri" panose="020F0502020204030204" pitchFamily="34" charset="0"/>
                <a:sym typeface="Calibri" panose="020F0502020204030204" pitchFamily="34" charset="0"/>
              </a:rPr>
              <a:t>:</a:t>
            </a:r>
            <a:br>
              <a:rPr lang="en-US" altLang="en-US" sz="2200" dirty="0">
                <a:latin typeface="+mn-lt"/>
                <a:cs typeface="Calibri" panose="020F0502020204030204" pitchFamily="34" charset="0"/>
                <a:sym typeface="Calibri" panose="020F0502020204030204" pitchFamily="34" charset="0"/>
              </a:rPr>
            </a:br>
            <a:r>
              <a:rPr lang="en-US" altLang="en-US" sz="2200" i="0" u="sng" dirty="0">
                <a:solidFill>
                  <a:schemeClr val="hlink"/>
                </a:solidFill>
                <a:latin typeface="+mn-lt"/>
                <a:cs typeface="Calibri" panose="020F0502020204030204" pitchFamily="34" charset="0"/>
                <a:sym typeface="Calibri" panose="020F0502020204030204" pitchFamily="34" charset="0"/>
                <a:hlinkClick r:id="rId5"/>
              </a:rPr>
              <a:t>https://aoddisabilityemploymenttacenter.com/detac-publications/</a:t>
            </a:r>
            <a:endParaRPr lang="en-US" altLang="en-US" sz="2200" dirty="0">
              <a:latin typeface="+mn-lt"/>
              <a:cs typeface="Calibri" panose="020F0502020204030204" pitchFamily="34" charset="0"/>
              <a:sym typeface="Calibri" panose="020F0502020204030204" pitchFamily="34" charset="0"/>
            </a:endParaRPr>
          </a:p>
        </p:txBody>
      </p:sp>
      <p:sp>
        <p:nvSpPr>
          <p:cNvPr id="55299" name="Google Shape;412;p58">
            <a:extLst>
              <a:ext uri="{FF2B5EF4-FFF2-40B4-BE49-F238E27FC236}">
                <a16:creationId xmlns:a16="http://schemas.microsoft.com/office/drawing/2014/main" id="{9BF5002A-1FE8-7EDB-8F23-9E5912AD9DD4}"/>
              </a:ext>
            </a:extLst>
          </p:cNvPr>
          <p:cNvSpPr txBox="1">
            <a:spLocks noGrp="1" noChangeArrowheads="1"/>
          </p:cNvSpPr>
          <p:nvPr>
            <p:ph type="ctrTitle"/>
          </p:nvPr>
        </p:nvSpPr>
        <p:spPr>
          <a:xfrm>
            <a:off x="177800" y="184150"/>
            <a:ext cx="6146800" cy="1765300"/>
          </a:xfrm>
          <a:noFill/>
          <a:effectLst/>
          <a:extLst>
            <a:ext uri="{909E8E84-426E-40DD-AFC4-6F175D3DCCD1}">
              <a14:hiddenFill xmlns:a14="http://schemas.microsoft.com/office/drawing/2010/main">
                <a:solidFill>
                  <a:schemeClr val="accent1"/>
                </a:solidFill>
              </a14:hiddenFill>
            </a:ext>
          </a:extLst>
        </p:spPr>
        <p:txBody>
          <a:bodyPr/>
          <a:lstStyle/>
          <a:p>
            <a:pPr eaLnBrk="1" hangingPunct="1">
              <a:spcBef>
                <a:spcPct val="0"/>
              </a:spcBef>
              <a:spcAft>
                <a:spcPct val="0"/>
              </a:spcAft>
            </a:pPr>
            <a:r>
              <a:rPr lang="en-US" altLang="en-US" sz="4400" b="1" dirty="0">
                <a:latin typeface="+mj-lt"/>
                <a:cs typeface="Calibri" panose="020F0502020204030204" pitchFamily="34" charset="0"/>
                <a:sym typeface="Calibri" panose="020F0502020204030204" pitchFamily="34" charset="0"/>
              </a:rPr>
              <a:t>DETAC Contact Information </a:t>
            </a:r>
          </a:p>
        </p:txBody>
      </p:sp>
      <p:pic>
        <p:nvPicPr>
          <p:cNvPr id="55300" name="Picture 6" descr="thanks for stopping by!">
            <a:extLst>
              <a:ext uri="{FF2B5EF4-FFF2-40B4-BE49-F238E27FC236}">
                <a16:creationId xmlns:a16="http://schemas.microsoft.com/office/drawing/2014/main" id="{40981AE6-8E5B-D2B4-8045-A2C9F4CBB61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195" t="19583" r="11790" b="11250"/>
          <a:stretch>
            <a:fillRect/>
          </a:stretch>
        </p:blipFill>
        <p:spPr bwMode="auto">
          <a:xfrm>
            <a:off x="7134225" y="1949450"/>
            <a:ext cx="41084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B2DB6EB-9B12-2762-D592-BD341C383BFB}"/>
              </a:ext>
            </a:extLst>
          </p:cNvPr>
          <p:cNvSpPr/>
          <p:nvPr/>
        </p:nvSpPr>
        <p:spPr>
          <a:xfrm>
            <a:off x="7696200" y="2566095"/>
            <a:ext cx="2836950" cy="1077218"/>
          </a:xfrm>
          <a:prstGeom prst="rect">
            <a:avLst/>
          </a:prstGeom>
          <a:noFill/>
        </p:spPr>
        <p:txBody>
          <a:bodyPr>
            <a:spAutoFit/>
          </a:bodyPr>
          <a:lstStyle/>
          <a:p>
            <a:pPr algn="ctr">
              <a:defRPr/>
            </a:pPr>
            <a:r>
              <a:rPr lang="en-US" sz="3200" b="1" dirty="0">
                <a:ln w="22225">
                  <a:solidFill>
                    <a:srgbClr val="264E94"/>
                  </a:solidFill>
                  <a:prstDash val="solid"/>
                </a:ln>
                <a:solidFill>
                  <a:schemeClr val="bg1"/>
                </a:solidFill>
              </a:rPr>
              <a:t>thanks for </a:t>
            </a:r>
          </a:p>
          <a:p>
            <a:pPr algn="ctr">
              <a:defRPr/>
            </a:pPr>
            <a:r>
              <a:rPr lang="en-US" sz="3200" b="1" dirty="0">
                <a:ln w="22225">
                  <a:solidFill>
                    <a:srgbClr val="264E94"/>
                  </a:solidFill>
                  <a:prstDash val="solid"/>
                </a:ln>
                <a:solidFill>
                  <a:schemeClr val="bg1"/>
                </a:solidFill>
              </a:rPr>
              <a:t>stopping by!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Google Shape;93;p2">
            <a:extLst>
              <a:ext uri="{FF2B5EF4-FFF2-40B4-BE49-F238E27FC236}">
                <a16:creationId xmlns:a16="http://schemas.microsoft.com/office/drawing/2014/main" id="{C21AAEEF-7F19-6165-E491-1A76541EDDD4}"/>
              </a:ext>
            </a:extLst>
          </p:cNvPr>
          <p:cNvSpPr txBox="1">
            <a:spLocks noGrp="1" noChangeArrowheads="1"/>
          </p:cNvSpPr>
          <p:nvPr>
            <p:ph type="body" idx="1"/>
          </p:nvPr>
        </p:nvSpPr>
        <p:spPr>
          <a:xfrm>
            <a:off x="609600" y="1870075"/>
            <a:ext cx="10972800" cy="3839845"/>
          </a:xfrm>
        </p:spPr>
        <p:txBody>
          <a:bodyPr/>
          <a:lstStyle/>
          <a:p>
            <a:pPr marL="0" indent="0" algn="ctr" eaLnBrk="1" hangingPunct="1">
              <a:spcBef>
                <a:spcPct val="0"/>
              </a:spcBef>
              <a:spcAft>
                <a:spcPct val="0"/>
              </a:spcAft>
              <a:buClr>
                <a:srgbClr val="000000"/>
              </a:buClr>
              <a:buSzPts val="3200"/>
              <a:buFont typeface="Arial" panose="020B0604020202020204" pitchFamily="34" charset="0"/>
              <a:buNone/>
            </a:pPr>
            <a:r>
              <a:rPr lang="en-US" altLang="en-US" sz="5400" dirty="0">
                <a:latin typeface="+mn-lt"/>
                <a:cs typeface="Calibri" panose="020F0502020204030204" pitchFamily="34" charset="0"/>
                <a:sym typeface="Calibri" panose="020F0502020204030204" pitchFamily="34" charset="0"/>
              </a:rPr>
              <a:t>Our program will begin promptly at 4:00 p.m. EDT. Until then, please sit back and enjoy the music!</a:t>
            </a:r>
          </a:p>
        </p:txBody>
      </p:sp>
      <p:sp>
        <p:nvSpPr>
          <p:cNvPr id="14339" name="Google Shape;94;p2">
            <a:extLst>
              <a:ext uri="{FF2B5EF4-FFF2-40B4-BE49-F238E27FC236}">
                <a16:creationId xmlns:a16="http://schemas.microsoft.com/office/drawing/2014/main" id="{A19B53FE-2E02-15D9-F63D-1547B02E65FD}"/>
              </a:ext>
            </a:extLst>
          </p:cNvPr>
          <p:cNvSpPr txBox="1">
            <a:spLocks noGrp="1" noChangeArrowheads="1"/>
          </p:cNvSpPr>
          <p:nvPr>
            <p:ph type="title"/>
          </p:nvPr>
        </p:nvSpPr>
        <p:spPr>
          <a:xfrm>
            <a:off x="0" y="0"/>
            <a:ext cx="12192000" cy="1384300"/>
          </a:xfrm>
        </p:spPr>
        <p:txBody>
          <a:bodyPr/>
          <a:lstStyle/>
          <a:p>
            <a:pPr eaLnBrk="1" hangingPunct="1">
              <a:lnSpc>
                <a:spcPct val="100000"/>
              </a:lnSpc>
              <a:spcBef>
                <a:spcPct val="0"/>
              </a:spcBef>
              <a:spcAft>
                <a:spcPct val="0"/>
              </a:spcAft>
            </a:pPr>
            <a:r>
              <a:rPr lang="en-US" altLang="en-US" sz="4000" b="1" dirty="0">
                <a:solidFill>
                  <a:srgbClr val="FFFFFF"/>
                </a:solidFill>
                <a:latin typeface="+mj-lt"/>
                <a:cs typeface="Calibri" panose="020F0502020204030204" pitchFamily="34" charset="0"/>
                <a:sym typeface="Calibri" panose="020F0502020204030204" pitchFamily="34" charset="0"/>
              </a:rPr>
              <a:t>Thank You for Joining us for Today’s </a:t>
            </a:r>
            <a:br>
              <a:rPr lang="en-US" altLang="en-US" sz="4000" b="1" dirty="0">
                <a:solidFill>
                  <a:srgbClr val="FFFFFF"/>
                </a:solidFill>
                <a:latin typeface="+mj-lt"/>
                <a:cs typeface="Calibri" panose="020F0502020204030204" pitchFamily="34" charset="0"/>
                <a:sym typeface="Calibri" panose="020F0502020204030204" pitchFamily="34" charset="0"/>
              </a:rPr>
            </a:br>
            <a:r>
              <a:rPr lang="en-US" altLang="en-US" sz="4000" b="1" dirty="0">
                <a:solidFill>
                  <a:srgbClr val="FFFFFF"/>
                </a:solidFill>
                <a:latin typeface="+mj-lt"/>
                <a:cs typeface="Calibri" panose="020F0502020204030204" pitchFamily="34" charset="0"/>
                <a:sym typeface="Calibri" panose="020F0502020204030204" pitchFamily="34" charset="0"/>
              </a:rPr>
              <a:t>National Community of Practice Webinar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3AD600-F1FD-A190-2CCE-477B72302803}"/>
              </a:ext>
            </a:extLst>
          </p:cNvPr>
          <p:cNvSpPr>
            <a:spLocks noGrp="1"/>
          </p:cNvSpPr>
          <p:nvPr>
            <p:ph type="title"/>
          </p:nvPr>
        </p:nvSpPr>
        <p:spPr>
          <a:xfrm>
            <a:off x="0" y="1143000"/>
            <a:ext cx="12210181" cy="935614"/>
          </a:xfrm>
        </p:spPr>
        <p:txBody>
          <a:bodyPr/>
          <a:lstStyle/>
          <a:p>
            <a:pPr algn="ctr"/>
            <a:r>
              <a:rPr kumimoji="0" lang="en-US" sz="2000" b="1" i="0" u="none" strike="noStrike" kern="0" cap="none" spc="0" normalizeH="0" baseline="0" noProof="0" dirty="0">
                <a:ln>
                  <a:noFill/>
                </a:ln>
                <a:solidFill>
                  <a:srgbClr val="FFFFFF"/>
                </a:solidFill>
                <a:effectLst/>
                <a:uLnTx/>
                <a:uFillTx/>
                <a:latin typeface="Arial"/>
                <a:cs typeface="Arial"/>
                <a:sym typeface="Arial" panose="020B0604020202020204" pitchFamily="34" charset="0"/>
              </a:rPr>
              <a:t>Evaluating Employment Outcomes in Diverse Communities: </a:t>
            </a:r>
            <a:br>
              <a:rPr kumimoji="0" lang="en-US" sz="2000" b="1" i="0" u="none" strike="noStrike" kern="0" cap="none" spc="0" normalizeH="0" baseline="0" noProof="0" dirty="0">
                <a:ln>
                  <a:noFill/>
                </a:ln>
                <a:solidFill>
                  <a:srgbClr val="FFFFFF"/>
                </a:solidFill>
                <a:effectLst/>
                <a:uLnTx/>
                <a:uFillTx/>
                <a:latin typeface="Arial"/>
                <a:cs typeface="Arial"/>
                <a:sym typeface="Arial" panose="020B0604020202020204" pitchFamily="34" charset="0"/>
              </a:rPr>
            </a:br>
            <a:r>
              <a:rPr kumimoji="0" lang="en-US" sz="2000" b="1" i="0" u="none" strike="noStrike" kern="0" cap="none" spc="0" normalizeH="0" baseline="0" noProof="0" dirty="0">
                <a:ln>
                  <a:noFill/>
                </a:ln>
                <a:solidFill>
                  <a:srgbClr val="FFFFFF"/>
                </a:solidFill>
                <a:effectLst/>
                <a:uLnTx/>
                <a:uFillTx/>
                <a:latin typeface="Arial"/>
                <a:cs typeface="Arial"/>
                <a:sym typeface="Arial" panose="020B0604020202020204" pitchFamily="34" charset="0"/>
              </a:rPr>
              <a:t>Lessons Learned from Community Collaborations for Employment (CCE) Grantees in </a:t>
            </a:r>
            <a:br>
              <a:rPr kumimoji="0" lang="en-US" sz="2000" b="1" i="0" u="none" strike="noStrike" kern="0" cap="none" spc="0" normalizeH="0" baseline="0" noProof="0" dirty="0">
                <a:ln>
                  <a:noFill/>
                </a:ln>
                <a:solidFill>
                  <a:srgbClr val="FFFFFF"/>
                </a:solidFill>
                <a:effectLst/>
                <a:uLnTx/>
                <a:uFillTx/>
                <a:latin typeface="Arial"/>
                <a:cs typeface="Arial"/>
                <a:sym typeface="Arial" panose="020B0604020202020204" pitchFamily="34" charset="0"/>
              </a:rPr>
            </a:br>
            <a:r>
              <a:rPr kumimoji="0" lang="en-US" sz="2000" b="1" i="0" u="none" strike="noStrike" kern="0" cap="none" spc="0" normalizeH="0" baseline="0" noProof="0" dirty="0">
                <a:ln>
                  <a:noFill/>
                </a:ln>
                <a:solidFill>
                  <a:srgbClr val="FFFFFF"/>
                </a:solidFill>
                <a:effectLst/>
                <a:uLnTx/>
                <a:uFillTx/>
                <a:latin typeface="Arial"/>
                <a:cs typeface="Arial"/>
                <a:sym typeface="Arial" panose="020B0604020202020204" pitchFamily="34" charset="0"/>
              </a:rPr>
              <a:t>Texas and Virginia</a:t>
            </a:r>
            <a:endParaRPr lang="en-US" sz="3600" b="1" dirty="0">
              <a:solidFill>
                <a:schemeClr val="bg1"/>
              </a:solidFill>
              <a:latin typeface="+mj-lt"/>
            </a:endParaRPr>
          </a:p>
        </p:txBody>
      </p:sp>
      <p:sp>
        <p:nvSpPr>
          <p:cNvPr id="2" name="Text Placeholder 1">
            <a:extLst>
              <a:ext uri="{FF2B5EF4-FFF2-40B4-BE49-F238E27FC236}">
                <a16:creationId xmlns:a16="http://schemas.microsoft.com/office/drawing/2014/main" id="{F0ADD09A-C638-1375-BDD3-C50A0B9B7261}"/>
              </a:ext>
            </a:extLst>
          </p:cNvPr>
          <p:cNvSpPr>
            <a:spLocks noGrp="1"/>
          </p:cNvSpPr>
          <p:nvPr>
            <p:ph type="body" sz="quarter" idx="10"/>
          </p:nvPr>
        </p:nvSpPr>
        <p:spPr/>
        <p:txBody>
          <a:bodyPr>
            <a:noAutofit/>
          </a:bodyPr>
          <a:lstStyle/>
          <a:p>
            <a:pPr>
              <a:spcBef>
                <a:spcPts val="0"/>
              </a:spcBef>
            </a:pPr>
            <a:r>
              <a:rPr lang="en-US" sz="2400" dirty="0"/>
              <a:t>National Community of </a:t>
            </a:r>
          </a:p>
          <a:p>
            <a:pPr>
              <a:spcBef>
                <a:spcPts val="0"/>
              </a:spcBef>
            </a:pPr>
            <a:r>
              <a:rPr lang="en-US" sz="2400" dirty="0"/>
              <a:t>Practice Series</a:t>
            </a:r>
          </a:p>
        </p:txBody>
      </p:sp>
      <p:sp>
        <p:nvSpPr>
          <p:cNvPr id="4" name="Text Placeholder 3">
            <a:extLst>
              <a:ext uri="{FF2B5EF4-FFF2-40B4-BE49-F238E27FC236}">
                <a16:creationId xmlns:a16="http://schemas.microsoft.com/office/drawing/2014/main" id="{656FF80F-9C27-9C8D-9449-FF1139AE7A4C}"/>
              </a:ext>
            </a:extLst>
          </p:cNvPr>
          <p:cNvSpPr>
            <a:spLocks noGrp="1"/>
          </p:cNvSpPr>
          <p:nvPr>
            <p:ph type="body" sz="quarter" idx="13"/>
          </p:nvPr>
        </p:nvSpPr>
        <p:spPr>
          <a:xfrm>
            <a:off x="8761412" y="3329185"/>
            <a:ext cx="2695575" cy="457200"/>
          </a:xfrm>
        </p:spPr>
        <p:txBody>
          <a:bodyPr/>
          <a:lstStyle/>
          <a:p>
            <a:r>
              <a:rPr lang="en-US" dirty="0"/>
              <a:t>August 14, 2023</a:t>
            </a:r>
          </a:p>
        </p:txBody>
      </p:sp>
      <p:pic>
        <p:nvPicPr>
          <p:cNvPr id="6" name="Picture Placeholder 6" descr="Group of people working on graphs">
            <a:extLst>
              <a:ext uri="{FF2B5EF4-FFF2-40B4-BE49-F238E27FC236}">
                <a16:creationId xmlns:a16="http://schemas.microsoft.com/office/drawing/2014/main" id="{8241786A-CD2B-2A4F-8F74-8BA456A222AF}"/>
              </a:ext>
            </a:extLst>
          </p:cNvPr>
          <p:cNvPicPr>
            <a:picLocks noGrp="1" noChangeAspect="1"/>
          </p:cNvPicPr>
          <p:nvPr>
            <p:ph type="pic" sz="quarter" idx="11"/>
          </p:nvPr>
        </p:nvPicPr>
        <p:blipFill>
          <a:blip r:embed="rId2"/>
          <a:srcRect t="10221" b="10221"/>
          <a:stretch>
            <a:fillRect/>
          </a:stretch>
        </p:blipFill>
        <p:spPr>
          <a:xfrm>
            <a:off x="1" y="2139519"/>
            <a:ext cx="8107140" cy="4412202"/>
          </a:xfrm>
        </p:spPr>
      </p:pic>
    </p:spTree>
    <p:extLst>
      <p:ext uri="{BB962C8B-B14F-4D97-AF65-F5344CB8AC3E}">
        <p14:creationId xmlns:p14="http://schemas.microsoft.com/office/powerpoint/2010/main" val="2199369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Google Shape;107;p4">
            <a:extLst>
              <a:ext uri="{FF2B5EF4-FFF2-40B4-BE49-F238E27FC236}">
                <a16:creationId xmlns:a16="http://schemas.microsoft.com/office/drawing/2014/main" id="{D4FC2A39-0720-8F4C-0334-923F5BFAD366}"/>
              </a:ext>
            </a:extLst>
          </p:cNvPr>
          <p:cNvSpPr txBox="1">
            <a:spLocks noGrp="1" noChangeArrowheads="1"/>
          </p:cNvSpPr>
          <p:nvPr>
            <p:ph type="body" idx="1"/>
          </p:nvPr>
        </p:nvSpPr>
        <p:spPr>
          <a:xfrm>
            <a:off x="381000" y="1568450"/>
            <a:ext cx="11582400" cy="4375150"/>
          </a:xfrm>
        </p:spPr>
        <p:txBody>
          <a:bodyPr/>
          <a:lstStyle/>
          <a:p>
            <a:pPr marL="342900" lvl="1" eaLnBrk="1" hangingPunct="1">
              <a:lnSpc>
                <a:spcPct val="95000"/>
              </a:lnSpc>
              <a:spcBef>
                <a:spcPct val="0"/>
              </a:spcBef>
              <a:spcAft>
                <a:spcPts val="2400"/>
              </a:spcAft>
              <a:buClr>
                <a:srgbClr val="000000"/>
              </a:buClr>
              <a:buSzPts val="2600"/>
              <a:buFont typeface="Arial" panose="020B0604020202020204" pitchFamily="34" charset="0"/>
              <a:buChar char="•"/>
            </a:pPr>
            <a:r>
              <a:rPr lang="en-US" altLang="en-US" sz="2600" b="1" dirty="0">
                <a:latin typeface="+mn-lt"/>
                <a:cs typeface="Calibri" panose="020F0502020204030204" pitchFamily="34" charset="0"/>
                <a:sym typeface="Calibri" panose="020F0502020204030204" pitchFamily="34" charset="0"/>
              </a:rPr>
              <a:t>Audio Settings: </a:t>
            </a:r>
            <a:r>
              <a:rPr lang="en-US" altLang="en-US" sz="2600" dirty="0">
                <a:latin typeface="+mn-lt"/>
                <a:cs typeface="Calibri" panose="020F0502020204030204" pitchFamily="34" charset="0"/>
                <a:sym typeface="Calibri" panose="020F0502020204030204" pitchFamily="34" charset="0"/>
              </a:rPr>
              <a:t>You can change your </a:t>
            </a:r>
            <a:r>
              <a:rPr lang="en-US" altLang="en-US" sz="2600" u="sng" dirty="0">
                <a:solidFill>
                  <a:srgbClr val="0070C0"/>
                </a:solidFill>
                <a:latin typeface="+mn-lt"/>
                <a:cs typeface="Calibri" panose="020F0502020204030204" pitchFamily="34" charset="0"/>
                <a:sym typeface="Calibri" panose="020F0502020204030204" pitchFamily="34" charset="0"/>
                <a:hlinkClick r:id="rId3"/>
              </a:rPr>
              <a:t>audio settings</a:t>
            </a:r>
            <a:r>
              <a:rPr lang="en-US" altLang="en-US" sz="2600" dirty="0">
                <a:latin typeface="+mn-lt"/>
                <a:cs typeface="Calibri" panose="020F0502020204030204" pitchFamily="34" charset="0"/>
                <a:sym typeface="Calibri" panose="020F0502020204030204" pitchFamily="34" charset="0"/>
              </a:rPr>
              <a:t>.</a:t>
            </a:r>
            <a:r>
              <a:rPr lang="en-US" altLang="en-US" sz="2600" dirty="0">
                <a:solidFill>
                  <a:srgbClr val="074D70"/>
                </a:solidFill>
                <a:latin typeface="+mn-lt"/>
                <a:cs typeface="Calibri" panose="020F0502020204030204" pitchFamily="34" charset="0"/>
                <a:sym typeface="Calibri" panose="020F0502020204030204" pitchFamily="34" charset="0"/>
              </a:rPr>
              <a:t> </a:t>
            </a:r>
            <a:r>
              <a:rPr lang="en-US" altLang="en-US" sz="2600" dirty="0">
                <a:latin typeface="+mn-lt"/>
                <a:cs typeface="Calibri" panose="020F0502020204030204" pitchFamily="34" charset="0"/>
                <a:sym typeface="Calibri" panose="020F0502020204030204" pitchFamily="34" charset="0"/>
              </a:rPr>
              <a:t>You can also click the upward arrow (</a:t>
            </a:r>
            <a:r>
              <a:rPr lang="en-US" altLang="en-US" sz="2600" b="1" dirty="0">
                <a:latin typeface="+mn-lt"/>
                <a:cs typeface="Calibri" panose="020F0502020204030204" pitchFamily="34" charset="0"/>
                <a:sym typeface="Calibri" panose="020F0502020204030204" pitchFamily="34" charset="0"/>
              </a:rPr>
              <a:t>^</a:t>
            </a:r>
            <a:r>
              <a:rPr lang="en-US" altLang="en-US" sz="2600" dirty="0">
                <a:latin typeface="+mn-lt"/>
                <a:cs typeface="Calibri" panose="020F0502020204030204" pitchFamily="34" charset="0"/>
                <a:sym typeface="Calibri" panose="020F0502020204030204" pitchFamily="34" charset="0"/>
              </a:rPr>
              <a:t>) next to the microphone icon at the lower-left of the Zoom window to change your speaker.</a:t>
            </a:r>
            <a:endParaRPr lang="en-US" altLang="en-US" sz="2800" dirty="0">
              <a:latin typeface="+mn-lt"/>
              <a:cs typeface="Calibri" panose="020F0502020204030204" pitchFamily="34" charset="0"/>
              <a:sym typeface="Calibri" panose="020F0502020204030204" pitchFamily="34" charset="0"/>
            </a:endParaRPr>
          </a:p>
          <a:p>
            <a:pPr marL="342900" lvl="1" eaLnBrk="1" hangingPunct="1">
              <a:lnSpc>
                <a:spcPct val="95000"/>
              </a:lnSpc>
              <a:spcBef>
                <a:spcPct val="0"/>
              </a:spcBef>
              <a:spcAft>
                <a:spcPts val="2400"/>
              </a:spcAft>
              <a:buClr>
                <a:srgbClr val="000000"/>
              </a:buClr>
              <a:buSzPts val="2600"/>
              <a:buFont typeface="Arial" panose="020B0604020202020204" pitchFamily="34" charset="0"/>
              <a:buChar char="•"/>
            </a:pPr>
            <a:r>
              <a:rPr lang="en-US" altLang="en-US" sz="2600" b="1" dirty="0">
                <a:latin typeface="+mn-lt"/>
                <a:cs typeface="Calibri" panose="020F0502020204030204" pitchFamily="34" charset="0"/>
                <a:sym typeface="Calibri" panose="020F0502020204030204" pitchFamily="34" charset="0"/>
              </a:rPr>
              <a:t>Captioning: </a:t>
            </a:r>
            <a:r>
              <a:rPr lang="en-US" altLang="en-US" sz="2600" dirty="0">
                <a:latin typeface="+mn-lt"/>
                <a:cs typeface="Calibri" panose="020F0502020204030204" pitchFamily="34" charset="0"/>
                <a:sym typeface="Calibri" panose="020F0502020204030204" pitchFamily="34" charset="0"/>
              </a:rPr>
              <a:t>Available in a separate browser window by clicking the link to the </a:t>
            </a:r>
            <a:r>
              <a:rPr lang="en-US" altLang="en-US" sz="2600" u="sng" dirty="0">
                <a:solidFill>
                  <a:schemeClr val="hlink"/>
                </a:solidFill>
                <a:latin typeface="+mn-lt"/>
                <a:cs typeface="Calibri" panose="020F0502020204030204" pitchFamily="34" charset="0"/>
                <a:sym typeface="Calibri" panose="020F0502020204030204" pitchFamily="34" charset="0"/>
                <a:hlinkClick r:id="rId4"/>
              </a:rPr>
              <a:t>following page on Captioned Text</a:t>
            </a:r>
            <a:r>
              <a:rPr lang="en-US" altLang="en-US" sz="2600" dirty="0">
                <a:latin typeface="+mn-lt"/>
                <a:cs typeface="Calibri" panose="020F0502020204030204" pitchFamily="34" charset="0"/>
                <a:sym typeface="Calibri" panose="020F0502020204030204" pitchFamily="34" charset="0"/>
              </a:rPr>
              <a:t>.</a:t>
            </a:r>
            <a:endParaRPr lang="en-US" altLang="en-US" sz="2800" dirty="0">
              <a:latin typeface="+mn-lt"/>
              <a:cs typeface="Calibri" panose="020F0502020204030204" pitchFamily="34" charset="0"/>
              <a:sym typeface="Calibri" panose="020F0502020204030204" pitchFamily="34" charset="0"/>
            </a:endParaRPr>
          </a:p>
          <a:p>
            <a:pPr marL="342900" lvl="1" eaLnBrk="1" hangingPunct="1">
              <a:lnSpc>
                <a:spcPct val="95000"/>
              </a:lnSpc>
              <a:spcBef>
                <a:spcPct val="0"/>
              </a:spcBef>
              <a:spcAft>
                <a:spcPts val="1800"/>
              </a:spcAft>
              <a:buClr>
                <a:srgbClr val="000000"/>
              </a:buClr>
              <a:buSzPts val="2600"/>
              <a:buFont typeface="Arial" panose="020B0604020202020204" pitchFamily="34" charset="0"/>
              <a:buChar char="•"/>
            </a:pPr>
            <a:r>
              <a:rPr lang="en-US" altLang="en-US" sz="2600" b="1" dirty="0">
                <a:latin typeface="+mn-lt"/>
                <a:cs typeface="Calibri" panose="020F0502020204030204" pitchFamily="34" charset="0"/>
                <a:sym typeface="Calibri" panose="020F0502020204030204" pitchFamily="34" charset="0"/>
              </a:rPr>
              <a:t>Questions: </a:t>
            </a:r>
            <a:r>
              <a:rPr lang="en-US" altLang="en-US" sz="2600" dirty="0">
                <a:latin typeface="+mn-lt"/>
                <a:cs typeface="Calibri" panose="020F0502020204030204" pitchFamily="34" charset="0"/>
                <a:sym typeface="Calibri" panose="020F0502020204030204" pitchFamily="34" charset="0"/>
              </a:rPr>
              <a:t>If you have a question for today’s presenters, please type it in the Q&amp;A box at any time during the presentation. Open the Q&amp;A window, type in your question, and then press “send.” You will receive a response in the Q&amp;A window, or the question will be answered live.</a:t>
            </a:r>
            <a:endParaRPr lang="en-US" altLang="en-US" sz="2800" dirty="0">
              <a:latin typeface="+mn-lt"/>
              <a:cs typeface="Calibri" panose="020F0502020204030204" pitchFamily="34" charset="0"/>
              <a:sym typeface="Calibri" panose="020F0502020204030204" pitchFamily="34" charset="0"/>
            </a:endParaRPr>
          </a:p>
        </p:txBody>
      </p:sp>
      <p:sp>
        <p:nvSpPr>
          <p:cNvPr id="18435" name="Google Shape;108;p4">
            <a:extLst>
              <a:ext uri="{FF2B5EF4-FFF2-40B4-BE49-F238E27FC236}">
                <a16:creationId xmlns:a16="http://schemas.microsoft.com/office/drawing/2014/main" id="{CAF12A1A-CAEB-4B13-71F3-30F4F172CF9A}"/>
              </a:ext>
            </a:extLst>
          </p:cNvPr>
          <p:cNvSpPr txBox="1">
            <a:spLocks noGrp="1" noChangeArrowheads="1"/>
          </p:cNvSpPr>
          <p:nvPr>
            <p:ph type="title"/>
          </p:nvPr>
        </p:nvSpPr>
        <p:spPr>
          <a:xfrm>
            <a:off x="0" y="0"/>
            <a:ext cx="12192000" cy="1384300"/>
          </a:xfrm>
        </p:spPr>
        <p:txBody>
          <a:bodyPr/>
          <a:lstStyle/>
          <a:p>
            <a:pPr eaLnBrk="1" hangingPunct="1">
              <a:spcBef>
                <a:spcPct val="0"/>
              </a:spcBef>
              <a:spcAft>
                <a:spcPct val="0"/>
              </a:spcAft>
            </a:pPr>
            <a:r>
              <a:rPr lang="en-US" altLang="en-US" sz="4400" b="1" dirty="0">
                <a:solidFill>
                  <a:srgbClr val="FFFFFF"/>
                </a:solidFill>
                <a:latin typeface="+mj-lt"/>
                <a:cs typeface="Calibri" panose="020F0502020204030204" pitchFamily="34" charset="0"/>
                <a:sym typeface="Calibri" panose="020F0502020204030204" pitchFamily="34" charset="0"/>
              </a:rPr>
              <a:t>Maximizing Your Webinar Participation:</a:t>
            </a:r>
            <a:br>
              <a:rPr lang="en-US" altLang="en-US" sz="4400" b="1" dirty="0">
                <a:solidFill>
                  <a:srgbClr val="FFFFFF"/>
                </a:solidFill>
                <a:latin typeface="+mj-lt"/>
                <a:cs typeface="Calibri" panose="020F0502020204030204" pitchFamily="34" charset="0"/>
                <a:sym typeface="Calibri" panose="020F0502020204030204" pitchFamily="34" charset="0"/>
              </a:rPr>
            </a:br>
            <a:r>
              <a:rPr lang="en-US" altLang="en-US" sz="4400" b="1" i="1" dirty="0">
                <a:solidFill>
                  <a:srgbClr val="FFFFFF"/>
                </a:solidFill>
                <a:latin typeface="+mj-lt"/>
                <a:cs typeface="Calibri" panose="020F0502020204030204" pitchFamily="34" charset="0"/>
                <a:sym typeface="Calibri" panose="020F0502020204030204" pitchFamily="34" charset="0"/>
              </a:rPr>
              <a:t>Zoom Tips</a:t>
            </a:r>
            <a:endParaRPr lang="en-US" altLang="en-US" sz="4400" b="1" dirty="0">
              <a:solidFill>
                <a:srgbClr val="FFFFFF"/>
              </a:solidFill>
              <a:latin typeface="+mj-lt"/>
              <a:cs typeface="Calibri" panose="020F0502020204030204" pitchFamily="34" charset="0"/>
              <a:sym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p of the United States of America with stars marking each CCE grantee state ">
            <a:extLst>
              <a:ext uri="{FF2B5EF4-FFF2-40B4-BE49-F238E27FC236}">
                <a16:creationId xmlns:a16="http://schemas.microsoft.com/office/drawing/2014/main" id="{FCAD8AA6-8CE4-4D7C-681E-7B9BB76A4A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20" t="1061" r="5238" b="1236"/>
          <a:stretch/>
        </p:blipFill>
        <p:spPr bwMode="auto">
          <a:xfrm>
            <a:off x="6096000" y="2272937"/>
            <a:ext cx="5637941" cy="320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FB858C18-4B73-E59D-E957-1AF661E8A589}"/>
              </a:ext>
            </a:extLst>
          </p:cNvPr>
          <p:cNvSpPr>
            <a:spLocks noGrp="1"/>
          </p:cNvSpPr>
          <p:nvPr>
            <p:ph type="title"/>
          </p:nvPr>
        </p:nvSpPr>
        <p:spPr/>
        <p:txBody>
          <a:bodyPr/>
          <a:lstStyle/>
          <a:p>
            <a:r>
              <a:rPr lang="en-US" sz="4400" b="1" dirty="0">
                <a:solidFill>
                  <a:schemeClr val="bg1"/>
                </a:solidFill>
                <a:latin typeface="+mj-lt"/>
              </a:rPr>
              <a:t>CCE Grant Overview</a:t>
            </a:r>
          </a:p>
        </p:txBody>
      </p:sp>
      <p:sp>
        <p:nvSpPr>
          <p:cNvPr id="2" name="Content Placeholder 1">
            <a:extLst>
              <a:ext uri="{FF2B5EF4-FFF2-40B4-BE49-F238E27FC236}">
                <a16:creationId xmlns:a16="http://schemas.microsoft.com/office/drawing/2014/main" id="{4D760AE8-C9AA-3A27-FA32-DB6C7E67056C}"/>
              </a:ext>
            </a:extLst>
          </p:cNvPr>
          <p:cNvSpPr>
            <a:spLocks noGrp="1"/>
          </p:cNvSpPr>
          <p:nvPr>
            <p:ph idx="1"/>
          </p:nvPr>
        </p:nvSpPr>
        <p:spPr>
          <a:xfrm>
            <a:off x="609600" y="1567767"/>
            <a:ext cx="6278880" cy="4301809"/>
          </a:xfrm>
        </p:spPr>
        <p:txBody>
          <a:bodyPr/>
          <a:lstStyle/>
          <a:p>
            <a:pPr marL="342900" lvl="1">
              <a:lnSpc>
                <a:spcPct val="95000"/>
              </a:lnSpc>
              <a:spcBef>
                <a:spcPct val="0"/>
              </a:spcBef>
              <a:spcAft>
                <a:spcPts val="2400"/>
              </a:spcAft>
              <a:buClr>
                <a:srgbClr val="000000"/>
              </a:buClr>
              <a:buSzPts val="2600"/>
              <a:buFont typeface="Arial" panose="020B0604020202020204" pitchFamily="34" charset="0"/>
              <a:buChar char="•"/>
            </a:pPr>
            <a:r>
              <a:rPr lang="en-US" sz="2400" dirty="0">
                <a:latin typeface="+mn-lt"/>
                <a:cs typeface="Calibri" panose="020F0502020204030204" pitchFamily="34" charset="0"/>
              </a:rPr>
              <a:t>In 2021, the Administration for Community Living awarded the Community Collaborations for Employment (CCE) grant to seven grantees to help increase and enhance collaborations across systems to maximize a seamless experience for youth with intellectual and developmental disabilities as they transition between school and work in the community.</a:t>
            </a:r>
          </a:p>
        </p:txBody>
      </p:sp>
    </p:spTree>
    <p:extLst>
      <p:ext uri="{BB962C8B-B14F-4D97-AF65-F5344CB8AC3E}">
        <p14:creationId xmlns:p14="http://schemas.microsoft.com/office/powerpoint/2010/main" val="2637022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858C18-4B73-E59D-E957-1AF661E8A589}"/>
              </a:ext>
            </a:extLst>
          </p:cNvPr>
          <p:cNvSpPr>
            <a:spLocks noGrp="1"/>
          </p:cNvSpPr>
          <p:nvPr>
            <p:ph type="title"/>
          </p:nvPr>
        </p:nvSpPr>
        <p:spPr/>
        <p:txBody>
          <a:bodyPr/>
          <a:lstStyle/>
          <a:p>
            <a:r>
              <a:rPr lang="en-US" sz="4400" b="1" dirty="0">
                <a:solidFill>
                  <a:schemeClr val="bg1"/>
                </a:solidFill>
                <a:latin typeface="+mj-lt"/>
              </a:rPr>
              <a:t>Speaker Introductions</a:t>
            </a:r>
          </a:p>
        </p:txBody>
      </p:sp>
      <p:pic>
        <p:nvPicPr>
          <p:cNvPr id="2052" name="Picture 4" descr="Seb M. Prohm, PhD">
            <a:extLst>
              <a:ext uri="{FF2B5EF4-FFF2-40B4-BE49-F238E27FC236}">
                <a16:creationId xmlns:a16="http://schemas.microsoft.com/office/drawing/2014/main" id="{17F5B0C0-02A6-6939-6E91-DDF7246EC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165" y="1790700"/>
            <a:ext cx="1999186"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1" descr="Cheryl Grenwelge, PhD">
            <a:extLst>
              <a:ext uri="{FF2B5EF4-FFF2-40B4-BE49-F238E27FC236}">
                <a16:creationId xmlns:a16="http://schemas.microsoft.com/office/drawing/2014/main" id="{100DB375-26F8-F22B-BD09-849DB9C3D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2554" y="1803399"/>
            <a:ext cx="1892301" cy="18923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enise Catalano, PhD, CRC">
            <a:extLst>
              <a:ext uri="{FF2B5EF4-FFF2-40B4-BE49-F238E27FC236}">
                <a16:creationId xmlns:a16="http://schemas.microsoft.com/office/drawing/2014/main" id="{13ED275C-2A9B-5CCB-DC1F-A8448754F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221" y="1790700"/>
            <a:ext cx="1620331"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 descr="Peggy Schmidt">
            <a:extLst>
              <a:ext uri="{FF2B5EF4-FFF2-40B4-BE49-F238E27FC236}">
                <a16:creationId xmlns:a16="http://schemas.microsoft.com/office/drawing/2014/main" id="{B0944D2C-41C0-DDE6-5A2A-34E07A675F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1178" y="1790700"/>
            <a:ext cx="1581073"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ucy Gafford, MS, CRC, CESP">
            <a:extLst>
              <a:ext uri="{FF2B5EF4-FFF2-40B4-BE49-F238E27FC236}">
                <a16:creationId xmlns:a16="http://schemas.microsoft.com/office/drawing/2014/main" id="{5BB88565-A8D6-381E-1B51-AD24BA240260}"/>
              </a:ext>
            </a:extLst>
          </p:cNvPr>
          <p:cNvPicPr>
            <a:picLocks noChangeAspect="1"/>
          </p:cNvPicPr>
          <p:nvPr/>
        </p:nvPicPr>
        <p:blipFill rotWithShape="1">
          <a:blip r:embed="rId6"/>
          <a:srcRect t="16504" r="8242"/>
          <a:stretch/>
        </p:blipFill>
        <p:spPr>
          <a:xfrm>
            <a:off x="9984872" y="1790700"/>
            <a:ext cx="1574941" cy="1905000"/>
          </a:xfrm>
          <a:prstGeom prst="rect">
            <a:avLst/>
          </a:prstGeom>
        </p:spPr>
      </p:pic>
      <p:sp>
        <p:nvSpPr>
          <p:cNvPr id="6" name="TextBox 5">
            <a:extLst>
              <a:ext uri="{FF2B5EF4-FFF2-40B4-BE49-F238E27FC236}">
                <a16:creationId xmlns:a16="http://schemas.microsoft.com/office/drawing/2014/main" id="{6E2C39F6-8DD8-86E9-8CD4-BA7DFFFD903A}"/>
              </a:ext>
            </a:extLst>
          </p:cNvPr>
          <p:cNvSpPr txBox="1"/>
          <p:nvPr/>
        </p:nvSpPr>
        <p:spPr>
          <a:xfrm>
            <a:off x="9661236" y="3771900"/>
            <a:ext cx="2203738" cy="984885"/>
          </a:xfrm>
          <a:prstGeom prst="rect">
            <a:avLst/>
          </a:prstGeom>
          <a:noFill/>
        </p:spPr>
        <p:txBody>
          <a:bodyPr wrap="square" rtlCol="0">
            <a:spAutoFit/>
          </a:bodyPr>
          <a:lstStyle/>
          <a:p>
            <a:pPr algn="ctr"/>
            <a:r>
              <a:rPr lang="en-US" sz="1100" b="1" dirty="0">
                <a:effectLst/>
                <a:latin typeface="+mj-lt"/>
                <a:ea typeface="Calibri" panose="020F0502020204030204" pitchFamily="34" charset="0"/>
              </a:rPr>
              <a:t>Lucy Gafford, MS, CRC, CESP</a:t>
            </a:r>
          </a:p>
          <a:p>
            <a:pPr marL="0" marR="0" algn="ctr">
              <a:spcBef>
                <a:spcPts val="0"/>
              </a:spcBef>
              <a:spcAft>
                <a:spcPts val="0"/>
              </a:spcAft>
            </a:pPr>
            <a:r>
              <a:rPr lang="en-US" sz="1100" dirty="0">
                <a:effectLst/>
                <a:latin typeface="+mn-lt"/>
                <a:ea typeface="Calibri" panose="020F0502020204030204" pitchFamily="34" charset="0"/>
              </a:rPr>
              <a:t>Director </a:t>
            </a:r>
          </a:p>
          <a:p>
            <a:pPr marL="0" marR="0" algn="ctr">
              <a:spcBef>
                <a:spcPts val="0"/>
              </a:spcBef>
              <a:spcAft>
                <a:spcPts val="0"/>
              </a:spcAft>
            </a:pPr>
            <a:r>
              <a:rPr lang="en-US" sz="1100" dirty="0">
                <a:effectLst/>
                <a:latin typeface="+mn-lt"/>
                <a:ea typeface="Calibri" panose="020F0502020204030204" pitchFamily="34" charset="0"/>
              </a:rPr>
              <a:t>UNT WISE</a:t>
            </a:r>
          </a:p>
          <a:p>
            <a:endParaRPr lang="en-US" sz="1100" dirty="0">
              <a:effectLst/>
              <a:latin typeface="+mj-lt"/>
              <a:ea typeface="Calibri" panose="020F0502020204030204" pitchFamily="34" charset="0"/>
            </a:endParaRPr>
          </a:p>
          <a:p>
            <a:endParaRPr lang="en-US" dirty="0"/>
          </a:p>
        </p:txBody>
      </p:sp>
      <p:sp>
        <p:nvSpPr>
          <p:cNvPr id="13" name="TextBox 12">
            <a:extLst>
              <a:ext uri="{FF2B5EF4-FFF2-40B4-BE49-F238E27FC236}">
                <a16:creationId xmlns:a16="http://schemas.microsoft.com/office/drawing/2014/main" id="{091112DB-75C2-E342-8814-1CC1E2DDB69B}"/>
              </a:ext>
            </a:extLst>
          </p:cNvPr>
          <p:cNvSpPr txBox="1"/>
          <p:nvPr/>
        </p:nvSpPr>
        <p:spPr>
          <a:xfrm>
            <a:off x="7766339" y="3771900"/>
            <a:ext cx="1647825" cy="769441"/>
          </a:xfrm>
          <a:prstGeom prst="rect">
            <a:avLst/>
          </a:prstGeom>
          <a:noFill/>
        </p:spPr>
        <p:txBody>
          <a:bodyPr wrap="square">
            <a:spAutoFit/>
          </a:bodyPr>
          <a:lstStyle/>
          <a:p>
            <a:pPr algn="ctr"/>
            <a:r>
              <a:rPr lang="en-US" sz="1100" b="1" dirty="0">
                <a:latin typeface="+mj-lt"/>
              </a:rPr>
              <a:t>Peggy Schmidt</a:t>
            </a:r>
          </a:p>
          <a:p>
            <a:pPr algn="ctr"/>
            <a:r>
              <a:rPr lang="en-US" sz="1100" dirty="0"/>
              <a:t>Program Administrator</a:t>
            </a:r>
          </a:p>
          <a:p>
            <a:pPr algn="ctr"/>
            <a:r>
              <a:rPr lang="en-US" sz="1100" dirty="0"/>
              <a:t>Supported Employment</a:t>
            </a:r>
          </a:p>
          <a:p>
            <a:pPr algn="ctr"/>
            <a:r>
              <a:rPr lang="en-US" sz="1100" dirty="0" err="1"/>
              <a:t>LifePath</a:t>
            </a:r>
            <a:r>
              <a:rPr lang="en-US" sz="1100" dirty="0"/>
              <a:t> Systems</a:t>
            </a:r>
          </a:p>
        </p:txBody>
      </p:sp>
      <p:sp>
        <p:nvSpPr>
          <p:cNvPr id="14" name="TextBox 13">
            <a:extLst>
              <a:ext uri="{FF2B5EF4-FFF2-40B4-BE49-F238E27FC236}">
                <a16:creationId xmlns:a16="http://schemas.microsoft.com/office/drawing/2014/main" id="{76C49A82-38CE-4EB8-F7DB-8912B58EB556}"/>
              </a:ext>
            </a:extLst>
          </p:cNvPr>
          <p:cNvSpPr txBox="1"/>
          <p:nvPr/>
        </p:nvSpPr>
        <p:spPr>
          <a:xfrm>
            <a:off x="556216" y="3771900"/>
            <a:ext cx="2013084" cy="1277273"/>
          </a:xfrm>
          <a:prstGeom prst="rect">
            <a:avLst/>
          </a:prstGeom>
          <a:noFill/>
        </p:spPr>
        <p:txBody>
          <a:bodyPr wrap="square" rtlCol="0">
            <a:spAutoFit/>
          </a:bodyPr>
          <a:lstStyle/>
          <a:p>
            <a:pPr algn="ctr"/>
            <a:r>
              <a:rPr lang="en-US" sz="1100" b="1" dirty="0"/>
              <a:t>Seb M. Prohn, PhD</a:t>
            </a:r>
          </a:p>
          <a:p>
            <a:pPr algn="ctr"/>
            <a:r>
              <a:rPr lang="en-US" sz="1100" dirty="0"/>
              <a:t>Assistant Director- Research &amp; Evaluation</a:t>
            </a:r>
          </a:p>
          <a:p>
            <a:pPr algn="ctr"/>
            <a:r>
              <a:rPr lang="en-US" sz="1100" dirty="0"/>
              <a:t>Partnership for People with Disabilities </a:t>
            </a:r>
          </a:p>
          <a:p>
            <a:pPr algn="ctr"/>
            <a:r>
              <a:rPr lang="en-US" sz="1100" dirty="0"/>
              <a:t>Virginia Commonwealth University</a:t>
            </a:r>
          </a:p>
        </p:txBody>
      </p:sp>
      <p:sp>
        <p:nvSpPr>
          <p:cNvPr id="15" name="TextBox 14">
            <a:extLst>
              <a:ext uri="{FF2B5EF4-FFF2-40B4-BE49-F238E27FC236}">
                <a16:creationId xmlns:a16="http://schemas.microsoft.com/office/drawing/2014/main" id="{67835CC9-4C46-7087-FAB0-0088A19A6680}"/>
              </a:ext>
            </a:extLst>
          </p:cNvPr>
          <p:cNvSpPr txBox="1"/>
          <p:nvPr/>
        </p:nvSpPr>
        <p:spPr>
          <a:xfrm>
            <a:off x="3125045" y="3771900"/>
            <a:ext cx="1827319" cy="984885"/>
          </a:xfrm>
          <a:prstGeom prst="rect">
            <a:avLst/>
          </a:prstGeom>
          <a:noFill/>
        </p:spPr>
        <p:txBody>
          <a:bodyPr wrap="square" rtlCol="0">
            <a:spAutoFit/>
          </a:bodyPr>
          <a:lstStyle/>
          <a:p>
            <a:pPr algn="ctr"/>
            <a:r>
              <a:rPr lang="en-US" sz="1100" b="1" dirty="0"/>
              <a:t>Cheryl Grenwelge, PhD</a:t>
            </a:r>
          </a:p>
          <a:p>
            <a:pPr algn="ctr"/>
            <a:r>
              <a:rPr lang="en-US" sz="1100" dirty="0"/>
              <a:t>Associate Professor </a:t>
            </a:r>
          </a:p>
          <a:p>
            <a:pPr algn="ctr"/>
            <a:r>
              <a:rPr lang="en-US" sz="1100" dirty="0"/>
              <a:t>Texas A&amp;M AgriLife Extension</a:t>
            </a:r>
          </a:p>
          <a:p>
            <a:endParaRPr lang="en-US" dirty="0"/>
          </a:p>
        </p:txBody>
      </p:sp>
      <p:sp>
        <p:nvSpPr>
          <p:cNvPr id="18" name="TextBox 17">
            <a:extLst>
              <a:ext uri="{FF2B5EF4-FFF2-40B4-BE49-F238E27FC236}">
                <a16:creationId xmlns:a16="http://schemas.microsoft.com/office/drawing/2014/main" id="{71E25CC3-F74E-0F2A-62CA-56FBE66C8699}"/>
              </a:ext>
            </a:extLst>
          </p:cNvPr>
          <p:cNvSpPr txBox="1"/>
          <p:nvPr/>
        </p:nvSpPr>
        <p:spPr>
          <a:xfrm>
            <a:off x="5273964" y="3771900"/>
            <a:ext cx="2050845" cy="1107996"/>
          </a:xfrm>
          <a:prstGeom prst="rect">
            <a:avLst/>
          </a:prstGeom>
          <a:noFill/>
        </p:spPr>
        <p:txBody>
          <a:bodyPr wrap="square" rtlCol="0">
            <a:spAutoFit/>
          </a:bodyPr>
          <a:lstStyle/>
          <a:p>
            <a:pPr algn="ctr"/>
            <a:r>
              <a:rPr lang="en-US" sz="1100" b="1" dirty="0"/>
              <a:t>Denise Catalano, PhD, CRC</a:t>
            </a:r>
          </a:p>
          <a:p>
            <a:pPr algn="ctr"/>
            <a:r>
              <a:rPr lang="en-US" sz="1100" dirty="0"/>
              <a:t>Associate Professor, Rehabilitation Counseling</a:t>
            </a:r>
          </a:p>
          <a:p>
            <a:pPr algn="ctr"/>
            <a:r>
              <a:rPr lang="en-US" sz="1100" dirty="0"/>
              <a:t>RSA Scholarship Project Director </a:t>
            </a:r>
          </a:p>
          <a:p>
            <a:pPr algn="ctr"/>
            <a:r>
              <a:rPr lang="en-US" sz="1100" dirty="0"/>
              <a:t>University of North Texas</a:t>
            </a:r>
          </a:p>
        </p:txBody>
      </p:sp>
    </p:spTree>
    <p:extLst>
      <p:ext uri="{BB962C8B-B14F-4D97-AF65-F5344CB8AC3E}">
        <p14:creationId xmlns:p14="http://schemas.microsoft.com/office/powerpoint/2010/main" val="4105729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CFBDE3-ADB1-C4AD-E1EB-134CAD56E821}"/>
              </a:ext>
            </a:extLst>
          </p:cNvPr>
          <p:cNvSpPr>
            <a:spLocks noGrp="1"/>
          </p:cNvSpPr>
          <p:nvPr>
            <p:ph type="body" idx="1"/>
          </p:nvPr>
        </p:nvSpPr>
        <p:spPr>
          <a:xfrm>
            <a:off x="812800" y="2244859"/>
            <a:ext cx="5283200" cy="1510019"/>
          </a:xfrm>
        </p:spPr>
        <p:txBody>
          <a:bodyPr/>
          <a:lstStyle/>
          <a:p>
            <a:pPr marL="25400" indent="0">
              <a:buNone/>
            </a:pPr>
            <a:r>
              <a:rPr lang="en-US" sz="1400" b="1" dirty="0">
                <a:solidFill>
                  <a:schemeClr val="tx1"/>
                </a:solidFill>
                <a:latin typeface="+mj-lt"/>
              </a:rPr>
              <a:t>To create and sustain a coordinated, collaborative transition system in Collin County that will increase the number of youths with ID/DD who pursue and achieve post secondary education, career and independent living aspirations of their choice.</a:t>
            </a:r>
            <a:endParaRPr lang="en-US" b="1" dirty="0"/>
          </a:p>
        </p:txBody>
      </p:sp>
      <p:sp>
        <p:nvSpPr>
          <p:cNvPr id="3" name="Title 2">
            <a:extLst>
              <a:ext uri="{FF2B5EF4-FFF2-40B4-BE49-F238E27FC236}">
                <a16:creationId xmlns:a16="http://schemas.microsoft.com/office/drawing/2014/main" id="{2F56B22E-6225-7BD2-8070-871028EA4546}"/>
              </a:ext>
            </a:extLst>
          </p:cNvPr>
          <p:cNvSpPr>
            <a:spLocks noGrp="1"/>
          </p:cNvSpPr>
          <p:nvPr>
            <p:ph type="title"/>
          </p:nvPr>
        </p:nvSpPr>
        <p:spPr/>
        <p:txBody>
          <a:bodyPr/>
          <a:lstStyle/>
          <a:p>
            <a:r>
              <a:rPr lang="en-US" sz="4400" b="1" dirty="0">
                <a:solidFill>
                  <a:schemeClr val="bg1"/>
                </a:solidFill>
                <a:latin typeface="+mj-lt"/>
              </a:rPr>
              <a:t>Texas CCE Grant Overview</a:t>
            </a:r>
          </a:p>
        </p:txBody>
      </p:sp>
      <p:pic>
        <p:nvPicPr>
          <p:cNvPr id="6" name="Picture 5" descr="A graphic titled &quot;Building My Future Project.&quot; This graphic includes LifePath Systems and the elements of their project which are partners, post secondary education, independent living, peer mentoring, and career exploration.">
            <a:extLst>
              <a:ext uri="{FF2B5EF4-FFF2-40B4-BE49-F238E27FC236}">
                <a16:creationId xmlns:a16="http://schemas.microsoft.com/office/drawing/2014/main" id="{D304B30B-09DF-B2F3-BFEB-F09DF8586C52}"/>
              </a:ext>
            </a:extLst>
          </p:cNvPr>
          <p:cNvPicPr>
            <a:picLocks noChangeAspect="1"/>
          </p:cNvPicPr>
          <p:nvPr/>
        </p:nvPicPr>
        <p:blipFill rotWithShape="1">
          <a:blip r:embed="rId2"/>
          <a:srcRect l="12953" t="-699" r="22006" b="2534"/>
          <a:stretch/>
        </p:blipFill>
        <p:spPr>
          <a:xfrm>
            <a:off x="6705601" y="1602294"/>
            <a:ext cx="4331854" cy="4305168"/>
          </a:xfrm>
          <a:prstGeom prst="rect">
            <a:avLst/>
          </a:prstGeom>
        </p:spPr>
      </p:pic>
      <p:pic>
        <p:nvPicPr>
          <p:cNvPr id="5" name="Picture 4" descr="QR Code for Cognitopia.com website">
            <a:extLst>
              <a:ext uri="{FF2B5EF4-FFF2-40B4-BE49-F238E27FC236}">
                <a16:creationId xmlns:a16="http://schemas.microsoft.com/office/drawing/2014/main" id="{3D7D5E3B-3D07-DA66-D328-BC500C5C7314}"/>
              </a:ext>
            </a:extLst>
          </p:cNvPr>
          <p:cNvPicPr>
            <a:picLocks noChangeAspect="1"/>
          </p:cNvPicPr>
          <p:nvPr/>
        </p:nvPicPr>
        <p:blipFill>
          <a:blip r:embed="rId3"/>
          <a:stretch>
            <a:fillRect/>
          </a:stretch>
        </p:blipFill>
        <p:spPr>
          <a:xfrm>
            <a:off x="2248587" y="3882551"/>
            <a:ext cx="1799141" cy="1763301"/>
          </a:xfrm>
          <a:prstGeom prst="rect">
            <a:avLst/>
          </a:prstGeom>
        </p:spPr>
      </p:pic>
      <p:sp>
        <p:nvSpPr>
          <p:cNvPr id="2" name="TextBox 1">
            <a:extLst>
              <a:ext uri="{FF2B5EF4-FFF2-40B4-BE49-F238E27FC236}">
                <a16:creationId xmlns:a16="http://schemas.microsoft.com/office/drawing/2014/main" id="{BADCBF5A-790C-8720-0BAD-AACAB8422D11}"/>
              </a:ext>
            </a:extLst>
          </p:cNvPr>
          <p:cNvSpPr txBox="1"/>
          <p:nvPr/>
        </p:nvSpPr>
        <p:spPr>
          <a:xfrm>
            <a:off x="2634854" y="3510937"/>
            <a:ext cx="1981200" cy="307777"/>
          </a:xfrm>
          <a:prstGeom prst="rect">
            <a:avLst/>
          </a:prstGeom>
          <a:noFill/>
        </p:spPr>
        <p:txBody>
          <a:bodyPr wrap="square" rtlCol="0">
            <a:spAutoFit/>
          </a:bodyPr>
          <a:lstStyle/>
          <a:p>
            <a:r>
              <a:rPr lang="en-US" dirty="0" err="1">
                <a:hlinkClick r:id="rId4"/>
              </a:rPr>
              <a:t>Cognitopia</a:t>
            </a:r>
            <a:r>
              <a:rPr lang="en-US" dirty="0">
                <a:hlinkClick r:id="rId4"/>
              </a:rPr>
              <a:t> </a:t>
            </a:r>
            <a:endParaRPr lang="en-US" dirty="0"/>
          </a:p>
        </p:txBody>
      </p:sp>
    </p:spTree>
    <p:extLst>
      <p:ext uri="{BB962C8B-B14F-4D97-AF65-F5344CB8AC3E}">
        <p14:creationId xmlns:p14="http://schemas.microsoft.com/office/powerpoint/2010/main" val="3550200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858C18-4B73-E59D-E957-1AF661E8A589}"/>
              </a:ext>
            </a:extLst>
          </p:cNvPr>
          <p:cNvSpPr>
            <a:spLocks noGrp="1"/>
          </p:cNvSpPr>
          <p:nvPr>
            <p:ph type="title"/>
          </p:nvPr>
        </p:nvSpPr>
        <p:spPr/>
        <p:txBody>
          <a:bodyPr/>
          <a:lstStyle/>
          <a:p>
            <a:r>
              <a:rPr lang="en-US" sz="4400" b="1" dirty="0">
                <a:solidFill>
                  <a:schemeClr val="bg1"/>
                </a:solidFill>
                <a:latin typeface="+mj-lt"/>
              </a:rPr>
              <a:t>Virginia CCE Grant Overview</a:t>
            </a:r>
          </a:p>
        </p:txBody>
      </p:sp>
      <p:sp>
        <p:nvSpPr>
          <p:cNvPr id="2" name="Content Placeholder 1">
            <a:extLst>
              <a:ext uri="{FF2B5EF4-FFF2-40B4-BE49-F238E27FC236}">
                <a16:creationId xmlns:a16="http://schemas.microsoft.com/office/drawing/2014/main" id="{4D760AE8-C9AA-3A27-FA32-DB6C7E67056C}"/>
              </a:ext>
            </a:extLst>
          </p:cNvPr>
          <p:cNvSpPr>
            <a:spLocks noGrp="1"/>
          </p:cNvSpPr>
          <p:nvPr>
            <p:ph idx="1"/>
          </p:nvPr>
        </p:nvSpPr>
        <p:spPr>
          <a:xfrm>
            <a:off x="609600" y="1562101"/>
            <a:ext cx="10917382" cy="4120356"/>
          </a:xfrm>
        </p:spPr>
        <p:txBody>
          <a:bodyPr/>
          <a:lstStyle/>
          <a:p>
            <a:pPr marL="0" indent="0">
              <a:spcBef>
                <a:spcPts val="0"/>
              </a:spcBef>
              <a:spcAft>
                <a:spcPts val="1800"/>
              </a:spcAft>
              <a:buNone/>
            </a:pPr>
            <a:r>
              <a:rPr lang="en-US" sz="2400" b="1" dirty="0"/>
              <a:t>Community Expertise</a:t>
            </a:r>
          </a:p>
          <a:p>
            <a:pPr marL="0" indent="0">
              <a:spcBef>
                <a:spcPts val="0"/>
              </a:spcBef>
              <a:spcAft>
                <a:spcPts val="600"/>
              </a:spcAft>
              <a:buNone/>
            </a:pPr>
            <a:r>
              <a:rPr lang="en-US" sz="2400" dirty="0"/>
              <a:t>Intentional co-powering that includes attention to</a:t>
            </a:r>
          </a:p>
          <a:p>
            <a:pPr marL="609585" indent="-431789">
              <a:spcBef>
                <a:spcPts val="0"/>
              </a:spcBef>
              <a:spcAft>
                <a:spcPts val="1200"/>
              </a:spcAft>
              <a:buSzPts val="1500"/>
            </a:pPr>
            <a:r>
              <a:rPr lang="en-US" sz="2000" dirty="0"/>
              <a:t>Grounded wisdom &amp; lived experience</a:t>
            </a:r>
          </a:p>
          <a:p>
            <a:pPr marL="609585" indent="-431789">
              <a:spcBef>
                <a:spcPts val="0"/>
              </a:spcBef>
              <a:spcAft>
                <a:spcPts val="1200"/>
              </a:spcAft>
              <a:buSzPts val="1500"/>
            </a:pPr>
            <a:r>
              <a:rPr lang="en-US" sz="2000" dirty="0"/>
              <a:t>Readiness: their timeline &amp; comfort</a:t>
            </a:r>
          </a:p>
          <a:p>
            <a:pPr marL="609585" indent="-431789">
              <a:spcBef>
                <a:spcPts val="0"/>
              </a:spcBef>
              <a:spcAft>
                <a:spcPts val="1200"/>
              </a:spcAft>
              <a:buSzPts val="1500"/>
            </a:pPr>
            <a:r>
              <a:rPr lang="en-US" sz="2000" dirty="0"/>
              <a:t>Bottom-up control &amp; knowledge creation</a:t>
            </a:r>
          </a:p>
          <a:p>
            <a:pPr marL="609585" indent="-431789">
              <a:spcBef>
                <a:spcPts val="0"/>
              </a:spcBef>
              <a:spcAft>
                <a:spcPts val="2400"/>
              </a:spcAft>
              <a:buSzPts val="1500"/>
            </a:pPr>
            <a:r>
              <a:rPr lang="en-US" sz="2000" dirty="0"/>
              <a:t>Diverse perspectives &amp; strength</a:t>
            </a:r>
          </a:p>
          <a:p>
            <a:pPr marL="0" indent="0">
              <a:spcBef>
                <a:spcPts val="0"/>
              </a:spcBef>
              <a:spcAft>
                <a:spcPts val="600"/>
              </a:spcAft>
              <a:buNone/>
            </a:pPr>
            <a:r>
              <a:rPr lang="en-US" sz="2400" dirty="0"/>
              <a:t>The goal is for communities to identify </a:t>
            </a:r>
            <a:br>
              <a:rPr lang="en-US" sz="2400" dirty="0"/>
            </a:br>
            <a:r>
              <a:rPr lang="en-US" sz="2400" dirty="0"/>
              <a:t>strengths and needs and collaboratively build solutions for </a:t>
            </a:r>
            <a:br>
              <a:rPr lang="en-US" sz="2400" dirty="0"/>
            </a:br>
            <a:r>
              <a:rPr lang="en-US" sz="2400" dirty="0"/>
              <a:t>community employment</a:t>
            </a:r>
          </a:p>
        </p:txBody>
      </p:sp>
      <p:pic>
        <p:nvPicPr>
          <p:cNvPr id="5" name="Picture 4">
            <a:extLst>
              <a:ext uri="{FF2B5EF4-FFF2-40B4-BE49-F238E27FC236}">
                <a16:creationId xmlns:a16="http://schemas.microsoft.com/office/drawing/2014/main" id="{FB4ACC18-F3E7-1530-D595-74D3F1B068E7}"/>
              </a:ext>
            </a:extLst>
          </p:cNvPr>
          <p:cNvPicPr>
            <a:picLocks noChangeAspect="1"/>
          </p:cNvPicPr>
          <p:nvPr/>
        </p:nvPicPr>
        <p:blipFill>
          <a:blip r:embed="rId2"/>
          <a:stretch>
            <a:fillRect/>
          </a:stretch>
        </p:blipFill>
        <p:spPr>
          <a:xfrm>
            <a:off x="10632456" y="1467164"/>
            <a:ext cx="1489636" cy="1515104"/>
          </a:xfrm>
          <a:prstGeom prst="rect">
            <a:avLst/>
          </a:prstGeom>
        </p:spPr>
      </p:pic>
      <p:pic>
        <p:nvPicPr>
          <p:cNvPr id="6" name="Picture 5" descr="Project Peace and V C U logo">
            <a:extLst>
              <a:ext uri="{FF2B5EF4-FFF2-40B4-BE49-F238E27FC236}">
                <a16:creationId xmlns:a16="http://schemas.microsoft.com/office/drawing/2014/main" id="{3522AFDD-177A-E74E-ACA8-C9FA6E426341}"/>
              </a:ext>
            </a:extLst>
          </p:cNvPr>
          <p:cNvPicPr>
            <a:picLocks noChangeAspect="1"/>
          </p:cNvPicPr>
          <p:nvPr/>
        </p:nvPicPr>
        <p:blipFill>
          <a:blip r:embed="rId3"/>
          <a:stretch>
            <a:fillRect/>
          </a:stretch>
        </p:blipFill>
        <p:spPr>
          <a:xfrm>
            <a:off x="6585528" y="2630597"/>
            <a:ext cx="3821751" cy="2147826"/>
          </a:xfrm>
          <a:prstGeom prst="rect">
            <a:avLst/>
          </a:prstGeom>
        </p:spPr>
      </p:pic>
    </p:spTree>
    <p:extLst>
      <p:ext uri="{BB962C8B-B14F-4D97-AF65-F5344CB8AC3E}">
        <p14:creationId xmlns:p14="http://schemas.microsoft.com/office/powerpoint/2010/main" val="2535616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56B22E-6225-7BD2-8070-871028EA4546}"/>
              </a:ext>
            </a:extLst>
          </p:cNvPr>
          <p:cNvSpPr>
            <a:spLocks noGrp="1"/>
          </p:cNvSpPr>
          <p:nvPr>
            <p:ph type="title"/>
          </p:nvPr>
        </p:nvSpPr>
        <p:spPr/>
        <p:txBody>
          <a:bodyPr/>
          <a:lstStyle/>
          <a:p>
            <a:r>
              <a:rPr lang="en-US" sz="4400" b="1" dirty="0">
                <a:solidFill>
                  <a:schemeClr val="bg1"/>
                </a:solidFill>
                <a:latin typeface="+mj-lt"/>
              </a:rPr>
              <a:t>Virginia CCE Grant: Community of Focus</a:t>
            </a:r>
          </a:p>
        </p:txBody>
      </p:sp>
      <p:pic>
        <p:nvPicPr>
          <p:cNvPr id="4" name="Picture 3" descr="Discussion of Virginia's three communities of focus&#10;&#10;Richmond Virginia agencies, organizations, businesses, advocates&#10;&#10;Public School intensive supports&#10;&#10;Youth with a focus on minoritized youth with I D D ">
            <a:extLst>
              <a:ext uri="{FF2B5EF4-FFF2-40B4-BE49-F238E27FC236}">
                <a16:creationId xmlns:a16="http://schemas.microsoft.com/office/drawing/2014/main" id="{A5143D44-D71F-48C3-3071-0691DE3C479F}"/>
              </a:ext>
            </a:extLst>
          </p:cNvPr>
          <p:cNvPicPr>
            <a:picLocks noChangeAspect="1"/>
          </p:cNvPicPr>
          <p:nvPr/>
        </p:nvPicPr>
        <p:blipFill>
          <a:blip r:embed="rId2"/>
          <a:stretch>
            <a:fillRect/>
          </a:stretch>
        </p:blipFill>
        <p:spPr>
          <a:xfrm>
            <a:off x="2262909" y="1562100"/>
            <a:ext cx="7666181" cy="4312227"/>
          </a:xfrm>
          <a:prstGeom prst="rect">
            <a:avLst/>
          </a:prstGeom>
        </p:spPr>
      </p:pic>
    </p:spTree>
    <p:extLst>
      <p:ext uri="{BB962C8B-B14F-4D97-AF65-F5344CB8AC3E}">
        <p14:creationId xmlns:p14="http://schemas.microsoft.com/office/powerpoint/2010/main" val="1706625332"/>
      </p:ext>
    </p:extLst>
  </p:cSld>
  <p:clrMapOvr>
    <a:masterClrMapping/>
  </p:clrMapOvr>
</p:sld>
</file>

<file path=ppt/theme/theme1.xml><?xml version="1.0" encoding="utf-8"?>
<a:theme xmlns:a="http://schemas.openxmlformats.org/drawingml/2006/main" name="AoD_TA_Center_Template">
  <a:themeElements>
    <a:clrScheme name="ACL">
      <a:dk1>
        <a:srgbClr val="000000"/>
      </a:dk1>
      <a:lt1>
        <a:srgbClr val="FFFFFF"/>
      </a:lt1>
      <a:dk2>
        <a:srgbClr val="44546A"/>
      </a:dk2>
      <a:lt2>
        <a:srgbClr val="E7E6E6"/>
      </a:lt2>
      <a:accent1>
        <a:srgbClr val="264E94"/>
      </a:accent1>
      <a:accent2>
        <a:srgbClr val="BE1E2D"/>
      </a:accent2>
      <a:accent3>
        <a:srgbClr val="FAA21B"/>
      </a:accent3>
      <a:accent4>
        <a:srgbClr val="757070"/>
      </a:accent4>
      <a:accent5>
        <a:srgbClr val="757070"/>
      </a:accent5>
      <a:accent6>
        <a:srgbClr val="757070"/>
      </a:accent6>
      <a:hlink>
        <a:srgbClr val="0563C1"/>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at9pljnugaIRskFnH3Qg1yVOazg=" pdftag="Figure" isBookmarkSet="no" formula="no" artifact="_x0030_" inline="no" validate="no" bookmark="no" Order="_x0032_"/>
  <Shape xmlns="" ID="ckw90xES9XEd0DNRxWvgP4GzgBo=" pdftag="P" isBookmarkSet="no" bookmark="no" Order="_x0034_"/>
  <Shape xmlns="" ID="5O0xYYCcZlxpF9yIIVK6n5Zf9ok=" isBookmarkSet="no" pdftag="H2" artifact="_x0030_" bookmark="yes" Order="_x0033_"/>
  <Shape xmlns="" ID="qst3BOzQUcjIKRvshPS6I9dWnQQ=" pdftag="H1" artifact="_x0030_" isBookmarkSet="yes" bookmark="yes" Order="_x0031_"/>
  <HyperLink xmlns="" ID="okJLG3UJoTrbQ0wv6BlZhH5xpSc=-891101553458.4488_127.0984" plainAltText="audio_x0020_settings" language=""/>
  <HyperLink xmlns="" ID="okJLG3UJoTrbQ0wv6BlZhH5xpSc=-169161765164.19882_263.6584" plainAltText="following_x0020_page_x0020_on_x0020_Captioned_x0020_Text" language=""/>
  <HyperLink xmlns="" ID="Ct58LPl/ddAJl19Ncg0fpsGfSJc=100091542621.59945_64.8" plainAltText="business_x0020_as_x0020_usual"/>
  <HyperLink xmlns="" ID="ojNTpr6w41SynBKlnGm/tk3NLHM=1277125844525.2_434.35" plainAltText="SemanticScholar.org" language=""/>
  <HyperLink xmlns="" ID="gcAsVZp5K+rAtvGRKTfPRbROhYs=19200317766.45_400.725" plainAltText="Source:_x0020_Shutterstock.com" language=""/>
  <HyperLink xmlns="" ID="+wrFwYoK27c+wLiWwWNWDCJ2jrg=-790676836238.4488_393.4446" plainAltText="https:_x002F__x002F_bit.ly_x002F_DETAC-CoP-Feb-14-2023" language=""/>
  <HyperLink xmlns="" ID="TAsUulIa6nwNRRw09gYnmN+a748=1407339800575.3239_127.0984" plainAltText="Here" language=""/>
  <HyperLink xmlns="" ID="bPxlGFzalurxVDmrDKh3u1W/U+I=206718588479.19882_164.2484" plainAltText="on-demand_x0020_TA_x0020_request_x0020_page" language=""/>
  <HyperLink xmlns="" ID="bPxlGFzalurxVDmrDKh3u1W/U+I=-51170442679.19882_271.0484" plainAltText="AoDemploymentTA_x0040_gmail.com" language=""/>
  <HyperLink xmlns="" ID="6lQ6PnFBmZTquJHx2e9YGylxw1s=-51170442631.19882_184.4584" plainAltText="AoDemploymentTA_x0040_gmail.com" language=""/>
  <HyperLink xmlns="" ID="6lQ6PnFBmZTquJHx2e9YGylxw1s=-202823483431.19882_269.1784" plainAltText="https:_x002F__x002F_aoddisabilityemploymenttacenter.com" language=""/>
  <HyperLink xmlns="" ID="6lQ6PnFBmZTquJHx2e9YGylxw1s=-138327119531.19882_353.8984" plainAltText="https:_x002F__x002F_aoddisabilityemploymenttacenter.com_x002F_" language=""/>
  <HyperLink xmlns="" ID="6lQ6PnFBmZTquJHx2e9YGylxw1s=-12990595831.19882_381.2584" plainAltText="detac-publications_x002F_" language=""/>
  <Shape xmlns="" ID="kHyDuraG2ude9NF1cgZlWU8kdEc=" pdftag="P" isBookmarkSet="no" bookmark="no" Order="_x0032_"/>
  <Shape xmlns="" ID="Sq7HJoJLxVN+kSjbb7fJ5M9G8yQ=" isBookmarkSet="no" pdftag="H2" artifact="_x0030_" bookmark="yes" Order="_x0031_"/>
  <Shape xmlns="" ID="3gkGepqhQ6bjsjI/4tfH/prRQcA=" pdftag="P" isBookmarkSet="no" bookmark="no" Order="_x0034_"/>
  <Shape xmlns="" ID="C3KQSyhKJnh5QTefz2Ds9PrhSZY=" isBookmarkSet="no" pdftag="H2" artifact="_x0030_" bookmark="yes" Order="_x0033_"/>
  <Shape xmlns="" ID="+Dw9/jHem9d8kkvsCUxKklyAr7w=" isBookmarkSet="no" bookmark="no" pdftag="H1" artifact="_x0030_" Order="_x0031_"/>
  <Shape xmlns="" ID="PBHFStUZChKOnf0rS/VJIoAtUko=" artifact="_x0030_" validate="no" pdftag="Figure" isBookmarkSet="no" bookmark="no" Order="_x0032_"/>
  <Shape xmlns="" ID="okJLG3UJoTrbQ0wv6BlZhH5xpSc=" pdftag="P" isBookmarkSet="no" bookmark="no" Order="_x0032_"/>
  <Shape xmlns="" ID="cEsbikpZmAow0ySVMvYgSV2GkIY=" isBookmarkSet="no" pdftag="H2" artifact="_x0030_" bookmark="yes" Order="_x0031_"/>
  <Shape xmlns="" ID="EOGfo9aL52l2XEodmbe3eXyIL/k=" pdftag="P" isBookmarkSet="no" bookmark="no" Order="_x0033_"/>
  <Shape xmlns="" ID="IDGRX1B+q0b6w96MAgY0787L9z4=" isBookmarkSet="no" pdftag="H2" artifact="_x0030_" bookmark="yes" Order="_x0031_"/>
  <Shape xmlns="" ID="s4I2zYibjDYmYVwQVyJfwplV4z0=" artifact="_x0030_" pdftag="Figure" isBookmarkSet="no" bookmark="no" validate="no" Order="_x0032_" formula="no" Lang=""/>
  <Shape xmlns="" ID="6wks7TlR4TEb+AtBeEonPyOCvP4=" Order="_x0038_" pdftag="_x005B_Artifact_x005D_" isBookmarkSet="no" bookmark="no"/>
  <Shape xmlns="" ID="6am9+yuehRNe44jEmakQKofdl00=" pdftag="P" isBookmarkSet="no" bookmark="no" Order="_x0034_"/>
  <Shape xmlns="" ID="fbkmqJeAfBV6q2a2msqYbDymAVo=" pdftag="P" isBookmarkSet="no" bookmark="no" Order="_x0032_"/>
  <Shape xmlns="" ID="AB0JNLjaMOQSSFR6WlQ9gV+jkCY=" pdftag="H2" isBookmarkSet="no" bookmark="yes" Order="_x0031_"/>
  <Shape xmlns="" ID="CTUfrqwMbvkRO4DkiMXS4zf/EuM=" pdftag="P" isBookmarkSet="no" bookmark="no" Order="_x0036_"/>
  <Shape xmlns="" ID="OIuuAqDtHZdCt1aL275TOMf3aPY=" artifact="_x0030_" validate="no" pdftag="Figure" isBookmarkSet="no" bookmark="no" Order="_x0033_"/>
  <Shape xmlns="" ID="KB/ODy+KbaczlRXm1ZFZCL83tPo=" artifact="_x0030_" validate="no" pdftag="Figure" isBookmarkSet="no" bookmark="no" Order="_x0035_"/>
  <Shape xmlns="" ID="UEqI/OkJNNbBQTAqNEaaGOJIJ0Q=" artifact="_x0030_" validate="no" pdftag="Figure" isBookmarkSet="no" bookmark="no" Order="_x0037_"/>
  <Shape xmlns="" ID="DJX9qcDYsQDfhrLMdI4v1Be3IEI=" pdftag="H2" isBookmarkSet="no" bookmark="yes" Order="_x0031_"/>
  <Shape xmlns="" ID="l5TQekSNyw+ZN6aGzTG38aNszSI=" pdftag="H3" isBookmarkSet="no" bookmark="yes" Order="_x0032_"/>
  <Shape xmlns="" ID="kmY1lrzKF5MYIISOLW8eMQ8L0nQ=" pdftag="P" isBookmarkSet="no" bookmark="no" Order="_x0033_"/>
  <Shape xmlns="" ID="y7FXl/Ayx4VmfCt1pnmQKu2Cfp0=" pdftag="P" isBookmarkSet="no" bookmark="no" Order="_x0034_"/>
  <Shape xmlns="" ID="WQhw/E0aSmKWfFGynsaPqLeaW7k=" pdftag="H2" isBookmarkSet="no" bookmark="yes" Order="_x0031_"/>
  <Shape xmlns="" ID="/UMbp9WKheX0K+JWHQP7NFDw5kg=" pdftag="H2" isBookmarkSet="no" bookmark="yes" Order="_x0032_"/>
  <Shape xmlns="" ID="7CPioI1tC1IHFRmB+zuf4hedMm0=" pdftag="H2" isBookmarkSet="no" bookmark="yes" Order="_x0031_"/>
  <Shape xmlns="" ID="9pv31FBdMPcPHBgDQkQ4h6LlSK0=" pdftag="P" isBookmarkSet="no" bookmark="no" Order="_x0032_"/>
  <Shape xmlns="" ID="o8Ggka3wsPwNiZEt6ZF1EOwGJQA=" pdftag="H2" isBookmarkSet="no" bookmark="yes" Order="_x0031_"/>
  <Shape xmlns="" ID="FkutW+E1gz7cyJj2+p7v/nOgrwA=" pdftag="H2" isBookmarkSet="no" bookmark="yes" Order="_x0032_"/>
  <Shape xmlns="" ID="ot5gl3LzkjQy/z52KaW9m1LI8vc=" pdftag="H2" isBookmarkSet="no" bookmark="yes" Order="_x0031_"/>
  <Shape xmlns="" ID="QzyQ3NQeGFGS+lAn4SpL7C34ycI=" artifact="_x0030_" validate="no" pdftag="Figure" isBookmarkSet="no" bookmark="no" Order="_x0032_"/>
  <Shape xmlns="" ID="R5C6S/97PuzcxhJG90DvY8NyQbY=" pdftag="H2" isBookmarkSet="no" bookmark="yes" Order="_x0031_"/>
  <Shape xmlns="" ID="SU9tfR8FdK588A7uIgdkyFBJGxU=" pdftag="P" isBookmarkSet="no" bookmark="no" Order="_x0032_"/>
  <Shape xmlns="" ID="HnuM+gk/48gtDKRJ+jsgm6v0GwY=" artifact="_x0030_" validate="no" pdftag="Figure" isBookmarkSet="no" bookmark="no" Order="_x0033_"/>
  <Shape xmlns="" ID="U/qVlU6r0Z4U+XEjigJtrZS1RCs=" pdftag="H2" isBookmarkSet="no" bookmark="yes" Order="_x0031_"/>
  <Shape xmlns="" ID="BB/AklRYOzSiOTMnHVswGXfGkgw=" artifact="_x0030_" validate="no" pdftag="Figure" isBookmarkSet="no" bookmark="no" Order="_x0032_"/>
  <Shape xmlns="" ID="5Y5T2O3q4HI3wdz6c7XN5FVp8nw=" pdftag="H2" isBookmarkSet="no" bookmark="yes" Order="_x0031_"/>
  <Shape xmlns="" ID="Q563k9pMXBxjdAZ8JQ8969pBqEM=" pdftag="P" isBookmarkSet="no" bookmark="no" Order="_x0032_"/>
  <Shape xmlns="" ID="qg4Si3ynldbSG1hz1uVJAtm3TTk=" validate="no" Order="_x0032_" isBookmarkSet="no" bookmark="no" pdftag="_x005B_Artifact_x005D_" artifact="_x0031_"/>
  <Shape xmlns="" ID="D4ofUBzu+H56Cq6R+fcl8zIVujU=" validate="no" Order="_x0033_" isBookmarkSet="no" bookmark="no" pdftag="_x005B_Artifact_x005D_" artifact="_x0031_"/>
  <Shape xmlns="" ID="QMpCBrex8zuW/vb3SAKeRQ56fiY=" validate="no" Order="_x0034_" isBookmarkSet="no" bookmark="no" pdftag="_x005B_Artifact_x005D_" artifact="_x0031_"/>
  <Shape xmlns="" ID="lYQkqODFVu4y1M1mGX+ZFHptI6I=" validate="no" Order="_x0035_" isBookmarkSet="no" bookmark="no" pdftag="_x005B_Artifact_x005D_" artifact="_x0031_"/>
  <Shape xmlns="" ID="FLvNHY14ziqksxuOb/BYwWAbRag=" pdftag="H2" isBookmarkSet="no" bookmark="yes" Order="_x0031_"/>
  <Shape xmlns="" ID="+Bw4C7/IwZwiBDKjxe3q+9M7RVo=" pdftag="P" isBookmarkSet="no" bookmark="no" Order="_x0032_"/>
  <Shape xmlns="" ID="5912RgYMHPiG7mAxZxChvLjQFGo=" pdftag="H2" isBookmarkSet="no" bookmark="yes" Order="_x0031_"/>
  <Shape xmlns="" ID="Y4dcXXAE2DoMgDQwQeoYiWYd7Nw=" artifact="_x0030_" validate="no" pdftag="Figure" isBookmarkSet="no" bookmark="no" Order="_x0032_"/>
  <Shape xmlns="" ID="4EDTTg+My1XU1QuG4XfTUGdOIqs=" pdftag="H2" isBookmarkSet="no" bookmark="yes" Order="_x0031_"/>
  <Shape xmlns="" ID="me9AX3oeTfvy+RL/ltV337O68GM=" artifact="_x0030_" validate="no" pdftag="Figure" isBookmarkSet="no" bookmark="no" Order="_x0032_"/>
  <Shape xmlns="" ID="ojNTpr6w41SynBKlnGm/tk3NLHM=" pdftag="P" isBookmarkSet="no" bookmark="no" Order="_x0033_"/>
  <Shape xmlns="" ID="Op7/PsYq5gZrsYo8xlCXZrbhROY=" pdftag="H2" isBookmarkSet="no" bookmark="yes" Order="_x0031_"/>
  <Shape xmlns="" ID="EvQO0jIadLhYr/hawM4h3P6vrfc=" pdftag="P" isBookmarkSet="no" bookmark="no" Order="_x0032_"/>
  <Shape xmlns="" ID="FzGv9Ulc52yeKERkV4vkNg2ZYMY=" artifact="_x0030_" validate="no" pdftag="Figure" isBookmarkSet="no" bookmark="no" Order="_x0033_"/>
  <Shape xmlns="" ID="dLsrVP89Mkww8HEkFzNEq55VHNg=" pdftag="P" isBookmarkSet="no" bookmark="no" Order="_x0032_"/>
  <Shape xmlns="" ID="Bn9ngqEVLj29jglqwNg1fn93KtI=" isBookmarkSet="no" bookmark="no" pdftag="H2" artifact="_x0030_" Order="_x0031_"/>
  <Shape xmlns="" ID="DxoFrpR/FyDnTGOo5OXR2ug2vCo=" artifact="_x0030_" validate="no" pdftag="Figure" isBookmarkSet="no" bookmark="no" Order="_x0033_"/>
  <Shape xmlns="" ID="gcAsVZp5K+rAtvGRKTfPRbROhYs=" pdftag="P" isBookmarkSet="no" bookmark="no" Order="_x0034_"/>
  <Shape xmlns="" ID="+wrFwYoK27c+wLiWwWNWDCJ2jrg=" pdftag="P" isBookmarkSet="no" bookmark="no" Order="_x0032_"/>
  <Shape xmlns="" ID="lY7/dr1JV52+3BR5Qe08AEVJjHY=" pdftag="H2" isBookmarkSet="no" bookmark="yes" Order="_x0031_"/>
  <Shape xmlns="" ID="qIFWtkfn9FECX6Ym05GE3dCxUTQ=" formula="no" inline="no" pdftag="Figure" artifact="_x0030_" validate="yes" isBookmarkSet="no" bookmark="no" Order="_x0033_"/>
  <Shape xmlns="" ID="TAsUulIa6nwNRRw09gYnmN+a748=" pdftag="P" isBookmarkSet="no" bookmark="no" Order="_x0032_"/>
  <Shape xmlns="" ID="N2eC3qb7AewfrTxoUyudhIS9Nig=" pdftag="H2" isBookmarkSet="no" bookmark="yes" Order="_x0031_"/>
  <Shape xmlns="" ID="bPxlGFzalurxVDmrDKh3u1W/U+I=" pdftag="P" isBookmarkSet="no" bookmark="no" Order="_x0032_"/>
  <Shape xmlns="" ID="zUi1HMf9HKOTxxjkF6MCWrqMl/4=" isBookmarkSet="no" bookmark="no" pdftag="H2" artifact="_x0030_" Order="_x0031_"/>
  <Shape xmlns="" ID="egOfCOP/pIggaQjBn/lId/QYkDQ=" formula="no" inline="no" pdftag="Figure" artifact="_x0030_" validate="yes" isBookmarkSet="no" bookmark="no" Order="_x0033_"/>
  <Shape xmlns="" ID="6lQ6PnFBmZTquJHx2e9YGylxw1s=" pdftag="P" isBookmarkSet="no" bookmark="no" Order="_x0032_"/>
  <Shape xmlns="" ID="tFJs3a6RWeGniSmVj/pfdE4Twbg=" isBookmarkSet="no" bookmark="no" pdftag="H2" artifact="_x0030_" Order="_x0031_"/>
  <Shape xmlns="" ID="9xd7u196Nuau3/L4Bw5Dv7Ku3HQ=" artifact="_x0030_" validate="no" pdftag="Figure" isBookmarkSet="no" bookmark="no" Order="_x0033_"/>
  <Shape xmlns="" ID="yzOoNz6JzxDlIoIu51M2uPotvsM=" pdftag="P" isBookmarkSet="no" bookmark="no" Order="_x0034_"/>
  <SubText xmlns="" ID="at9pljnugaIRskFnH3Qg1yVOazg=" ActualText=""/>
  <SubText xmlns="" ID="qIFWtkfn9FECX6Ym05GE3dCxUTQ=" ActualText=""/>
  <SubText xmlns="" ID="egOfCOP/pIggaQjBn/lId/QYkDQ=" ActualText=""/>
  <table xmlns="" ID="9pv31FBdMPcPHBgDQkQ4h6LlSK0=" type="_x0031_" HRows="_x0031_" HCols="_x0030_" Summary="DICE_x0020_Framework" TableLinerizing="H"/>
  <table xmlns="" ID="wlqyOaCb4+cLUneRE8ln7Eh5K2k="/>
  <table xmlns="" ID="5FjilFH6XgTcAryIcCCbSDUXN74="/>
  <table xmlns="" ID="I22Wr5ATLz/Kwsdmi7/nZ/H8wHs="/>
  <table xmlns="" ID="NiAiTmtaL5lcotyj7wXfVLZJX9I="/>
  <table xmlns="" ID="MnC2A3cMgqJ7g4dfLGYpS36VpSQ="/>
  <table xmlns="" ID="b0VMSlkBagN6TK+DUCL/6gpwMEc="/>
  <table xmlns="" ID="yLaW5zLtbt80Q8+MGimPlusLuRc="/>
  <table xmlns="" ID="SU9tfR8FdK588A7uIgdkyFBJGxU=" type="_x0031_" HRows="_x0031_" HCols="_x0030_" Summary="Project_x0020_Charter" TableLinerizing="H"/>
  <table xmlns="" ID="y/cexEkZqJ7SDtcV0kL5vgS8q18="/>
  <table xmlns="" ID="vJGPyiROP/8kbzQmGgC4j8/z2GM="/>
  <table xmlns="" ID="ItrgxpaivV0H1uwbrYqEf9ANyGk="/>
  <table xmlns="" ID="Xmu+2fIHz85K9mnSBwnglcJXQh0="/>
  <table xmlns="" ID="PkGxvYoh7e/80LLkim0kI1waV8Y="/>
  <table xmlns="" ID="gHns/k9TlFTrvJ+scrEKOKkjfNI="/>
  <table xmlns="" ID="S1KXF+vU6lNi5KYKdizgkKmvjD4="/>
  <table xmlns="" ID="Q563k9pMXBxjdAZ8JQ8969pBqEM=" type="_x0031_" HRows="_x0031_" HCols="_x0030_" Summary="Process_x0020_Map" TableLinerizing="H"/>
  <table xmlns="" ID="5/rDzG6d5LpApQylQaeevGznq78="/>
  <table xmlns="" ID="+QZjATnylEEWBTPWZros9T6pa0w="/>
  <table xmlns="" ID="Ly4j6ihKylILnqEVYNjpzMAii8U="/>
  <table xmlns="" ID="0n0RMG6Rx/K50/OLNFLtVRGAJI8="/>
  <table xmlns="" ID="o6YUKzqIjqwP9AgIPM8LtT+Fiy4="/>
  <table xmlns="" ID="do6ETXMxVZ8UWNNKcUrZVHMFMTk="/>
  <table xmlns="" ID="w8lEAgvhI/uT0AuzfF757zsLs34="/>
  <table xmlns="" ID="7U7FCnA+YRA9hwYH4M1oZ0hPq10="/>
  <table xmlns="" ID="FlVziA9HDxX5IwCU6O6m+qajs7I="/>
  <table xmlns="" ID="5uxqfApeyJ+kEAvkTSdmlJFzwZ4="/>
  <table xmlns="" ID="+Bw4C7/IwZwiBDKjxe3q+9M7RVo=" type="_x0031_" HRows="_x0031_" HCols="_x0030_" Summary="Project_x0020_Charter" TableLinerizing="H"/>
  <table xmlns="" ID="6RbQTEUVtIVy0VGf7Isrg+mlPh0="/>
  <table xmlns="" ID="nK9X2skRD/j7k1VbQumR38Soexo="/>
  <table xmlns="" ID="aW/5tMPX8auEuR/qfR2z4kSFG/g="/>
  <table xmlns="" ID="wO5syNb3iRWMk4/ZTYv8JPqYbgQ="/>
  <table xmlns="" ID="iQ3gT37S6lAdk78iemwd9EEZJRA="/>
  <table xmlns="" ID="MKfGNAB9I1Dhs8MOgM8M8pvfCdc="/>
  <table xmlns="" ID="JeLEonM2TKgOnz9bf4sOS/okRHw="/>
  <table xmlns="" ID="RmeFTbH2FW1FtobeSFav8dTRSQA="/>
  <table xmlns="" ID="bCyWVBQ3wyUfUkA0Z8fCCnrEowA="/>
  <HyperLink xmlns="" ID="Ct58LPl/ddAJl19Ncg0fpsGfSJc=1000915426664.6791_118.8049" plainAltText="" language=""/>
  <Shape xmlns="" ID="EFqCxMXO+84B+cbCvI4UE6oVXu0=" pdftag="P" isBookmarkSet="no" bookmark="no" Order="_x0034_"/>
  <Shape xmlns="" ID="j/exzZ7cQqqzM/sCQswCHsOhVY4=" pdftag="Figure" isBookmarkSet="no" formula="no" inline="no" artifact="_x0030_" validate="no" bookmark="no" Order="_x0032_" Lang=""/>
  <HyperLink xmlns="" ID="okJLG3UJoTrbQ0wv6BlZhH5xpSc=-891101553517.0739_127.0984" plainAltText="audio_x0020_settings" language="" Lang=""/>
  <HyperLink xmlns="" ID="okJLG3UJoTrbQ0wv6BlZhH5xpSc=-1691617651107.6988_269.6584" plainAltText="following_x0020_page_x0020_on_x0020_Captioned_x0020_Text" language="" Lang=""/>
  <HyperLink xmlns="" ID="EZ60Y1zr3p/FJZOx0THkw2Nge38=187124320183.7_354.368" plainAltText="https:_x002F__x002F_choosework.ssa.gov_x002F_" language="" Lang=""/>
  <HyperLink xmlns="" ID="EZ60Y1zr3p/FJZOx0THkw2Nge38=-201853390883.7_379.808" plainAltText="https:_x002F__x002F_yourtickettowork.ssa.gov_x002F_" language="" Lang=""/>
  <HyperLink xmlns="" ID="JBbIcerp7S7vCefKE2Su9jQeeWw=-125283988352.2_407.9663" plainAltText="https:_x002F__x002F_www.ssa.gov_x002F_work_x002F_enrfa.html" language="" Lang=""/>
  <HyperLink xmlns="" ID="zTDCCF15TFZhiiE5+HzE7TyeRFY=173301173241.5517_361.0447" plainAltText="https:_x002F__x002F_bit.ly_x002F_DETAC-CoP-Mar-14-2023" language="" Lang=""/>
  <HyperLink xmlns="" ID="Gz/76x3uHrdL1IRwdV7LmnH2mFc=-1592359612271.2238_437.9647" plainAltText="https:_x002F__x002F_forms.gle_x002F_P9payUx9F5MN47kH8" language="" Lang=""/>
  <HyperLink xmlns="" ID="afW6OEfz0Hc5MbhUEgTxQN9MlE4=206718588479.19882_159.4484" plainAltText="on-demand_x0020_TA_x0020_request_x0020_page" language="" Lang=""/>
  <HyperLink xmlns="" ID="afW6OEfz0Hc5MbhUEgTxQN9MlE4=-51170442679.19882_256.6484" plainAltText="AoDemploymentTA_x0040_gmail.com" language="" Lang=""/>
  <HyperLink xmlns="" ID="uedIWMLbsK2pssWxYzA3Y6cBWDQ=-51170442631.19882_182.1784" plainAltText="AoDemploymentTA_x0040_gmail.com" language="" Lang=""/>
  <HyperLink xmlns="" ID="uedIWMLbsK2pssWxYzA3Y6cBWDQ=-202823483431.19882_262.3384" plainAltText="https:_x002F__x002F_aoddisabilityemploymenttacenter.com" language="" Lang=""/>
  <HyperLink xmlns="" ID="uedIWMLbsK2pssWxYzA3Y6cBWDQ=-138327119531.19882_342.4984" plainAltText="https:_x002F__x002F_aoddisabilityemploymenttacenter.com_x002F_" language="" Lang=""/>
  <HyperLink xmlns="" ID="uedIWMLbsK2pssWxYzA3Y6cBWDQ=-12990595831.19882_367.5784" plainAltText="detac-publications_x002F_" language="" Lang=""/>
  <Shape xmlns="" ID="gehNZKK8HhHLOQ2rZLycyzdeCkM=" pdftag="P" isBookmarkSet="no" bookmark="no" Order="_x0034_"/>
  <Shape xmlns="" ID="yhKfHILoKnYSWuRV4+TVBgCaCls=" pdftag="P" isBookmarkSet="no" bookmark="no" Order="_x0031_"/>
  <Shape xmlns="" ID="zflSGFMxEY+HwTcPq8FwTO9D3Cc=" artifact="_x0030_" validate="no" pdftag="Figure" isBookmarkSet="no" bookmark="no" Order="_x0032_" formula="no" Lang=""/>
  <Shape xmlns="" ID="8RQgNCwaEGZLmPypFKKBvi7UZaE=" Order="_x0032_" pdftag="P" isBookmarkSet="no" bookmark="no"/>
  <Shape xmlns="" ID="sYnUc9Ej+nRwwOLkzIEbEgUvCcQ=" Order="_x0032_" artifact="_x0031_" pdftag="_x005B_Artifact_x005D_" formula="no" inline="no" validate="no"/>
  <Shape xmlns="" ID="0sntEWe0m1bQX7uPQhNePmiIgJY=" Order="_x0033_" pdftag="P" isBookmarkSet="no"/>
  <Shape xmlns="" ID="z8g57ThuZ74qEPjSR8FjywP0Mgk=" pdftag="H2" isBookmarkSet="no" bookmark="yes" Order="_x0031_"/>
  <Shape xmlns="" ID="mCtPIfKm4tLPjlTfSDQgp7VUSNc=" pdftag="P" isBookmarkSet="no" bookmark="no" Order="_x0032_"/>
  <Shape xmlns="" ID="cqYg3DsguW8ZGSu+VQ2dxkKseBg=" pdftag="H2" isBookmarkSet="no" bookmark="yes" Order="_x0031_"/>
  <Shape xmlns="" ID="vI0im38UPYd/iUTL1vhz3fGGXzs=" pdftag="P" isBookmarkSet="no" bookmark="no" Order="_x0032_"/>
  <Shape xmlns="" ID="90WCk1IRLd2B1Q7jo4233Ozhd9k=" pdftag="H2" isBookmarkSet="no" bookmark="yes" Order="_x0031_"/>
  <Shape xmlns="" ID="EZ60Y1zr3p/FJZOx0THkw2Nge38=" pdftag="P" isBookmarkSet="no" bookmark="no" Order="_x0032_"/>
  <Shape xmlns="" ID="tMRoPoA8gR0+vjys8HOgA5ZAaCo=" pdftag="H2" isBookmarkSet="no" bookmark="yes" Order="_x0031_"/>
  <Shape xmlns="" ID="JBbIcerp7S7vCefKE2Su9jQeeWw=" pdftag="P" isBookmarkSet="no" bookmark="no" Order="_x0032_"/>
  <Shape xmlns="" ID="qWvxRAyd+6esFtaDC0JAG7nDHcg=" pdftag="H2" isBookmarkSet="no" bookmark="yes" Order="_x0031_"/>
  <Shape xmlns="" ID="OVUkgdB7wjOmrNmUGbkXtuXhRd0=" pdftag="P" isBookmarkSet="no" bookmark="no" Order="_x0032_"/>
  <Shape xmlns="" ID="8ARUurp3nJXSoecSXLYyHhxpXwI=" pdftag="H2" isBookmarkSet="no" bookmark="yes" Order="_x0031_"/>
  <Shape xmlns="" ID="pjiKTza+TntCf0nB5A2QzdcIGkU=" isBookmarkSet="no" bookmark="no" pdftag="H3" artifact="_x0030_" Order="_x0032_"/>
  <Shape xmlns="" ID="1rEmGVmHOzkHO805Nq5WNQKfhd4=" pdftag="" Order="_x0032_" artifact="_x0031_" validate="no" formula="no" inline="no"/>
  <Shape xmlns="" ID="s77Pmf3llR4O4wcwt/qng47SoY4=" pdftag="P" isBookmarkSet="no" bookmark="no" Order="_x0033_"/>
  <Shape xmlns="" ID="SrGStutdDryzTliy7SHbbrKOBEY=" pdftag="H2" isBookmarkSet="no" bookmark="yes" Order="_x0031_"/>
  <Shape xmlns="" ID="8YaBHoYS6HVNBOumGS0QMhqCuOg=" artifact="_x0030_" validate="no" pdftag="Figure" isBookmarkSet="no" bookmark="no" Order="_x0033_" formula="no" Lang=""/>
  <Shape xmlns="" ID="50gpyedSWCcsWSRP4NVyYxOGpvY=" pdftag="P" isBookmarkSet="no" bookmark="no" Order="_x0032_"/>
  <Shape xmlns="" ID="Ndf5kOLkqM/vLzDD5HNXYc+B+/w=" pdftag="H2" isBookmarkSet="no" bookmark="yes" Order="_x0031_"/>
  <Shape xmlns="" ID="1mwpqJ1rv9FJUsA094HUv9y8nhU=" pdftag="P" isBookmarkSet="no" bookmark="no" Order="_x0032_"/>
  <Shape xmlns="" ID="aDXEFe/bD1gZsHJP+nN71C9RTns=" pdftag="H2" isBookmarkSet="no" bookmark="yes" Order="_x0031_"/>
  <Shape xmlns="" ID="UffWlTqbEL9LWOBIVH3PPgOBuxU=" pdftag="P" isBookmarkSet="no" bookmark="no" Order="_x0032_"/>
  <Shape xmlns="" ID="bhVm/F8gOdVZG0R50Sa2JNZ7iZ0=" pdftag="P" isBookmarkSet="no" bookmark="no" Order="_x0033_"/>
  <Shape xmlns="" ID="nq9ZwXXDBGnZ+PcJu931GZrcC+Q=" pdftag="H2" isBookmarkSet="no" bookmark="yes" Order="_x0031_"/>
  <Shape xmlns="" ID="7ApK2skbJGiF/8eZFWVExyEntfw=" pdftag="P" isBookmarkSet="no" bookmark="no" Order="_x0032_"/>
  <Shape xmlns="" ID="1CJjnorjTfXb/Z6li8fxEuHknSs=" pdftag="P" isBookmarkSet="no" bookmark="no" Order="_x0032_"/>
  <Shape xmlns="" ID="av8HObacQ/7B9BqNG15cCFPmFt4=" pdftag="H2" isBookmarkSet="no" bookmark="yes" Order="_x0031_"/>
  <Shape xmlns="" ID="GYR2B2lfqPIIzZol1jOCCpN5nw0=" pdftag="P" isBookmarkSet="no" bookmark="no" Order="_x0032_"/>
  <Shape xmlns="" ID="2K03NbV7eAhJ5BryvwBtXL2T1mA=" pdftag="H2" isBookmarkSet="no" bookmark="yes" Order="_x0031_"/>
  <Shape xmlns="" ID="ZCCZ22VHm9OXNaBV/7Y5oV/ZOfE=" pdftag="P" isBookmarkSet="no" bookmark="no" Order="_x0032_"/>
  <Shape xmlns="" ID="2iAMY48nFOMKtVZKC2szx2FPwPE=" pdftag="H2" isBookmarkSet="no" bookmark="yes" Order="_x0031_"/>
  <Shape xmlns="" ID="BeDsqKFHG5hKB5j2AW4CCpaYpb0=" pdftag="P" isBookmarkSet="no" bookmark="no" Order="_x0032_"/>
  <Shape xmlns="" ID="Iz2+YQae7J09PUfaCpIagMLi6tY=" pdftag="H2" isBookmarkSet="no" bookmark="yes" Order="_x0031_"/>
  <Shape xmlns="" ID="DAAy31qyz9a5sd0E/j3o41FyP0g=" pdftag="P" isBookmarkSet="no" bookmark="no" Order="_x0032_"/>
  <Shape xmlns="" ID="ZI5RrsghWvrUgByJp/gjIIhaQB8=" pdftag="P" isBookmarkSet="no" bookmark="no" Order="_x0032_"/>
  <Shape xmlns="" ID="7vJ4zihMU22vvvhHmwY8UoetL1o=" pdftag="H2" isBookmarkSet="no" bookmark="yes" Order="_x0031_"/>
  <Shape xmlns="" ID="GA01onMCBeZSi5HdqIc/1gViULM=" pdftag="P" isBookmarkSet="no" bookmark="no" Order="_x0032_"/>
  <Shape xmlns="" ID="mZ29kyxmnDW952iKbZ3rNjZw2sI=" pdftag="H2" artifact="_x0030_" isBookmarkSet="yes" bookmark="yes" Order="_x0031_"/>
  <Shape xmlns="" ID="fyaHfJECCjZl+b+csTQr+0Vyvug=" artifact="_x0030_" validate="no" pdftag="Figure" isBookmarkSet="no" bookmark="no" Order="_x0033_" formula="no" Lang=""/>
  <Shape xmlns="" ID="zTDCCF15TFZhiiE5+HzE7TyeRFY=" pdftag="P" isBookmarkSet="no" bookmark="no" Order="_x0032_"/>
  <Shape xmlns="" ID="bBvuVd1cumxAMnQm1qQlOY1n6kE=" pdftag="H2" isBookmarkSet="no" bookmark="yes" Order="_x0031_"/>
  <Shape xmlns="" ID="CZX5oSQ3UVQgvNYN9MsV5Mfnxos=" artifact="_x0030_" validate="no" pdftag="Figure" isBookmarkSet="no" bookmark="no" Order="_x0033_" formula="no" Lang=""/>
  <Shape xmlns="" ID="Gz/76x3uHrdL1IRwdV7LmnH2mFc=" pdftag="P" isBookmarkSet="no" bookmark="no" Order="_x0032_"/>
  <Shape xmlns="" ID="h/QMu3tIoG/slwhpESgaBAJWj6c=" pdftag="H2" isBookmarkSet="no" bookmark="yes" Order="_x0031_"/>
  <Shape xmlns="" ID="afW6OEfz0Hc5MbhUEgTxQN9MlE4=" pdftag="P" isBookmarkSet="no" bookmark="no" Order="_x0032_"/>
  <Shape xmlns="" ID="q3UxW1h2fcTX/HiINQzts4fWeIQ=" pdftag="H2" artifact="_x0030_" isBookmarkSet="yes" bookmark="yes" Order="_x0031_"/>
  <Shape xmlns="" ID="k0ZIMyJ4SMW9bE2lhkcI7+e5qr8=" artifact="_x0030_" validate="no" pdftag="Figure" isBookmarkSet="no" bookmark="no" Order="_x0033_" formula="no" Lang=""/>
  <Shape xmlns="" ID="uedIWMLbsK2pssWxYzA3Y6cBWDQ=" pdftag="P" isBookmarkSet="no" bookmark="no" Order="_x0032_"/>
  <Shape xmlns="" ID="kLRuyjYANqyQGkBXaZNbuPXFKt8=" pdftag="H2" artifact="_x0030_" isBookmarkSet="yes" bookmark="yes" Order="_x0031_"/>
  <Shape xmlns="" ID="jLR/GOQmIKsJebFQTgA542FTptI=" validate="no" Order="_x0033_" isBookmarkSet="no" bookmark="no" pdftag="_x005B_Artifact_x005D_" artifact="_x0031_" formula="no" Lang=""/>
  <Shape xmlns="" ID="AU9duuHHdBuH9T93c23tLOaurVo=" pdftag="P" isBookmarkSet="no" bookmark="no" Order="_x0033_"/>
  <SubText xmlns="" ID="j/exzZ7cQqqzM/sCQswCHsOhVY4=" ActualText=""/>
  <SubText xmlns="" ID="sYnUc9Ej+nRwwOLkzIEbEgUvCcQ=" ActualText=""/>
  <Shape xmlns="" ID="gRvXApUqBH8GgbKL7rgejKxs0uo=" pdftag="P" isBookmarkSet="no" bookmark="no" Order="_x0032_"/>
  <Shape xmlns="" ID="uZ6YneuWZWPu0yIQz8hTm1lceKk=" pdftag="P" isBookmarkSet="no" bookmark="no" Order="_x0033_"/>
  <Shape xmlns="" ID="9fR2rkcGqUzRSBgjB9ieObT2Z04=" pdftag="" Order="_x0032_" bookmark="no"/>
  <Shape xmlns="" ID="NfYS3gg2H4/2nD6xAwvxctSzFYY=" pdftag="" Order="_x0034_" bookmark="no"/>
  <SubText xmlns="" ID="zflSGFMxEY+HwTcPq8FwTO9D3Cc=" ActualText=""/>
  <SubText xmlns="" ID="s4I2zYibjDYmYVwQVyJfwplV4z0=" ActualText=""/>
  <SubText xmlns="" ID="8YaBHoYS6HVNBOumGS0QMhqCuOg=" ActualText=""/>
  <SubText xmlns="" ID="fyaHfJECCjZl+b+csTQr+0Vyvug=" ActualText=""/>
  <SubText xmlns="" ID="CZX5oSQ3UVQgvNYN9MsV5Mfnxos=" ActualText=""/>
  <SubText xmlns="" ID="k0ZIMyJ4SMW9bE2lhkcI7+e5qr8=" ActualText=""/>
  <SubText xmlns="" ID="AU9duuHHdBuH9T93c23tLOaurVo=-1" artifact="_x0030_" plainAltText=""/>
  <SubText xmlns="" ID="AU9duuHHdBuH9T93c23tLOaurVo=-13" artifact="_x0030_" plainAltText=""/>
  <Shape xmlns="" ID="sJOU9rtdT544UExejJwl90GD1SI=" pdftag="Figure" isBookmarkSet="no" formula="no" artifact="_x0030_" inline="no" validate="no" bookmark="no" Order="_x0032_" Lang=""/>
  <HyperLink xmlns="" ID="3IQgk3kYMI7ckNn4PPlmfNJLI1Y=-177052788286.69882_242.2446" plainAltText="Valarie.bishop_x0040_admin.sc.gov" language="" Lang=""/>
  <HyperLink xmlns="" ID="3IQgk3kYMI7ckNn4PPlmfNJLI1Y=15798165486.69882_292.1646" plainAltText="meansderrick1_x0040_gmail.com" language="" Lang=""/>
  <HyperLink xmlns="" ID="O5G/7qV3RLvUBHY9VRIQMRiquXA=-150124452868.44882_166.6446" plainAltText="Nacdd.org" language="" Lang=""/>
  <HyperLink xmlns="" ID="O5G/7qV3RLvUBHY9VRIQMRiquXA=65208474168.44882_212.2446" plainAltText="Itacchelp.org" language="" Lang=""/>
  <HyperLink xmlns="" ID="O5G/7qV3RLvUBHY9VRIQMRiquXA=64326573459.3239_309.4446" plainAltText="dmeltzer_x0040_nacdd.org" language="" Lang=""/>
  <HyperLink xmlns="" ID="O5G/7qV3RLvUBHY9VRIQMRiquXA=477677020515.6988_355.0446" plainAltText="cmoon_x0040_nacdd.org" language="" Lang=""/>
  <HyperLink xmlns="" ID="AvSM733bguXTifN2d0rt9NnAuZU=2412462591.19882_304.6447" plainAltText="Register" language="" Lang=""/>
  <HyperLink xmlns="" ID="PJ2n2q9L1uxQhUzlsmPq5elMG2U=1407338552291.1987_261.4446" plainAltText="here" language="" Lang=""/>
  <HyperLink xmlns="" ID="wboxY/oUWq8vVjCkrAFyzjHVkJg=206718588479.19882_159.4484" plainAltText="on-demand_x0020_TA_x0020_request_x0020_page" language="" Lang=""/>
  <HyperLink xmlns="" ID="wboxY/oUWq8vVjCkrAFyzjHVkJg=-51170442679.19882_262.6484" plainAltText="AoDemploymentTA_x0040_gmail.com" language="" Lang=""/>
  <HyperLink xmlns="" ID="t0mwWPUSQhTG91r48UB6MkaXMBM=-51170442631.19882_182.1784" plainAltText="AoDemploymentTA_x0040_gmail.com" language="" Lang=""/>
  <HyperLink xmlns="" ID="t0mwWPUSQhTG91r48UB6MkaXMBM=-202823483431.19882_262.3384" plainAltText="https:_x002F__x002F_aoddisabilityemploymenttacenter.com" language="" Lang=""/>
  <HyperLink xmlns="" ID="t0mwWPUSQhTG91r48UB6MkaXMBM=-138327119531.19882_342.4984" plainAltText="https:_x002F__x002F_aoddisabilityemploymenttacenter.com_x002F_" language="" Lang=""/>
  <HyperLink xmlns="" ID="t0mwWPUSQhTG91r48UB6MkaXMBM=-12990595831.19882_367.5784" plainAltText="detac-publications_x002F_" language="" Lang=""/>
  <Shape xmlns="" ID="mJqjXQ9bg7cKlFYGUCk0J5dhDkQ=" pdftag="P" isBookmarkSet="no" bookmark="no" Order="_x0031_"/>
  <Shape xmlns="" ID="lLrQfTzaYhskgXW2OmNxw7znJdw=" artifact="_x0030_" validate="no" pdftag="Figure" isBookmarkSet="no" bookmark="no" Order="_x0032_" formula="no" Lang=""/>
  <Shape xmlns="" ID="WiBiAE4s4qVewIVEDcqOltnZwQM=" Order="_x0034_" artifact="_x0031_" pdftag="_x005B_Artifact_x005D_" formula="no" inline="no" validate="no"/>
  <Shape xmlns="" ID="jIYZEi6Tjo8ihQGtRvFOJ6RYVAE=" pdftag="H2" isBookmarkSet="no" bookmark="yes" Order="_x0031_"/>
  <Shape xmlns="" ID="LCWi14WKr5bEPR+gCkH+CseUzrA=" artifact="_x0030_" validate="no" pdftag="Figure" isBookmarkSet="no" bookmark="no" Order="_x0033_" formula="no" Lang=""/>
  <Shape xmlns="" ID="QigvG22uUNklUxSlW23m39t34DY=" pdftag="P" isBookmarkSet="no" bookmark="no" Order="_x0032_"/>
  <Shape xmlns="" ID="1+dlIsEWEC4QDJ5IoyRg3vmmwlk=" pdftag="P" isBookmarkSet="no" bookmark="no" Order="_x0032_"/>
  <Shape xmlns="" ID="r4zNrwyS1OnwdrcAIlQVOARxUHc=" isBookmarkSet="no" bookmark="no" pdftag="H2" artifact="_x0030_" Order="_x0031_"/>
  <Shape xmlns="" ID="+OSn5fL3QlA0d8Xw1jbn783wFF4=" validate="no" Order="_x0033_" isBookmarkSet="no" bookmark="no" pdftag="_x005B_Artifact_x005D_" artifact="_x0031_" formula="no" Lang=""/>
  <Shape xmlns="" ID="+wrsMkvfPKh13VRBfXCDokpMX0Y=" Order="_x0036_" pdftag="_x005B_Artifact_x005D_" isBookmarkSet="no" bookmark="no"/>
  <Shape xmlns="" ID="OJgX997T3DTK8ANjnuhf+QPKjgk=" pdftag="P" isBookmarkSet="no" bookmark="no" Order="_x0034_"/>
  <Shape xmlns="" ID="lj/hOZSIVoOVHJzJvd6DdzaZ1Jw=" pdftag="P" isBookmarkSet="no" bookmark="no" Order="_x0032_"/>
  <Shape xmlns="" ID="8hMnB9lnHx+bfRBxrGWjkHaKE14=" pdftag="H2" isBookmarkSet="no" bookmark="yes" Order="_x0031_"/>
  <Shape xmlns="" ID="JyE7ULkCiHVi6Q/u90dC6PaDfGs=" artifact="_x0030_" validate="no" pdftag="Figure" isBookmarkSet="no" bookmark="no" Order="_x0033_" formula="no" Lang=""/>
  <Shape xmlns="" ID="V0NeJaSHLyneKJ8eWP8ijdzsPLE=" artifact="_x0030_" validate="no" pdftag="Figure" isBookmarkSet="no" bookmark="no" Order="_x0035_" formula="no" Lang=""/>
  <Shape xmlns="" ID="5CvkVlwDzkzSI9qRltF3+YRBG3c=" pdftag="H2" isBookmarkSet="no" bookmark="yes" Order="_x0031_"/>
  <Shape xmlns="" ID="MXnQYR2c7RROnVuYe8Q+4y/dEbY=" pdftag="H3" isBookmarkSet="no" bookmark="yes" Order="_x0032_"/>
  <Shape xmlns="" ID="JPGsXVVtfY7Y0+rM1sK15hbAYak=" pdftag="P" isBookmarkSet="no" bookmark="no" Order="_x0033_"/>
  <Shape xmlns="" ID="1u3Q8gEl8vOPGx6ipFeYGEMMsLE=" pdftag="P" isBookmarkSet="no" bookmark="no" Order="_x0032_"/>
  <Shape xmlns="" ID="ot8ZJPlDRxsxznvJyyoYDjJYDvI=" pdftag="P" isBookmarkSet="no" bookmark="no" Order="_x0032_"/>
  <Shape xmlns="" ID="dAB5jdeNQlxFmP997rMd3KvvIG8=" pdftag="P" isBookmarkSet="no" bookmark="no" Order="_x0033_"/>
  <Shape xmlns="" ID="rarHZqPVu2jfy9V5rc3X9n9lMVo=" pdftag="P" isBookmarkSet="no" bookmark="no" Order="_x0034_"/>
  <Shape xmlns="" ID="5cBXTJJCm47iGiGdhuTy/T+tI9o=" pdftag="P" isBookmarkSet="no" bookmark="no" Order="_x0035_"/>
  <Shape xmlns="" ID="2o33l5Sm1F2uUdCLwRaGNwzke+Y=" pdftag="P" isBookmarkSet="no" bookmark="no" Order="_x0036_"/>
  <Shape xmlns="" ID="MPREREbhkVbEcCVVWQbnYyxKwRM=" pdftag="H2" isBookmarkSet="no" bookmark="yes" Order="_x0031_"/>
  <Shape xmlns="" ID="rndXaedjzX34u0cTY03ZhGg8HXk=" artifact="_x0030_" validate="no" pdftag="Figure" isBookmarkSet="no" bookmark="no" Order="_x0032_" formula="no" Lang=""/>
  <Shape xmlns="" ID="7apiMv5mpPqzgwtyx3q6EdZkTvk=" pdftag="P" isBookmarkSet="no" bookmark="no" Order="_x0033_"/>
  <Shape xmlns="" ID="t4JJ+HlpflwwM7tJGUGP9g+e6m4=" pdftag="H2" isBookmarkSet="no" bookmark="yes" Order="_x0031_"/>
  <Shape xmlns="" ID="qFeCbNKU3tysCf/WC+xRGGAfDwQ=" Order="_x0035_" pdftag="_x005B_Artifact_x005D_" isBookmarkSet="no" bookmark="no"/>
  <Shape xmlns="" ID="Ly5+pPJ8MgMz4FLBYi0Gz09HThc=" pdftag="P" isBookmarkSet="no" bookmark="no" Order="_x0033_"/>
  <Shape xmlns="" ID="GIrd8ry3w6JhywDJtjCwLI8WbH4=" pdftag="H2" isBookmarkSet="no" bookmark="yes" Order="_x0031_"/>
  <Shape xmlns="" ID="/EfnO78DizrKLAi4zEP0gvsxfbY=" artifact="_x0030_" validate="no" pdftag="Figure" isBookmarkSet="no" bookmark="no" Order="_x0032_" formula="no" Lang=""/>
  <Shape xmlns="" ID="2SNvIbFwkkISuEZSmzC4wFEvL3g=" artifact="_x0030_" validate="no" pdftag="Figure" isBookmarkSet="no" bookmark="no" Order="_x0034_" formula="no" Lang=""/>
  <Shape xmlns="" ID="+NlfX1C4xHYL+Rqtp5MoPFlifWU=" pdftag="P" isBookmarkSet="no" bookmark="no" Order="_x0032_"/>
  <Shape xmlns="" ID="lespUET9MhIKcMU6h6lwWhjgcZo=" pdftag="P" isBookmarkSet="no" bookmark="no" Order="_x0032_"/>
  <Shape xmlns="" ID="C8IlFuCVMy7IRfjmacuOCajoPLs=" pdftag="" Order="_x0032_" artifact="_x0031_" validate="no" formula="no" inline="no"/>
  <Shape xmlns="" ID="tTsiO89xh20iPcWrgIENxyTiSjs=" Order="_x0033_" pdftag="_x005B_Artifact_x005D_" isBookmarkSet="no" bookmark="no"/>
  <Shape xmlns="" ID="XpUPpH09NX7ynnYE2vts2S4HTQw=" pdftag="P" isBookmarkSet="no" bookmark="no" Order="_x0032_"/>
  <Shape xmlns="" ID="WjalFGYjZQ1lnjiEoKYhF91H6HA=" pdftag="" Order="_x0032_" artifact="_x0031_" validate="no" formula="no" inline="no"/>
  <Shape xmlns="" ID="Se/09z+usJ2VWnEci6OZ6vaccsY=" Order="_x0033_" pdftag="_x005B_Artifact_x005D_" isBookmarkSet="no" bookmark="no"/>
  <Shape xmlns="" ID="9bOcCq9LKuc1HaDX4Akoe7VzBhE=" pdftag="P" isBookmarkSet="no" bookmark="no" Order="_x0032_"/>
  <Shape xmlns="" ID="9qhh/JIAERPC2Ap2FKKtfklqFOM=" pdftag="" Order="_x0032_" artifact="_x0031_" validate="no" formula="no" inline="no"/>
  <Shape xmlns="" ID="+pr+qAj3PaJeT7Gx8hAo7ZTaiTQ=" Order="_x0033_" pdftag="_x005B_Artifact_x005D_" isBookmarkSet="no" bookmark="no"/>
  <Shape xmlns="" ID="T2EhSm0Vqcsj99ZRiwh+u6DoLA4=" pdftag="P" isBookmarkSet="no" bookmark="no" Order="_x0032_"/>
  <Shape xmlns="" ID="O9QDlKcCVlbYsfqMyBxwgxhJoEk=" Order="_x0033_" pdftag="_x005B_Artifact_x005D_" isBookmarkSet="no" bookmark="no"/>
  <Shape xmlns="" ID="zwpHUhbHGnswFdwojVJiObxPcEU=" pdftag="H2" isBookmarkSet="no" bookmark="yes" Order="_x0031_"/>
  <Shape xmlns="" ID="q3+53b8WWYUwhWuSkCgbKIlnxqg=" pdftag="P" isBookmarkSet="no" bookmark="no" Order="_x0032_"/>
  <Shape xmlns="" ID="Hq+mHctKb737iaUsbfWX3WWOmMo=" Order="_x0033_" pdftag="_x005B_Artifact_x005D_" isBookmarkSet="no" bookmark="no"/>
  <Shape xmlns="" ID="wm6fJfT/QkO1KvWZoEz9zrLqFKQ=" pdftag="H2" isBookmarkSet="no" bookmark="yes" Order="_x0031_"/>
  <Shape xmlns="" ID="pjzdzkANVYV9oi8ksYkNaYQYa4M=" pdftag="P" isBookmarkSet="no" bookmark="no" Order="_x0032_"/>
  <Shape xmlns="" ID="XIYC3GJA2kKRUSv3miZlWNUzdis=" Order="_x0033_" pdftag="_x005B_Artifact_x005D_" isBookmarkSet="no" bookmark="no"/>
  <Shape xmlns="" ID="q4VcdxryoAxiuz8nea0zVFcwDcQ=" pdftag="H2" isBookmarkSet="no" bookmark="yes" Order="_x0031_"/>
  <Shape xmlns="" ID="a7SUA6G+cg1WrIqwyLE0Lup7hpQ=" pdftag="P" isBookmarkSet="no" bookmark="no" Order="_x0032_"/>
  <Shape xmlns="" ID="LBnYi7UtvrJTGRuqQAeXlHp5GSQ=" Order="_x0033_" pdftag="_x005B_Artifact_x005D_" isBookmarkSet="no" bookmark="no"/>
  <Shape xmlns="" ID="qk0oBb7YvEaQbhsswJWmuf9lFA4=" pdftag="H2" isBookmarkSet="no" bookmark="yes" Order="_x0031_"/>
  <Shape xmlns="" ID="89VhGm/FUmXwPkV+adVH3HtVwjQ=" pdftag="P" isBookmarkSet="no" bookmark="no" Order="_x0032_"/>
  <Shape xmlns="" ID="nuKhGaXTNvMqgodKliEsmlLX54Q=" Order="_x0033_" pdftag="_x005B_Artifact_x005D_" isBookmarkSet="no" bookmark="no"/>
  <Shape xmlns="" ID="t/DNmWGYUFoMJJ7Yr3yxDqa2GXM=" pdftag="H2" isBookmarkSet="no" bookmark="yes" Order="_x0031_"/>
  <Shape xmlns="" ID="4V6AgJ5bPDFTe2peHTUzDjl2hD8=" Order="_x0032_" pdftag="P" isBookmarkSet="no" bookmark="no"/>
  <Shape xmlns="" ID="/sXdKTZIe83qxSwJctYnWTC7gUg=" Order="_x0033_" pdftag="_x005B_Artifact_x005D_" isBookmarkSet="no" bookmark="no"/>
  <Shape xmlns="" ID="nnfBQ24cJWKQKyDUBth3BRSiNig=" pdftag="H2" isBookmarkSet="no" bookmark="yes" Order="_x0031_"/>
  <Shape xmlns="" ID="pjXyoKTtY9BVVJoCekul5igkr6c=" pdftag="P" isBookmarkSet="no" bookmark="no" Order="_x0032_"/>
  <Shape xmlns="" ID="cxgGzDnNNqx39q0f+TLTwknEin8=" Order="_x0033_" pdftag="_x005B_Artifact_x005D_" isBookmarkSet="no" bookmark="no"/>
  <Shape xmlns="" ID="nqgCqiwrPiucjvTZ1FgoVo+3ujc=" pdftag="H2" isBookmarkSet="no" bookmark="yes" Order="_x0031_"/>
  <Shape xmlns="" ID="7le707rlJgo8UJ/67uZHz1cGw9A=" pdftag="H2" isBookmarkSet="no" bookmark="yes" Order="_x0031_"/>
  <Shape xmlns="" ID="ibnj2vTebSQ/Ifg62Cx+Wg65DN4=" artifact="_x0030_" validate="no" pdftag="Figure" isBookmarkSet="no" bookmark="no" Order="_x0032_" formula="no" Lang=""/>
  <Shape xmlns="" ID="5pnoQYFn5ofZDTW/BJKmEcVHWnM=" pdftag="H2" isBookmarkSet="no" bookmark="yes" Order="_x0031_"/>
  <Shape xmlns="" ID="UXlMBdQLHUf9VvjmuOYGKurGrbQ=" artifact="_x0030_" validate="no" pdftag="Figure" isBookmarkSet="no" bookmark="no" Order="_x0033_" formula="no" Lang=""/>
  <Shape xmlns="" ID="bOMOG6tnvJXUO6rKDL9a3Pdr0DA=" pdftag="H2" isBookmarkSet="no" bookmark="yes" Order="_x0031_"/>
  <Shape xmlns="" ID="kqN0x9We++rW/PTv1jGuschCGP8=" validate="no" Order="_x0032_" isBookmarkSet="no" bookmark="no" pdftag="_x005B_Artifact_x005D_" artifact="_x0031_" formula="no" Lang=""/>
  <Shape xmlns="" ID="jagOBLidsIhL23a6GPfEajr8rYc=" artifact="_x0030_" validate="no" pdftag="Figure" isBookmarkSet="no" bookmark="no" Order="_x0032_" formula="no" Lang=""/>
  <Shape xmlns="" ID="qendF6tdBkE0u4t7hZ4HplMjlx4=" pdftag="P" isBookmarkSet="no" bookmark="no" Order="_x0033_"/>
  <Shape xmlns="" ID="Ijr1rJ4SlUxOKEyF8fs0px3ZNh4=" validate="no" formula="no" inline="no" Order="_x0033_" isBookmarkSet="no" bookmark="no" pdftag="_x005B_Artifact_x005D_" artifact="_x0031_"/>
  <Shape xmlns="" ID="Kr4vssanh899DzzJY4nP896rog4=" artifact="_x0030_" validate="no" pdftag="Figure" isBookmarkSet="no" bookmark="no" Order="_x0034_" formula="no" Lang=""/>
  <Shape xmlns="" ID="lqGWxGAOBvmD+bjTPWnBJOSfsX0=" pdftag="P" isBookmarkSet="no" bookmark="no" Order="_x0035_"/>
  <Shape xmlns="" ID="/Un7xvahJsfkGDukkyq6Lt+EM84=" validate="no" formula="no" inline="no" Order="_x0034_" isBookmarkSet="no" bookmark="no" pdftag="_x005B_Artifact_x005D_" artifact="_x0031_"/>
  <Shape xmlns="" ID="B5xfUVTNSgb7jJhSyB1Z+1Tek3Q=" artifact="_x0030_" validate="no" pdftag="Figure" isBookmarkSet="no" bookmark="no" Order="_x0036_" formula="no" Lang=""/>
  <Shape xmlns="" ID="z/DHnxSDpQX0I5s7DMf6IV/cU5g=" pdftag="P" isBookmarkSet="no" bookmark="no" Order="_x0037_"/>
  <Shape xmlns="" ID="8VIJWG63wuKm2Pj8DY6D5VLtKQk=" validate="no" formula="no" inline="no" Order="_x0035_" isBookmarkSet="no" bookmark="no" pdftag="_x005B_Artifact_x005D_" artifact="_x0031_"/>
  <Shape xmlns="" ID="i7xnqxaLJK9PMChEhmWw6G6fzCM=" artifact="_x0030_" validate="no" pdftag="Figure" isBookmarkSet="no" bookmark="no" Order="_x0038_" formula="no" Lang=""/>
  <Shape xmlns="" ID="C622CUODSiKcPJIMfAjrpwE9bys=" pdftag="P" isBookmarkSet="no" bookmark="no" Order="_x0039_"/>
  <Shape xmlns="" ID="8ighVnNFCZPJaT74WietP/vj4BQ=" validate="no" formula="no" inline="no" Order="_x0036_" isBookmarkSet="no" bookmark="no" pdftag="_x005B_Artifact_x005D_" artifact="_x0031_"/>
  <Shape xmlns="" ID="N0DDTNGI2vqD07HlQF0OiRIWGs8=" artifact="_x0030_" validate="no" pdftag="Figure" isBookmarkSet="no" bookmark="no" Order="_x0031_0" formula="no" Lang=""/>
  <Shape xmlns="" ID="XcScOrAb8Pt74nhIjuitZq02RDw=" pdftag="P" isBookmarkSet="no" bookmark="no" Order="_x0031_1"/>
  <Shape xmlns="" ID="/MfqpVwi33znuXBAzzGlKv5QuOo=" artifact="_x0030_" validate="no" pdftag="Figure" isBookmarkSet="no" bookmark="no" Order="_x0032_" formula="no" Lang=""/>
  <Shape xmlns="" ID="3ZMWE1r+NKXo2XjBnfmPZvCdNHE=" pdftag="H2" isBookmarkSet="no" bookmark="yes" Order="_x0031_"/>
  <Shape xmlns="" ID="/UgHLAhu6IvtJDrSdSyiyUWWWwc=" pdftag="P" isBookmarkSet="no" bookmark="no" Order="_x0032_"/>
  <Shape xmlns="" ID="Flz7mkFrMN1ld8bQ5woCJ4NK3mw=" pdftag="H2" isBookmarkSet="no" bookmark="yes" Order="_x0031_"/>
  <Shape xmlns="" ID="Kr1R77FR11kfUahSnThsQMfIchI=" Order="_x0032_" pdftag="P" isBookmarkSet="no" bookmark="no"/>
  <Shape xmlns="" ID="QmHe4AKM+k2q/pyykCB3lUzkoRk=" pdftag="H2" isBookmarkSet="no" bookmark="yes" Order="_x0031_"/>
  <Shape xmlns="" ID="3IQgk3kYMI7ckNn4PPlmfNJLI1Y=" pdftag="P" isBookmarkSet="no" bookmark="no" Order="_x0032_"/>
  <Shape xmlns="" ID="VI0nWiVwwCRPsR/f3HL9wVSIJdk=" pdftag="H2" isBookmarkSet="no" bookmark="yes" Order="_x0031_"/>
  <Shape xmlns="" ID="7pRNSnefk5umJaNioeL5G3ikOHI=" pdftag="H2" isBookmarkSet="no" bookmark="yes" Order="_x0031_"/>
  <Shape xmlns="" ID="I7HNSdmLoQLMHKSKlHMpWiexYwI=" pdftag="P" isBookmarkSet="no" bookmark="no" Order="_x0032_"/>
  <Shape xmlns="" ID="b2q1l2XJAYqosOqKIa+BsbiYyYg=" pdftag="H2" isBookmarkSet="no" bookmark="yes" Order="_x0031_"/>
  <Shape xmlns="" ID="LYcXmldLN1AdPSaibiJu1j2H0Gc=" artifact="_x0030_" validate="no" pdftag="Figure" isBookmarkSet="no" bookmark="no" Order="_x0032_" formula="no" Lang=""/>
  <Shape xmlns="" ID="sY1LorKRaMAwVTBfNPdKB3apY6I=" pdftag="P" isBookmarkSet="no" bookmark="no" Order="_x0033_"/>
  <Shape xmlns="" ID="O5G/7qV3RLvUBHY9VRIQMRiquXA=" pdftag="P" isBookmarkSet="no" bookmark="no" Order="_x0032_"/>
  <Shape xmlns="" ID="e/Q8/9AP0ANf13UHCW34vXUAnrk=" pdftag="H2" isBookmarkSet="no" bookmark="yes" Order="_x0031_"/>
  <Shape xmlns="" ID="FwLDEAKX4T024CQxY95A9ZGkJOo=" pdftag="P" isBookmarkSet="no" bookmark="no" Order="_x0032_"/>
  <Shape xmlns="" ID="iEilxPLneHCJX3kj3uJkxnMb33A=" isBookmarkSet="no" bookmark="no" pdftag="H2" artifact="_x0030_" Order="_x0031_"/>
  <Shape xmlns="" ID="gRRBVPfJUKYzN1I5cpd8SdIpTso=" artifact="_x0030_" validate="no" pdftag="Figure" isBookmarkSet="no" bookmark="no" Order="_x0033_" formula="no" Lang=""/>
  <Shape xmlns="" ID="AnbaWgVmg90oXKB0k9Jvb1RbnX0=" pdftag="P" isBookmarkSet="no" bookmark="no" Order="_x0032_"/>
  <Shape xmlns="" ID="37y74iJnRTTy4Af/OMEuPfmhiiQ=" pdftag="H2" isBookmarkSet="no" bookmark="yes" Order="_x0031_"/>
  <Shape xmlns="" ID="kD+/WAggMEF5toK9bW3iNcF7Fog=" artifact="_x0030_" validate="no" Order="_x0033_" pdftag="Figure" isBookmarkSet="no" bookmark="no"/>
  <Shape xmlns="" ID="AvSM733bguXTifN2d0rt9NnAuZU=" pdftag="P" isBookmarkSet="no" bookmark="no" Order="_x0032_"/>
  <Shape xmlns="" ID="DOYpi5SigPnqQ3VDLAtPNepGKk0=" pdftag="H2" isBookmarkSet="no" bookmark="yes" Order="_x0031_"/>
  <Shape xmlns="" ID="AWmfWC01n26qWbwGrZ4x4w7brvY=" artifact="_x0030_" validate="no" pdftag="Figure" isBookmarkSet="no" bookmark="no" Order="_x0033_" formula="no" Lang=""/>
  <Shape xmlns="" ID="PJ2n2q9L1uxQhUzlsmPq5elMG2U=" pdftag="P" isBookmarkSet="no" bookmark="no" Order="_x0032_"/>
  <Shape xmlns="" ID="twWfUU+OUE3KR5b0PGAuWVJ+Nrw=" pdftag="H2" isBookmarkSet="no" bookmark="yes" Order="_x0031_"/>
  <Shape xmlns="" ID="wboxY/oUWq8vVjCkrAFyzjHVkJg=" pdftag="P" isBookmarkSet="no" bookmark="no" Order="_x0032_"/>
  <Shape xmlns="" ID="IOxvziwiB7sX1tL6fpuPem6T56Q=" pdftag="P" isBookmarkSet="no" bookmark="no" Order="_x0031_"/>
  <Shape xmlns="" ID="KTaWRtJd5wM2S/dhaZJxj4TW6C0=" artifact="_x0030_" validate="no" pdftag="Figure" isBookmarkSet="no" bookmark="no" Order="_x0033_" formula="no" Lang=""/>
  <Shape xmlns="" ID="t0mwWPUSQhTG91r48UB6MkaXMBM=" pdftag="P" isBookmarkSet="no" bookmark="no" Order="_x0032_"/>
  <Shape xmlns="" ID="pR191Xiq6jAw9aBRUaacbVfqAus=" isBookmarkSet="no" bookmark="no" pdftag="H2" artifact="_x0030_" Order="_x0031_"/>
  <Shape xmlns="" ID="up7eyGnHam+h2y/8hEzZ7zYuzg4=" validate="no" Order="_x0033_" isBookmarkSet="no" bookmark="no" pdftag="_x005B_Artifact_x005D_" artifact="_x0031_" formula="no" Lang=""/>
  <Shape xmlns="" ID="HSzXPIKUJEZOwNRUmqqWcp91c7M=" pdftag="P" isBookmarkSet="no" bookmark="no" Order="_x0033_"/>
  <SubText xmlns="" ID="sJOU9rtdT544UExejJwl90GD1SI=" ActualText=""/>
  <SubText xmlns="" ID="WiBiAE4s4qVewIVEDcqOltnZwQM=" ActualText=""/>
  <Shape xmlns="" ID="1zaOb7n+dTmxOoe1OqnDpJT7VpU=" pdftag="" Order="_x0032_" bookmark="no"/>
  <Shape xmlns="" ID="B2O3GfYjItFMLODAFyf0XGS9SkM=" pdftag="" Order="_x0032_" bookmark="no"/>
  <Shape xmlns="" ID="CgIV8DirdggmfNYRWY0LX8qMF3s=" pdftag="" Order="_x0033_" artifact="_x0030_" Lang="" formula="no" bookmark="no"/>
  <SubText xmlns="" ID="lLrQfTzaYhskgXW2OmNxw7znJdw=" ActualText=""/>
  <SubText xmlns="" ID="LCWi14WKr5bEPR+gCkH+CseUzrA=" ActualText=""/>
  <SubText xmlns="" ID="JyE7ULkCiHVi6Q/u90dC6PaDfGs=" ActualText=""/>
  <SubText xmlns="" ID="V0NeJaSHLyneKJ8eWP8ijdzsPLE=" ActualText=""/>
  <SubText xmlns="" ID="rndXaedjzX34u0cTY03ZhGg8HXk=" ActualText=""/>
  <SubText xmlns="" ID="/EfnO78DizrKLAi4zEP0gvsxfbY=" ActualText=""/>
  <SubText xmlns="" ID="2SNvIbFwkkISuEZSmzC4wFEvL3g=" ActualText=""/>
  <SubText xmlns="" ID="ibnj2vTebSQ/Ifg62Cx+Wg65DN4=" ActualText=""/>
  <SubText xmlns="" ID="UXlMBdQLHUf9VvjmuOYGKurGrbQ=" ActualText=""/>
  <SubText xmlns="" ID="jagOBLidsIhL23a6GPfEajr8rYc=" ActualText=""/>
  <SubText xmlns="" ID="Kr4vssanh899DzzJY4nP896rog4=" ActualText=""/>
  <SubText xmlns="" ID="B5xfUVTNSgb7jJhSyB1Z+1Tek3Q=" ActualText=""/>
  <SubText xmlns="" ID="i7xnqxaLJK9PMChEhmWw6G6fzCM=" ActualText=""/>
  <SubText xmlns="" ID="N0DDTNGI2vqD07HlQF0OiRIWGs8=" ActualText=""/>
  <SubText xmlns="" ID="/MfqpVwi33znuXBAzzGlKv5QuOo=" ActualText=""/>
  <SubText xmlns="" ID="LYcXmldLN1AdPSaibiJu1j2H0Gc=" ActualText=""/>
  <SubText xmlns="" ID="gRRBVPfJUKYzN1I5cpd8SdIpTso=" ActualText=""/>
  <SubText xmlns="" ID="CgIV8DirdggmfNYRWY0LX8qMF3s=" ActualText=""/>
  <SubText xmlns="" ID="AWmfWC01n26qWbwGrZ4x4w7brvY=" ActualText=""/>
  <SubText xmlns="" ID="KTaWRtJd5wM2S/dhaZJxj4TW6C0=" ActualText=""/>
  <SubText xmlns="" ID="HSzXPIKUJEZOwNRUmqqWcp91c7M=-1" artifact="_x0030_" plainAltText=""/>
  <SubText xmlns="" ID="HSzXPIKUJEZOwNRUmqqWcp91c7M=-13" artifact="_x0030_" plainAltText=""/>
  <Shape xmlns="" ID="sRaoN18TQIrwnc5SRBPtNBuR4/8=" isBookmarkSet="no" formula="no" inline="no" pdftag="Figure" bookmark="no" artifact="_x0030_" validate="no" Order="_x0032_" Lang=""/>
  <HyperLink xmlns="" ID="bBPpsPfp7lSEb8JppjS/hey4G4c=116945855691.19882_155.8447" plainAltText="vanessa.vera_x0040_twc.texas.gov" language="" Lang=""/>
  <HyperLink xmlns="" ID="bBPpsPfp7lSEb8JppjS/hey4G4c=40434488491.19882_249.4446" plainAltText="evelyn_x0040_dccrgv.org" language="" Lang=""/>
  <HyperLink xmlns="" ID="bBPpsPfp7lSEb8JppjS/hey4G4c=-120857887891.19882_343.0446" plainAltText="lfonseca_x0040_vailrgv.org" language="" Lang=""/>
  <HyperLink xmlns="" ID="WpOIqtTy8TAzTrsBAnbfoem4y2s=1367492956208.4267_407.8447" plainAltText="https:_x002F__x002F_bit.ly_x002F_DETAC-CoP-May-9-2023" language="" Lang=""/>
  <HyperLink xmlns="" ID="ODJWQmN81qILlm+YmyzXpSqCgLE=206718588479.19882_159.4484" plainAltText="on-demand_x0020_TA_x0020_request_x0020_page" language="" Lang=""/>
  <HyperLink xmlns="" ID="ODJWQmN81qILlm+YmyzXpSqCgLE=-51170442679.19882_262.6484" plainAltText="AoDemploymentTA_x0040_gmail.com" language="" Lang=""/>
  <HyperLink xmlns="" ID="glQG98YJDWD2FJh9BA2k7kTUDDk=-51170442631.19882_182.1784" plainAltText="AoDemploymentTA_x0040_gmail.com" language="" Lang=""/>
  <HyperLink xmlns="" ID="glQG98YJDWD2FJh9BA2k7kTUDDk=-202823483431.19882_262.3384" plainAltText="https:_x002F__x002F_aoddisabilityemploymenttacenter.com" language="" Lang=""/>
  <HyperLink xmlns="" ID="glQG98YJDWD2FJh9BA2k7kTUDDk=-138327119531.19882_342.4984" plainAltText="https:_x002F__x002F_aoddisabilityemploymenttacenter.com_x002F_" language="" Lang=""/>
  <HyperLink xmlns="" ID="glQG98YJDWD2FJh9BA2k7kTUDDk=-12990595831.19882_367.5784" plainAltText="detac-publications_x002F_" language="" Lang=""/>
  <Shape xmlns="" ID="28mz9D7CDh5W+kXguHF244ZuNo0=" artifact="_x0030_" pdftag="Figure" isBookmarkSet="no" bookmark="no" validate="no" Order="_x0032_" formula="no" Lang=""/>
  <Shape xmlns="" ID="ArDjCjOgn3gW97XIr5RJtDmIdis=" pdftag="P" isBookmarkSet="no" bookmark="no" Order="_x0032_"/>
  <Shape xmlns="" ID="YAUk/6s7KgUwfd4Ac0+U6mXGxZg=" pdftag="P" isBookmarkSet="no" bookmark="no" Order="_x0034_"/>
  <Shape xmlns="" ID="oW00+4+LkTB5MaYaVNFqN2wSKOA=" pdftag="P" isBookmarkSet="no" bookmark="no" Order="_x0032_"/>
  <Shape xmlns="" ID="7YwhIO3Ua7DO8WVPe1KlP25+ubw=" pdftag="P" isBookmarkSet="no" bookmark="no" Order="_x0036_"/>
  <Shape xmlns="" ID="bieX+xiHMSuxUiAkeUfDAvMyYd0=" artifact="_x0030_" pdftag="Figure" isBookmarkSet="no" bookmark="no" validate="no" Order="_x0033_" formula="no" Lang=""/>
  <Shape xmlns="" ID="dgi7WgVW8/uwNQMaW1w9uImOC4Y=" artifact="_x0030_" pdftag="Figure" isBookmarkSet="no" bookmark="no" validate="no" Order="_x0035_" formula="no" Lang=""/>
  <Shape xmlns="" ID="wkLog+JeojBo6u09QqThtLQVWvU=" artifact="_x0030_" pdftag="Figure" isBookmarkSet="no" bookmark="no" validate="no" Order="_x0037_" formula="no" Lang=""/>
  <Shape xmlns="" ID="gwPXRCV9oXRKuAoWsd0XJT9p8ZQ=" isBookmarkSet="no" bookmark="no" Order="_x0031_" pdftag="_x005B_Artifact_x005D_" artifact="_x0031_"/>
  <Shape xmlns="" ID="6t/jTJGIBaHCffQIba61HSnyKUA=" pdftag="P" isBookmarkSet="no" bookmark="no" Order="_x0033_"/>
  <Shape xmlns="" ID="8AKuWn0GO1cmxbKKuiaG1wTfWR8=" artifact="_x0030_" pdftag="Figure" isBookmarkSet="no" bookmark="no" validate="no" Order="_x0032_" formula="no" Lang=""/>
  <Shape xmlns="" ID="NV9vaNqOVf07tH0cGEt93GDiywM=" artifact="_x0030_" pdftag="Figure" isBookmarkSet="no" bookmark="no" validate="no" Order="_x0031_" formula="no" Lang=""/>
  <Shape xmlns="" ID="S7DMwOn96WWFtFtYzGI2EsCsnoM=" pdftag="P" isBookmarkSet="no" bookmark="no" Order="_x0032_"/>
  <Shape xmlns="" ID="sj9fIXnWpTxSVK3I2zWWVV2zGuc=" artifact="_x0030_" pdftag="Figure" isBookmarkSet="no" bookmark="no" validate="no" Order="_x0031_" formula="no" Lang=""/>
  <Shape xmlns="" ID="9+dPhE/EEpc351QfzSBsA9VGJjs=" artifact="_x0030_" pdftag="Figure" isBookmarkSet="no" validate="no" bookmark="no" Order="_x0033_" formula="no" Lang=""/>
  <Shape xmlns="" ID="38kTA+aCtwZ1xVkVp8PGlg9F57o=" Order="_x0031_" formula="no" inline="no" isBookmarkSet="no" artifact="_x0031_" pdftag="_x005B_Artifact_x005D_" validate="no" bookmark="no" Lang=""/>
  <Shape xmlns="" ID="8tzwcxLJDc7HBn+xR9umxsb6TeE=" pdftag="P" isBookmarkSet="no" bookmark="no" Order="_x0033_"/>
  <Shape xmlns="" ID="SY4mafkHGCmjAccTJuT0eVKbiHY=" artifact="_x0030_" pdftag="Figure" isBookmarkSet="no" validate="no" bookmark="no" Order="_x0031_" formula="no" Lang=""/>
  <Shape xmlns="" ID="iy5X5nIMgInlpkE6P4AWxal73Ac=" artifact="_x0030_" pdftag="Figure" isBookmarkSet="no" validate="no" bookmark="no" Order="_x0032_" formula="no" Lang=""/>
  <Shape xmlns="" ID="UyBBBAPyaMSq/5AteApHngXEpr8=" pdftag="H2" isBookmarkSet="no" bookmark="yes" Order="_x0031_"/>
  <Shape xmlns="" ID="aMnzq5IgCAdEMiTFoziAUz5J4RE=" pdftag="H3" isBookmarkSet="no" bookmark="yes" Order="_x0032_"/>
  <Shape xmlns="" ID="gqKWGzJ7V+ZADnKj1BYt3bybebA=" pdftag="P" isBookmarkSet="no" bookmark="no" Order="_x0032_"/>
  <Shape xmlns="" ID="zEo6Yccb1OOqqnxJSTBgXmrtSOE=" isBookmarkSet="no" bookmark="no" pdftag="H2" artifact="_x0030_" Order="_x0031_"/>
  <Shape xmlns="" ID="+inEMcDY5LYlNsUwKBV12qRSiuI=" artifact="_x0030_" pdftag="Figure" isBookmarkSet="no" validate="no" bookmark="no" Order="_x0033_"/>
  <Shape xmlns="" ID="26/xnX1mTdmvgqLfzRahXWjsaMI=" isBookmarkSet="no" bookmark="no" pdftag="H3" artifact="_x0030_" Order="_x0033_"/>
  <Shape xmlns="" ID="rfOQhaPsxiquFont58d05sNb6ME=" artifact="_x0030_" pdftag="Figure" isBookmarkSet="no" validate="no" bookmark="no" Order="_x0032_" formula="no" Lang=""/>
  <Shape xmlns="" ID="CbDcQNiAm7m4cKxLQXjHRccl9zc=" pdftag="" Order="_x0032_" artifact="_x0031_" formula="no" inline="no" validate="no"/>
  <Shape xmlns="" ID="5phgNav7rvHoTY/6f6Aem4AWvVI=" pdftag="P" isBookmarkSet="no" bookmark="no" Order="_x0034_"/>
  <Shape xmlns="" ID="mXmHcuVVvxjO0sMWYr6FVY4wuVI=" isBookmarkSet="no" bookmark="no" pdftag="H2" artifact="_x0030_" Order="_x0031_"/>
  <Shape xmlns="" ID="2q8KwRA9jHWPB+ZLyTw6Rc+h36U=" pdftag="P" isBookmarkSet="no" bookmark="no" Order="_x0032_"/>
  <Shape xmlns="" ID="WG/f60g83z3UQeKgWH5x3WA3Vis=" isBookmarkSet="no" bookmark="no" pdftag="H2" artifact="_x0030_" Order="_x0031_"/>
  <Shape xmlns="" ID="mZNxzkGq+PKcDGUiuVleViSt8VI=" isBookmarkSet="no" bookmark="no" pdftag="H2" artifact="_x0030_" Order="_x0031_"/>
  <Shape xmlns="" ID="G2anKZWOl6vI6mUsEaTdRT7vbeY=" pdftag="P" isBookmarkSet="no" bookmark="no" Order="_x0034_"/>
  <Shape xmlns="" ID="NdkG/z/8lrEj4KL3aXZBc/PIxyo=" artifact="_x0030_" pdftag="Figure" isBookmarkSet="no" validate="no" bookmark="no" Order="_x0033_" formula="no" Lang=""/>
  <Shape xmlns="" ID="oWqzeVqjmBSn/HbXa151a+wCn5o=" artifact="_x0030_" pdftag="Figure" isBookmarkSet="no" validate="no" bookmark="no" Order="_x0032_" formula="no" Lang=""/>
  <Shape xmlns="" ID="D33sfSm8VAIk+Q+wxZAhcBE/kY0=" isBookmarkSet="no" bookmark="no" pdftag="H2" artifact="_x0030_" Order="_x0031_"/>
  <Shape xmlns="" ID="GhhpmvOwUU3zDPY9AInjBMJhxrs=" pdftag="P" isBookmarkSet="no" bookmark="no" Order="_x0032_"/>
  <Shape xmlns="" ID="Q6uaKOJhoV4DRBU2j9t0MSTwGI8=" isBookmarkSet="no" bookmark="no" pdftag="H2" artifact="_x0030_" Order="_x0031_"/>
  <Shape xmlns="" ID="hHN6LwgtGeiczavfpVCVYpKwAVQ=" artifact="_x0030_" pdftag="Figure" isBookmarkSet="no" validate="no" bookmark="no" Order="_x0032_" formula="no" Lang=""/>
  <Shape xmlns="" ID="SQRvDWtuUnQSU61jwboMkGhwqBk=" pdftag="P" isBookmarkSet="no" bookmark="no" Order="_x0033_"/>
  <Shape xmlns="" ID="btp2ehsVpUBN2KAg6GIyzyp6Ge0=" pdftag="H2" isBookmarkSet="no" bookmark="yes" Order="_x0031_"/>
  <Shape xmlns="" ID="wZ1Sqt+t1t4ji88v6AWu/i3KsDs=" pdftag="P" isBookmarkSet="no" bookmark="no" Order="_x0032_"/>
  <Shape xmlns="" ID="8WzxPuPwpIi2+nhzuCEIlxO9UwI=" isBookmarkSet="no" bookmark="no" pdftag="H2" artifact="_x0030_" Order="_x0031_"/>
  <Shape xmlns="" ID="j6iiaJ1HmTgbqHZFIilFdo3uAh4=" artifact="_x0030_" pdftag="Figure" isBookmarkSet="no" validate="no" bookmark="no" Order="_x0033_" formula="no" Lang=""/>
  <Shape xmlns="" ID="fskftT3rGzO+GW3lj9+o9hZA6rg=" pdftag="P" isBookmarkSet="no" bookmark="no" Order="_x0034_"/>
  <Shape xmlns="" ID="/D3S9jem9T3f9yWRSLj24WSXcg0=" pdftag="P" isBookmarkSet="no" bookmark="no" Order="_x0032_"/>
  <Shape xmlns="" ID="qGqazHVF4hkTvtXAm1HKdvqduRk=" isBookmarkSet="no" bookmark="no" pdftag="H2" artifact="_x0030_" Order="_x0031_"/>
  <Shape xmlns="" ID="MiQY4io82DtpGDO5EqS5WC8iOYM=" artifact="_x0030_" pdftag="Figure" isBookmarkSet="no" validate="no" bookmark="no" Order="_x0033_" formula="no" Lang=""/>
  <Shape xmlns="" ID="mUphoPGcy1LJpxd6AS8awotFPDo=" artifact="_x0030_" pdftag="Figure" isBookmarkSet="no" validate="no" bookmark="no" Order="_x0032_" formula="no" Lang=""/>
  <Shape xmlns="" ID="MHa61Qd/UvaATfsuxuPgeOZBGSI=" pdftag="P" isBookmarkSet="no" bookmark="no" Order="_x0033_"/>
  <Shape xmlns="" ID="rqxPJvL98mWN5aE/HsHDD17RcXQ=" isBookmarkSet="no" bookmark="no" pdftag="H2" artifact="_x0030_" Order="_x0031_"/>
  <Shape xmlns="" ID="fQ/hge5K/kkU2EfxsY1RE2IMp/A=" pdftag="H2" isBookmarkSet="no" bookmark="yes" Order="_x0031_"/>
  <Shape xmlns="" ID="inITvGbyHj90qUS4j/DsGBi1QG8=" isBookmarkSet="no" bookmark="no" pdftag="H2" artifact="_x0030_" Order="_x0031_"/>
  <Shape xmlns="" ID="pvSZM7WAnkMuq56PJlvi+Y5qL/E=" artifact="_x0030_" pdftag="Figure" isBookmarkSet="no" validate="no" bookmark="no" Order="_x0033_" formula="no" Lang=""/>
  <Shape xmlns="" ID="BF/DomSZ1qfPbnkph/n7cQr9BV0=" pdftag="P" isBookmarkSet="no" bookmark="no" Order="_x0032_"/>
  <Shape xmlns="" ID="HoCeWkopEFP8LUvxlRoxaqbCRrQ=" pdftag="P" isBookmarkSet="no" bookmark="no" Order="_x0032_"/>
  <Shape xmlns="" ID="hJQxGwkol/2U+NM7ZjzHM5CpwR0=" isBookmarkSet="no" bookmark="no" pdftag="H2" artifact="_x0030_" Order="_x0031_"/>
  <Shape xmlns="" ID="9WN/470rHTnJxvmLaA25iWpP1WU=" pdftag="P" isBookmarkSet="no" bookmark="no" Order="_x0032_"/>
  <Shape xmlns="" ID="jIo9oSPvkZuSnIx4lW3WvVng7ow=" isBookmarkSet="no" bookmark="no" pdftag="H2" artifact="_x0030_" Order="_x0031_"/>
  <Shape xmlns="" ID="2MyPRv9XVV5ZIgyS340OUQ7DvlM=" pdftag="P" isBookmarkSet="no" bookmark="no" Order="_x0033_"/>
  <Shape xmlns="" ID="Qj9HyANfO5u7dDey34kVOvBRWCU=" pdftag="P" isBookmarkSet="no" bookmark="no" Order="_x0032_"/>
  <Shape xmlns="" ID="PbzPbf/qd1ixPRIa6hQ/JQ1ZYpM=" isBookmarkSet="no" bookmark="no" pdftag="H2" artifact="_x0030_" Order="_x0031_"/>
  <Shape xmlns="" ID="EZa07DZqJx33kQQlQiCX/nUahWU=" isBookmarkSet="no" bookmark="no" pdftag="H2" artifact="_x0030_" Order="_x0031_"/>
  <Shape xmlns="" ID="i9u8AQLDBWCdDmcpd/0KLK3BTRg=" pdftag="P" isBookmarkSet="no" bookmark="no" Order="_x0032_"/>
  <Shape xmlns="" ID="e7DaRq7Pq0Sbg+NBaHuS51WlRhc=" pdftag="P" isBookmarkSet="no" bookmark="no" Order="_x0032_"/>
  <Shape xmlns="" ID="bFMx9wofQGfIL0dFOTd7x2Q027M=" pdftag="P" isBookmarkSet="no" bookmark="no" Order="_x0033_"/>
  <Shape xmlns="" ID="6yGfmEeyepfGStDyt1lBBB/Fmf4=" isBookmarkSet="no" bookmark="no" pdftag="H2" artifact="_x0030_" Order="_x0031_"/>
  <Shape xmlns="" ID="kQ+O4U4pA2TMgMHlAvMbI3oH3h4=" pdftag="P" isBookmarkSet="no" bookmark="no" Order="_x0032_"/>
  <Shape xmlns="" ID="tYKCqNxKUaLGPZGNXs2Agg09WSQ=" isBookmarkSet="no" bookmark="no" pdftag="H2" artifact="_x0030_" Order="_x0031_"/>
  <Shape xmlns="" ID="nn1doLI56zBwujY5rbnscgRsHWY=" pdftag="P" isBookmarkSet="no" bookmark="no" Order="_x0032_"/>
  <Shape xmlns="" ID="qgWRgPqUroBY7oVJtoDpbFVyNT8=" isBookmarkSet="no" bookmark="no" pdftag="H2" artifact="_x0030_" Order="_x0031_"/>
  <Shape xmlns="" ID="bBPpsPfp7lSEb8JppjS/hey4G4c=" pdftag="P" isBookmarkSet="no" bookmark="no" Order="_x0032_"/>
  <Shape xmlns="" ID="QMv00SBWyWxDvLrSxGPX1lskEvM=" isBookmarkSet="no" bookmark="no" pdftag="H2" artifact="_x0030_" Order="_x0031_"/>
  <Shape xmlns="" ID="rkTxit1yHFlVnoX+qDaVci0bubk=" pdftag="P" isBookmarkSet="no" bookmark="no" Order="_x0032_"/>
  <Shape xmlns="" ID="C8KXI0yRH5UHUkGB0yk1IFPodUE=" isBookmarkSet="no" bookmark="no" pdftag="H2" artifact="_x0030_" Order="_x0031_"/>
  <Shape xmlns="" ID="M+GzvObs1xVr+M5ezpLV7nsFMNQ=" artifact="_x0030_" pdftag="Figure" isBookmarkSet="no" validate="no" bookmark="no" Order="_x0033_" formula="no" Lang=""/>
  <Shape xmlns="" ID="WpOIqtTy8TAzTrsBAnbfoem4y2s=" pdftag="P" isBookmarkSet="no" bookmark="no" Order="_x0032_"/>
  <Shape xmlns="" ID="QU9GT3NL6CM0PIh7H7AT/Q2JrSA=" pdftag="H2" isBookmarkSet="no" bookmark="yes" Order="_x0031_"/>
  <Shape xmlns="" ID="ODJWQmN81qILlm+YmyzXpSqCgLE=" pdftag="P" isBookmarkSet="no" bookmark="no" Order="_x0032_"/>
  <Shape xmlns="" ID="ZT8uwjiAEwkAqVUrsG51tLYU9rA=" isBookmarkSet="no" bookmark="no" pdftag="H2" artifact="_x0030_" Order="_x0031_"/>
  <Shape xmlns="" ID="6Q+6lVitMW/Rmig96Lzd/S97ZbI=" artifact="_x0030_" pdftag="Figure" isBookmarkSet="no" validate="no" Order="_x0033_" bookmark="no"/>
  <Shape xmlns="" ID="glQG98YJDWD2FJh9BA2k7kTUDDk=" pdftag="P" isBookmarkSet="no" bookmark="no" Order="_x0032_"/>
  <Shape xmlns="" ID="eqP2RJ700pCueRf6n2zOMyKl8l0=" isBookmarkSet="no" bookmark="no" pdftag="H2" artifact="_x0030_" Order="_x0031_"/>
  <Shape xmlns="" ID="qFlwho1JlsbLYUAw29UTLggFJnY=" artifact="_x0030_" pdftag="Figure" isBookmarkSet="no" validate="no" bookmark="no" Order="_x0033_" formula="no" Lang=""/>
  <Shape xmlns="" ID="xJZzABdFU0NFSshab+F91BfnEac=" pdftag="P" isBookmarkSet="no" bookmark="no" Order="_x0034_"/>
  <SubText xmlns="" ID="sRaoN18TQIrwnc5SRBPtNBuR4/8=" ActualText=""/>
  <SubText xmlns="" ID="38kTA+aCtwZ1xVkVp8PGlg9F57o=" ActualText=""/>
  <Shape xmlns="" ID="ULbBinQmAuT+B35rBsNoDpYHnMw=" pdftag="" Order="_x0033_" bookmark="no"/>
  <Shape xmlns="" ID="EMHyd6qomyE9w61hVjEAxbPq1FU=" pdftag="" Order="_x0033_" artifact="_x0030_" Lang="" formula="no" bookmark="no"/>
  <SubText xmlns="" ID="28mz9D7CDh5W+kXguHF244ZuNo0=" ActualText=""/>
  <SubText xmlns="" ID="bieX+xiHMSuxUiAkeUfDAvMyYd0=" ActualText=""/>
  <SubText xmlns="" ID="dgi7WgVW8/uwNQMaW1w9uImOC4Y=" ActualText=""/>
  <SubText xmlns="" ID="wkLog+JeojBo6u09QqThtLQVWvU=" ActualText=""/>
  <SubText xmlns="" ID="8AKuWn0GO1cmxbKKuiaG1wTfWR8=" ActualText=""/>
  <SubText xmlns="" ID="NV9vaNqOVf07tH0cGEt93GDiywM=" ActualText=""/>
  <SubText xmlns="" ID="sj9fIXnWpTxSVK3I2zWWVV2zGuc=" ActualText=""/>
  <SubText xmlns="" ID="9+dPhE/EEpc351QfzSBsA9VGJjs=" ActualText=""/>
  <SubText xmlns="" ID="SY4mafkHGCmjAccTJuT0eVKbiHY=" ActualText=""/>
  <SubText xmlns="" ID="iy5X5nIMgInlpkE6P4AWxal73Ac=" ActualText=""/>
  <SubText xmlns="" ID="rfOQhaPsxiquFont58d05sNb6ME=" ActualText=""/>
  <SubText xmlns="" ID="NdkG/z/8lrEj4KL3aXZBc/PIxyo=" ActualText=""/>
  <SubText xmlns="" ID="oWqzeVqjmBSn/HbXa151a+wCn5o=" ActualText=""/>
  <SubText xmlns="" ID="hHN6LwgtGeiczavfpVCVYpKwAVQ=" ActualText=""/>
  <SubText xmlns="" ID="j6iiaJ1HmTgbqHZFIilFdo3uAh4=" ActualText=""/>
  <SubText xmlns="" ID="MiQY4io82DtpGDO5EqS5WC8iOYM=" ActualText=""/>
  <SubText xmlns="" ID="mUphoPGcy1LJpxd6AS8awotFPDo=" ActualText=""/>
  <SubText xmlns="" ID="pvSZM7WAnkMuq56PJlvi+Y5qL/E=" ActualText=""/>
  <SubText xmlns="" ID="M+GzvObs1xVr+M5ezpLV7nsFMNQ=" ActualText=""/>
  <SubText xmlns="" ID="EMHyd6qomyE9w61hVjEAxbPq1FU=" ActualText=""/>
  <SubText xmlns="" ID="qFlwho1JlsbLYUAw29UTLggFJnY=" ActualText=""/>
  <SubText xmlns="" ID="xJZzABdFU0NFSshab+F91BfnEac=-1" artifact="_x0030_" plainAltText=""/>
  <SubText xmlns="" ID="xJZzABdFU0NFSshab+F91BfnEac=-13" artifact="_x0030_" plainAltText=""/>
  <Shape xmlns="" ID="aIG7peAlrbgk5XokoyTdGZ34SaY=" isBookmarkSet="no" Order="_x0031_" bookmark="yes" pdftag="H1" artifact="_x0030_"/>
  <Shape xmlns="" ID="1LrWwVR4mrPhpOLb8ld1RJVHUVc=" isBookmarkSet="no" pdftag="H2" artifact="_x0030_" bookmark="yes" Order="_x0033_"/>
  <Shape xmlns="" ID="e7qQLO6jAShnmHNB4LV+3dgfGsU=" pdftag="P" isBookmarkSet="no" bookmark="no" Order="_x0034_"/>
  <Shape xmlns="" ID="03QsdBhojKNHG7ewtDwYQiiH4L8=" pdftag="Figure" isBookmarkSet="no" formula="no" inline="no" artifact="_x0030_" validate="yes" Order="_x0032_" bookmark="no"/>
  <HyperLink xmlns="" ID="N7lvtjGeftgDUWlgBDlyGxPH1xQ=334166323214.6688_280.0517" plainAltText="Cognitopia_x0020_" language="" Lang=""/>
  <HyperLink xmlns="" ID="uqW576JLm6Q8F4S5Dvub/USXHBo=291799480151.4267_410.2447" plainAltText="https:_x002F__x002F_bit.ly_x002F_DETAC-CoP-Sep-19-2023" language="" Lang=""/>
  <HyperLink xmlns="" ID="eykhKPEMtKQZrFI+m1LzmUGcxc0=206718588479.19882_159.4484" plainAltText="on-demand_x0020_TA_x0020_request_x0020_page" language="" Lang=""/>
  <HyperLink xmlns="" ID="eykhKPEMtKQZrFI+m1LzmUGcxc0=-51170442679.19882_262.6484" plainAltText="AoDemploymentTA_x0040_gmail.com" language="" Lang=""/>
  <HyperLink xmlns="" ID="gINyEAVBtjEDyrm+GDzK8jDn6EQ=-51170442631.19882_182.1784" plainAltText="AoDemploymentTA_x0040_gmail.com" language="" Lang=""/>
  <HyperLink xmlns="" ID="gINyEAVBtjEDyrm+GDzK8jDn6EQ=-202823483431.19882_262.3384" plainAltText="https:_x002F__x002F_aoddisabilityemploymenttacenter.com" language="" Lang=""/>
  <HyperLink xmlns="" ID="gINyEAVBtjEDyrm+GDzK8jDn6EQ=-138327119531.19882_342.4984" plainAltText="https:_x002F__x002F_aoddisabilityemploymenttacenter.com_x002F_" language="" Lang=""/>
  <HyperLink xmlns="" ID="gINyEAVBtjEDyrm+GDzK8jDn6EQ=-12990595831.19882_367.5784" plainAltText="detac-publications_x002F_" language="" Lang=""/>
  <Shape xmlns="" ID="Kyp+1LBAeCd7dd2QSlk6B3fL/jA=" Order="_x0031_" pdftag="H2" isBookmarkSet="no" bookmark="yes"/>
  <Shape xmlns="" ID="Z9PzEW2fTXiaqxhsOCx7FkowxMc=" isBookmarkSet="no" bookmark="no" pdftag="H3" artifact="_x0030_" Order="_x0033_"/>
  <Shape xmlns="" ID="zRpr1PWfnIT1PRLMon0InHO+eVQ=" pdftag="P" isBookmarkSet="no" bookmark="no" Order="_x0034_"/>
  <Shape xmlns="" ID="aGBNYiZ6L7Sw2Xuk5MfC8tDqURY=" formula="no" inline="no" artifact="_x0030_" validate="yes" Order="_x0032_" pdftag="Figure" isBookmarkSet="no"/>
  <Shape xmlns="" ID="hcmWigIh2YBcy2oXCwyD6ThziEc=" formula="no" artifact="_x0030_" inline="no" pdftag="Figure" isBookmarkSet="no" validate="no" bookmark="no" Order="_x0033_" Lang=""/>
  <Shape xmlns="" ID="3BAft6K0hinvxXee5qdlpiROWEA=" pdftag="P" isBookmarkSet="no" bookmark="no" Order="_x0032_"/>
  <Shape xmlns="" ID="JzQSvv9SHyAx3RcrQH4jSFTW3dk=" pdftag="H2" isBookmarkSet="no" bookmark="yes" Order="_x0031_"/>
  <Shape xmlns="" ID="nVRk6uMZlPK16KnltNpszI6v7OI=" formula="no" artifact="_x0030_" inline="no" pdftag="Figure" isBookmarkSet="no" validate="no" bookmark="no" Order="_x0032_" Lang=""/>
  <Shape xmlns="" ID="hDSUMMWkvfA5DxiBscKONSw3V/M=" formula="no" artifact="_x0030_" inline="no" pdftag="Figure" isBookmarkSet="no" validate="no" bookmark="no" Order="_x0034_" Lang=""/>
  <Shape xmlns="" ID="GWqmBIeqyhDbL9YqKyf6rq3P180=" formula="no" artifact="_x0030_" inline="no" pdftag="Figure" isBookmarkSet="no" validate="no" bookmark="no" Order="_x0036_" Lang=""/>
  <Shape xmlns="" ID="zRMT6yGVUl2sH1/4CstqnpwLhvA=" formula="no" artifact="_x0030_" inline="no" pdftag="Figure" isBookmarkSet="no" validate="no" bookmark="no" Order="_x0038_" Lang=""/>
  <Shape xmlns="" ID="06XADhtVfSuV9diC3zSSAid4/Q0=" formula="no" artifact="_x0030_" inline="no" pdftag="Figure" isBookmarkSet="no" validate="no" bookmark="no" Order="_x0031_0" Lang=""/>
  <Shape xmlns="" ID="lyfr1+gzeZCJcainiDDxdel0l4w=" pdftag="P" isBookmarkSet="no" bookmark="no" Order="_x0031_1"/>
  <Shape xmlns="" ID="y7BeSK63HY73CkQQxobYhJ4KTbE=" pdftag="P" isBookmarkSet="no" bookmark="no" Order="_x0039_"/>
  <Shape xmlns="" ID="5ARVu8zjHbMb59H0EyIEeSO35C0=" pdftag="P" isBookmarkSet="no" bookmark="no" Order="_x0033_"/>
  <Shape xmlns="" ID="l3rW9FgyDbed1Be6ljFCmed3YI0=" pdftag="P" isBookmarkSet="no" bookmark="no" Order="_x0035_"/>
  <Shape xmlns="" ID="Ani4xOp8a5vtNRISZa740hcYvFo=" pdftag="P" isBookmarkSet="no" bookmark="no" Order="_x0037_"/>
  <Shape xmlns="" ID="oH//JSU00N9Pm8j6V2ekp8LRl7o=" pdftag="P" isBookmarkSet="no" bookmark="no" Order="_x0032_"/>
  <Shape xmlns="" ID="H/dgYjcCtCALuIkgV/esUXceg4s=" pdftag="H2" isBookmarkSet="no" bookmark="yes" Order="_x0031_"/>
  <Shape xmlns="" ID="9CSbZsckEJY+KX9AOiugfSP+gP4=" formula="no" artifact="_x0030_" inline="no" pdftag="Figure" isBookmarkSet="no" validate="no" bookmark="no" Order="_x0035_" Lang=""/>
  <Shape xmlns="" ID="M17YOwczxf3fdCdjOlB6kjUQ+sc=" formula="no" artifact="_x0030_" inline="no" pdftag="Figure" isBookmarkSet="no" validate="no" bookmark="no" Order="_x0034_" Lang=""/>
  <Shape xmlns="" ID="N7lvtjGeftgDUWlgBDlyGxPH1xQ=" pdftag="P" isBookmarkSet="no" bookmark="no" Order="_x0033_"/>
  <Shape xmlns="" ID="KqxAlcC6GbE+93ZYjOJkr7Injcc=" pdftag="H2" isBookmarkSet="no" bookmark="yes" Order="_x0031_"/>
  <Shape xmlns="" ID="cUhHGdfzYsI2XGozPL5jhYCm4Bw=" pdftag="P" isBookmarkSet="no" bookmark="no" Order="_x0032_"/>
  <Shape xmlns="" ID="9opyom1jpOqgw+jOvZPisOedduY=" Order="_x0032_" formula="no" inline="no" isBookmarkSet="no" artifact="_x0031_" pdftag="_x005B_Artifact_x005D_" validate="no" bookmark="no" Lang=""/>
  <Shape xmlns="" ID="rUc1hLjg8USeeSph8c+oYHSUX4E=" formula="no" pdftag="Figure" artifact="_x0030_" inline="no" isBookmarkSet="no" validate="no" bookmark="no" Order="_x0033_" Lang=""/>
  <Shape xmlns="" ID="ILIPKnGnKo7SL5vYoNBl/bJXLNs=" pdftag="H2" isBookmarkSet="no" bookmark="yes" Order="_x0031_"/>
  <Shape xmlns="" ID="ToqbGexwZ6NriDsGittNimeuAxE=" formula="no" artifact="_x0030_" inline="no" pdftag="Figure" isBookmarkSet="no" validate="no" bookmark="no" Order="_x0032_" Lang=""/>
  <Shape xmlns="" ID="9ipUX6VtuhOj7aEHZ9iwsz2arb8=" formula="no" artifact="_x0030_" inline="no" pdftag="Figure" isBookmarkSet="no" validate="no" bookmark="no" Order="_x0032_" Lang=""/>
  <Shape xmlns="" ID="JxPaCi/Yv+YypCPFK+WR4jGxjNE=" pdftag="H2" isBookmarkSet="no" bookmark="yes" Order="_x0031_"/>
  <Shape xmlns="" ID="NxurHwGjp6fXxNHm5fndFY0w8kk=" pdftag="H2" isBookmarkSet="no" bookmark="yes" Order="_x0031_"/>
  <Shape xmlns="" ID="HEOJ37OsJx7W7hRyCtK65+0/8mQ=" Order="_x0032_" pdftag="_x005B_Artifact_x005D_" isBookmarkSet="no" bookmark="no"/>
  <Shape xmlns="" ID="OZEb+9G+JZuXUA4GJ/teybD0zgI=" pdftag="H2" isBookmarkSet="no" bookmark="yes" Order="_x0031_"/>
  <Shape xmlns="" ID="47yVkTZUuYUdHkpxTC+JfWU8GUk=" Order="_x0032_" pdftag="_x005B_Artifact_x005D_" isBookmarkSet="no" bookmark="no"/>
  <Shape xmlns="" ID="o/hGIac+aOoua02Q1Ff4qGscUng=" pdftag="H2" isBookmarkSet="no" bookmark="yes" Order="_x0031_"/>
  <Shape xmlns="" ID="OGV/us1jE7Y9Inpo3yK1VOmUJyY=" Order="_x0032_" pdftag="_x005B_Artifact_x005D_" isBookmarkSet="no" bookmark="no"/>
  <Shape xmlns="" ID="Ia+gE5rvK7KE9GBuPrOocsi50jY=" pdftag="H2" isBookmarkSet="no" bookmark="yes" Order="_x0031_"/>
  <Shape xmlns="" ID="k34La2gbEL4JBmcsiPFzu6g1zo8=" Order="_x0032_" pdftag="_x005B_Artifact_x005D_" isBookmarkSet="no" bookmark="no"/>
  <Shape xmlns="" ID="V0eSUi7T5fI4/bQM2e4c4lnr5rY=" pdftag="P" isBookmarkSet="no" bookmark="no" Order="_x0032_"/>
  <Shape xmlns="" ID="F/wTIL38BNMiemXKnrgInrPvMMA=" isBookmarkSet="no" bookmark="no" pdftag="H2" artifact="_x0030_" Order="_x0031_"/>
  <Shape xmlns="" ID="roAzzkQFsHg0K23kCW/t937OE6A=" Order="_x0033_" artifact="_x0031_" pdftag="_x005B_Artifact_x005D_" formula="no" inline="no" isBookmarkSet="no" validate="no" bookmark="no" Lang=""/>
  <Shape xmlns="" ID="uqW576JLm6Q8F4S5Dvub/USXHBo=" pdftag="P" isBookmarkSet="no" bookmark="no" Order="_x0032_"/>
  <Shape xmlns="" ID="0pwuw0iofq1NioZj4mMJhRQ8IE8=" pdftag="H2" isBookmarkSet="no" bookmark="yes" Order="_x0031_"/>
  <Shape xmlns="" ID="eykhKPEMtKQZrFI+m1LzmUGcxc0=" pdftag="P" isBookmarkSet="no" bookmark="no" Order="_x0032_"/>
  <Shape xmlns="" ID="0MNhZIhQGV1r9c+Huv0PApesj+o=" isBookmarkSet="no" pdftag="H2" artifact="_x0030_" bookmark="yes" Order="_x0031_"/>
  <Shape xmlns="" ID="o5otuLzD0bQJQjIL2FQ8DRKgkKE=" formula="no" inline="no" isBookmarkSet="no" validate="no" Order="_x0033_" bookmark="no" pdftag="_x005B_Artifact_x005D_" artifact="_x0031_" Lang=""/>
  <Shape xmlns="" ID="gINyEAVBtjEDyrm+GDzK8jDn6EQ=" pdftag="P" isBookmarkSet="no" bookmark="no" Order="_x0032_"/>
  <Shape xmlns="" ID="u+Q7aemA2pMofjQG7MOhU/jN7Xs=" isBookmarkSet="no" bookmark="no" pdftag="H2" artifact="_x0030_" Order="_x0031_"/>
  <Shape xmlns="" ID="LMsWcsS00AH3lSKw+Sp9gA8T/TM=" formula="no" inline="no" pdftag="Figure" artifact="_x0030_" isBookmarkSet="no" validate="no" bookmark="no" Order="_x0033_" Lang=""/>
  <Shape xmlns="" ID="0xoyOI8v7swY3Ckgl4ivnyNPrCA=" pdftag="P" isBookmarkSet="no" bookmark="no" Order="_x0034_"/>
  <SubText xmlns="" ID="03QsdBhojKNHG7ewtDwYQiiH4L8=" ActualText=""/>
  <SubText xmlns="" ID="aGBNYiZ6L7Sw2Xuk5MfC8tDqURY=" ActualText=""/>
  <SubText xmlns="" ID="hcmWigIh2YBcy2oXCwyD6ThziEc=" ActualText=""/>
  <SubText xmlns="" ID="nVRk6uMZlPK16KnltNpszI6v7OI=" ActualText=""/>
  <SubText xmlns="" ID="hDSUMMWkvfA5DxiBscKONSw3V/M=" ActualText=""/>
  <SubText xmlns="" ID="GWqmBIeqyhDbL9YqKyf6rq3P180=" ActualText=""/>
  <SubText xmlns="" ID="zRMT6yGVUl2sH1/4CstqnpwLhvA=" ActualText=""/>
  <SubText xmlns="" ID="06XADhtVfSuV9diC3zSSAid4/Q0=" ActualText=""/>
  <SubText xmlns="" ID="9CSbZsckEJY+KX9AOiugfSP+gP4=" ActualText=""/>
  <SubText xmlns="" ID="M17YOwczxf3fdCdjOlB6kjUQ+sc=" ActualText=""/>
  <SubText xmlns="" ID="9opyom1jpOqgw+jOvZPisOedduY=" ActualText=""/>
  <SubText xmlns="" ID="rUc1hLjg8USeeSph8c+oYHSUX4E=" ActualText=""/>
  <SubText xmlns="" ID="ToqbGexwZ6NriDsGittNimeuAxE=" ActualText=""/>
  <SubText xmlns="" ID="9ipUX6VtuhOj7aEHZ9iwsz2arb8=" ActualText=""/>
  <SubText xmlns="" ID="roAzzkQFsHg0K23kCW/t937OE6A=" ActualText=""/>
  <SubText xmlns="" ID="LMsWcsS00AH3lSKw+Sp9gA8T/TM=" ActualText=""/>
  <Shape xmlns="" ID="Iq/5z2XQnCPuT3aNkSiMP5QesQE=" isBookmarkSet="no" pdftag="H1" artifact="_x0030_" bookmark="yes" Order="_x0031_"/>
  <Shape xmlns="" ID="1RUHkfuxTL3GWEygejJ3npcTUsw=" pdftag="Figure" isBookmarkSet="no" formula="no" artifact="_x0030_" inline="no" validate="no" bookmark="no" Order="_x0032_" Lang=""/>
  <Shape xmlns="" ID="hRcIrvlf5SdmfsiFbUeWd9erhns=" pdftag="H2" isBookmarkSet="no" bookmark="yes" Order="_x0031_"/>
  <Shape xmlns="" ID="jayuh7s6J6wR19F++syseKlLh00=" artifact="_x0030_" validate="no" pdftag="Figure" isBookmarkSet="no" bookmark="no" Order="_x0032_" formula="no" Lang=""/>
  <SubText xmlns="" ID="1RUHkfuxTL3GWEygejJ3npcTUsw=" ActualText=""/>
  <SubText xmlns="" ID="jayuh7s6J6wR19F++syseKlLh00=" ActualText=""/>
  <SubText xmlns="" ID="0xoyOI8v7swY3Ckgl4ivnyNPrCA=-1" artifact="_x0030_" plainAltText=""/>
  <SubText xmlns="" ID="0xoyOI8v7swY3Ckgl4ivnyNPrCA=-13" artifact="_x0030_" plainAltText=""/>
</PAW>
</file>

<file path=customXml/itemProps1.xml><?xml version="1.0" encoding="utf-8"?>
<ds:datastoreItem xmlns:ds="http://schemas.openxmlformats.org/officeDocument/2006/customXml" ds:itemID="{EFA1F252-B377-4990-B6B6-0E1E8C4CF733}">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emplate>DETAC May 2023 Webinar PPT_revised</Template>
  <TotalTime>1568</TotalTime>
  <Words>812</Words>
  <Application>Microsoft Office PowerPoint</Application>
  <PresentationFormat>Widescreen</PresentationFormat>
  <Paragraphs>80</Paragraphs>
  <Slides>19</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Courier New</vt:lpstr>
      <vt:lpstr>Arial</vt:lpstr>
      <vt:lpstr>Calibri</vt:lpstr>
      <vt:lpstr>AoD_TA_Center_Template</vt:lpstr>
      <vt:lpstr>Evaluating Employment Outcomes in Diverse Communities:  Lessons Learned from Community Collaborations for Employment (CCE) Grantees in  Texas and Virginia</vt:lpstr>
      <vt:lpstr>Thank You for Joining us for Today’s  National Community of Practice Webinar</vt:lpstr>
      <vt:lpstr>Evaluating Employment Outcomes in Diverse Communities:  Lessons Learned from Community Collaborations for Employment (CCE) Grantees in  Texas and Virginia</vt:lpstr>
      <vt:lpstr>Maximizing Your Webinar Participation: Zoom Tips</vt:lpstr>
      <vt:lpstr>CCE Grant Overview</vt:lpstr>
      <vt:lpstr>Speaker Introductions</vt:lpstr>
      <vt:lpstr>Texas CCE Grant Overview</vt:lpstr>
      <vt:lpstr>Virginia CCE Grant Overview</vt:lpstr>
      <vt:lpstr>Virginia CCE Grant: Community of Focus</vt:lpstr>
      <vt:lpstr>Virginia CCE Grant: Growing Community Capacity</vt:lpstr>
      <vt:lpstr>Panel </vt:lpstr>
      <vt:lpstr>How are you defining and measuring success? How did you build evaluation into your implementation plan?</vt:lpstr>
      <vt:lpstr>How did you incorporate cultural and linguistic considerations of your community of focus into your evaluation plan?</vt:lpstr>
      <vt:lpstr>What are the challenges of evaluating an employment program? What strategies have you used to address those challenges?</vt:lpstr>
      <vt:lpstr>What advice related to evaluation would you share with a colleague who is launching or running and employment program?</vt:lpstr>
      <vt:lpstr>Question and Answer Session </vt:lpstr>
      <vt:lpstr>Upcoming Webinar</vt:lpstr>
      <vt:lpstr>DETAC offers free technical assistance! </vt:lpstr>
      <vt:lpstr>DETAC Contact Information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Evaluating Employment Outcomes in Diverse Communities:  Lessons Learned from Community Collaborations for Employment (CCE) Grantees in Texas and Virginia </dc:title>
  <dc:subject>National Community of Practice (CoP) webinar series - August 2023</dc:subject>
  <dc:creator>Ali, Sophie</dc:creator>
  <cp:keywords> Evaluating Employment Outcomes in Diverse Communities:  Lessons Learned from Community Collaborations for Employment (CCE) Grantees in Texas and Virginia; Disability Employment Technical Assistance Center (DETAC); Administration for Community Living (ACL); Adiministration on Disabilities (AoD); National Community of Practice (CoP); August 2023</cp:keywords>
  <cp:lastModifiedBy>Faulk, Debbie</cp:lastModifiedBy>
  <cp:revision>20</cp:revision>
  <dcterms:created xsi:type="dcterms:W3CDTF">2023-07-17T20:46:30Z</dcterms:created>
  <dcterms:modified xsi:type="dcterms:W3CDTF">2023-08-09T22:09:42Z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0x010100C81616C23D101D448628C79DA1A7A83500DBB5D4F7D633864AAE5D6179D275E2F5</vt:lpwstr>
  </property>
</Properties>
</file>