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2"/>
  </p:sldMasterIdLst>
  <p:notesMasterIdLst>
    <p:notesMasterId r:id="rId29"/>
  </p:notesMasterIdLst>
  <p:sldIdLst>
    <p:sldId id="256" r:id="rId3"/>
    <p:sldId id="257" r:id="rId4"/>
    <p:sldId id="258" r:id="rId5"/>
    <p:sldId id="259" r:id="rId6"/>
    <p:sldId id="261" r:id="rId7"/>
    <p:sldId id="691" r:id="rId8"/>
    <p:sldId id="693" r:id="rId9"/>
    <p:sldId id="694" r:id="rId10"/>
    <p:sldId id="262" r:id="rId11"/>
    <p:sldId id="263" r:id="rId12"/>
    <p:sldId id="267" r:id="rId13"/>
    <p:sldId id="264" r:id="rId14"/>
    <p:sldId id="265" r:id="rId15"/>
    <p:sldId id="695" r:id="rId16"/>
    <p:sldId id="268" r:id="rId17"/>
    <p:sldId id="696" r:id="rId18"/>
    <p:sldId id="270" r:id="rId19"/>
    <p:sldId id="271" r:id="rId20"/>
    <p:sldId id="277" r:id="rId21"/>
    <p:sldId id="276" r:id="rId22"/>
    <p:sldId id="275" r:id="rId23"/>
    <p:sldId id="295" r:id="rId24"/>
    <p:sldId id="296" r:id="rId25"/>
    <p:sldId id="692" r:id="rId26"/>
    <p:sldId id="298" r:id="rId27"/>
    <p:sldId id="299" r:id="rId28"/>
  </p:sldIdLst>
  <p:sldSz cx="12192000" cy="6858000"/>
  <p:notesSz cx="6858000" cy="9144000"/>
  <p:embeddedFontLst>
    <p:embeddedFont>
      <p:font typeface="Calibri" panose="020F0502020204030204" pitchFamily="34" charset="0"/>
      <p:regular r:id="rId30"/>
      <p:bold r:id="rId31"/>
      <p:italic r:id="rId32"/>
      <p:boldItalic r:id="rId33"/>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9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FF"/>
    <a:srgbClr val="1A3464"/>
    <a:srgbClr val="E6E6E6"/>
    <a:srgbClr val="264E94"/>
    <a:srgbClr val="DBABAD"/>
    <a:srgbClr val="981824"/>
    <a:srgbClr val="BE1E2D"/>
    <a:srgbClr val="44546A"/>
    <a:srgbClr val="40B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125" autoAdjust="0"/>
  </p:normalViewPr>
  <p:slideViewPr>
    <p:cSldViewPr snapToGrid="0" showGuides="1">
      <p:cViewPr varScale="1">
        <p:scale>
          <a:sx n="44" d="100"/>
          <a:sy n="44" d="100"/>
        </p:scale>
        <p:origin x="1638" y="54"/>
      </p:cViewPr>
      <p:guideLst>
        <p:guide orient="horz" pos="984"/>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Google Shape;3;n">
            <a:extLst>
              <a:ext uri="{FF2B5EF4-FFF2-40B4-BE49-F238E27FC236}">
                <a16:creationId xmlns:a16="http://schemas.microsoft.com/office/drawing/2014/main" id="{9FBAA859-1ED4-4B1A-3440-D2DF5782ADD3}"/>
              </a:ext>
            </a:extLst>
          </p:cNvPr>
          <p:cNvSpPr txBox="1">
            <a:spLocks noGrp="1" noChangeArrowheads="1"/>
          </p:cNvSpPr>
          <p:nvPr>
            <p:ph type="hdr" idx="2"/>
          </p:nvPr>
        </p:nvSpPr>
        <p:spPr bwMode="auto">
          <a:xfrm>
            <a:off x="0" y="0"/>
            <a:ext cx="2971800" cy="457200"/>
          </a:xfrm>
          <a:prstGeom prst="rect">
            <a:avLst/>
          </a:prstGeom>
          <a:noFill/>
          <a:ln>
            <a:noFill/>
          </a:ln>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17411" name="Google Shape;4;n">
            <a:extLst>
              <a:ext uri="{FF2B5EF4-FFF2-40B4-BE49-F238E27FC236}">
                <a16:creationId xmlns:a16="http://schemas.microsoft.com/office/drawing/2014/main" id="{90229B94-5DB9-1A1B-C19F-9335CB099F8D}"/>
              </a:ext>
            </a:extLst>
          </p:cNvPr>
          <p:cNvSpPr txBox="1">
            <a:spLocks noGrp="1" noChangeArrowheads="1"/>
          </p:cNvSpPr>
          <p:nvPr>
            <p:ph type="dt" idx="10"/>
          </p:nvPr>
        </p:nvSpPr>
        <p:spPr bwMode="auto">
          <a:xfrm>
            <a:off x="3884613" y="0"/>
            <a:ext cx="2971800" cy="457200"/>
          </a:xfrm>
          <a:prstGeom prst="rect">
            <a:avLst/>
          </a:prstGeom>
          <a:noFill/>
          <a:ln>
            <a:noFill/>
          </a:ln>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11268" name="Google Shape;5;n">
            <a:extLst>
              <a:ext uri="{FF2B5EF4-FFF2-40B4-BE49-F238E27FC236}">
                <a16:creationId xmlns:a16="http://schemas.microsoft.com/office/drawing/2014/main" id="{5B33A589-2722-0DFC-BD34-1C182E2A37BA}"/>
              </a:ext>
            </a:extLst>
          </p:cNvPr>
          <p:cNvSpPr>
            <a:spLocks noGrp="1" noRot="1" noChangeAspect="1"/>
          </p:cNvSpPr>
          <p:nvPr>
            <p:ph type="sldImg" idx="3"/>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269" name="Google Shape;6;n">
            <a:extLst>
              <a:ext uri="{FF2B5EF4-FFF2-40B4-BE49-F238E27FC236}">
                <a16:creationId xmlns:a16="http://schemas.microsoft.com/office/drawing/2014/main" id="{B9040E7B-C7A3-A19C-7D50-81B1BDDAB6AE}"/>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7414" name="Google Shape;7;n">
            <a:extLst>
              <a:ext uri="{FF2B5EF4-FFF2-40B4-BE49-F238E27FC236}">
                <a16:creationId xmlns:a16="http://schemas.microsoft.com/office/drawing/2014/main" id="{C774D017-5DAB-1294-9955-51CB8C5052A7}"/>
              </a:ext>
            </a:extLst>
          </p:cNvPr>
          <p:cNvSpPr txBox="1">
            <a:spLocks noGrp="1" noChangeArrowheads="1"/>
          </p:cNvSpPr>
          <p:nvPr>
            <p:ph type="ftr" idx="11"/>
          </p:nvPr>
        </p:nvSpPr>
        <p:spPr bwMode="auto">
          <a:xfrm>
            <a:off x="0" y="8685213"/>
            <a:ext cx="2971800" cy="457200"/>
          </a:xfrm>
          <a:prstGeom prst="rect">
            <a:avLst/>
          </a:prstGeom>
          <a:noFill/>
          <a:ln>
            <a:noFill/>
          </a:ln>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17415" name="Google Shape;8;n">
            <a:extLst>
              <a:ext uri="{FF2B5EF4-FFF2-40B4-BE49-F238E27FC236}">
                <a16:creationId xmlns:a16="http://schemas.microsoft.com/office/drawing/2014/main" id="{6DFB9D01-F402-139D-7827-FB42A03845B7}"/>
              </a:ext>
            </a:extLst>
          </p:cNvPr>
          <p:cNvSpPr txBox="1">
            <a:spLocks noGrp="1" noChangeArrowheads="1"/>
          </p:cNvSpPr>
          <p:nvPr>
            <p:ph type="sldNum" idx="12"/>
          </p:nvPr>
        </p:nvSpPr>
        <p:spPr bwMode="auto">
          <a:xfrm>
            <a:off x="3884613" y="8685213"/>
            <a:ext cx="2971800" cy="457200"/>
          </a:xfrm>
          <a:prstGeom prst="rect">
            <a:avLst/>
          </a:prstGeom>
          <a:noFill/>
          <a:ln>
            <a:noFill/>
          </a:ln>
        </p:spPr>
        <p:txBody>
          <a:bodyPr vert="horz" wrap="square" lIns="91425" tIns="45700" rIns="91425" bIns="45700" numCol="1" anchor="b" anchorCtr="0" compatLnSpc="1">
            <a:prstTxWarp prst="textNoShape">
              <a:avLst/>
            </a:prstTxWarp>
          </a:bodyPr>
          <a:lstStyle>
            <a:lvl1pPr algn="r" eaLnBrk="1" hangingPunct="1">
              <a:buClr>
                <a:srgbClr val="000000"/>
              </a:buClr>
              <a:buSzPts val="1200"/>
              <a:buFont typeface="Arial" panose="020B0604020202020204" pitchFamily="34" charset="0"/>
              <a:buNone/>
              <a:defRPr sz="1200">
                <a:latin typeface="Calibri" panose="020F0502020204030204" pitchFamily="34" charset="0"/>
                <a:cs typeface="Calibri" panose="020F0502020204030204" pitchFamily="34" charset="0"/>
                <a:sym typeface="Calibri" panose="020F0502020204030204" pitchFamily="34" charset="0"/>
              </a:defRPr>
            </a:lvl1pPr>
          </a:lstStyle>
          <a:p>
            <a:pPr>
              <a:defRPr/>
            </a:pPr>
            <a:fld id="{3B663B2B-A71D-4C3D-807B-C59CA13C7EA3}" type="slidenum">
              <a:rPr lang="en-US" altLang="en-US"/>
              <a:pPr>
                <a:defRPr/>
              </a:pPr>
              <a:t>‹#›</a:t>
            </a:fld>
            <a:endParaRPr lang="en-US" alt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82;p1:notes">
            <a:extLst>
              <a:ext uri="{FF2B5EF4-FFF2-40B4-BE49-F238E27FC236}">
                <a16:creationId xmlns:a16="http://schemas.microsoft.com/office/drawing/2014/main" id="{1939071D-2B5F-D768-6F0B-74C5F9A2DDE2}"/>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3315" name="Google Shape;83;p1:notes">
            <a:extLst>
              <a:ext uri="{FF2B5EF4-FFF2-40B4-BE49-F238E27FC236}">
                <a16:creationId xmlns:a16="http://schemas.microsoft.com/office/drawing/2014/main" id="{02937B2D-C824-1C8E-D958-A33EEFA59E45}"/>
              </a:ext>
            </a:extLst>
          </p:cNvPr>
          <p:cNvSpPr>
            <a:spLocks noGrp="1" noRot="1" noChangeAspect="1" noTextEdit="1"/>
          </p:cNvSpPr>
          <p:nvPr>
            <p:ph type="sldImg" idx="2"/>
          </p:nvPr>
        </p:nvSpPr>
        <p:spPr>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400;p57:notes">
            <a:extLst>
              <a:ext uri="{FF2B5EF4-FFF2-40B4-BE49-F238E27FC236}">
                <a16:creationId xmlns:a16="http://schemas.microsoft.com/office/drawing/2014/main" id="{F705085F-E72B-2D36-267D-5355824219DC}"/>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4275" name="Google Shape;401;p57:notes">
            <a:extLst>
              <a:ext uri="{FF2B5EF4-FFF2-40B4-BE49-F238E27FC236}">
                <a16:creationId xmlns:a16="http://schemas.microsoft.com/office/drawing/2014/main" id="{B7193239-4DA4-9215-5D2A-1A11F1048892}"/>
              </a:ext>
            </a:extLst>
          </p:cNvPr>
          <p:cNvSpPr>
            <a:spLocks noGrp="1" noRot="1" noChangeAspect="1" noTextEdit="1"/>
          </p:cNvSpPr>
          <p:nvPr>
            <p:ph type="sldImg" idx="2"/>
          </p:nvPr>
        </p:nvSpPr>
        <p:spPr>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407;p58:notes">
            <a:extLst>
              <a:ext uri="{FF2B5EF4-FFF2-40B4-BE49-F238E27FC236}">
                <a16:creationId xmlns:a16="http://schemas.microsoft.com/office/drawing/2014/main" id="{E0E85C11-4D82-C54F-6D5B-189A15BCD205}"/>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6323" name="Google Shape;408;p58:notes">
            <a:extLst>
              <a:ext uri="{FF2B5EF4-FFF2-40B4-BE49-F238E27FC236}">
                <a16:creationId xmlns:a16="http://schemas.microsoft.com/office/drawing/2014/main" id="{9BA89E9D-35E3-12C3-4E07-104F0F994E17}"/>
              </a:ext>
            </a:extLst>
          </p:cNvPr>
          <p:cNvSpPr>
            <a:spLocks noGrp="1" noRot="1" noChangeAspect="1" noTextEdit="1"/>
          </p:cNvSpPr>
          <p:nvPr>
            <p:ph type="sldImg" idx="2"/>
          </p:nvPr>
        </p:nvSpPr>
        <p:spPr>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90;p2:notes">
            <a:extLst>
              <a:ext uri="{FF2B5EF4-FFF2-40B4-BE49-F238E27FC236}">
                <a16:creationId xmlns:a16="http://schemas.microsoft.com/office/drawing/2014/main" id="{D99340E6-802B-5289-8927-7DD11BF858ED}"/>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5363" name="Google Shape;91;p2:notes">
            <a:extLst>
              <a:ext uri="{FF2B5EF4-FFF2-40B4-BE49-F238E27FC236}">
                <a16:creationId xmlns:a16="http://schemas.microsoft.com/office/drawing/2014/main" id="{EC77AC5C-8687-A35C-AA17-6A28F125C943}"/>
              </a:ext>
            </a:extLst>
          </p:cNvPr>
          <p:cNvSpPr>
            <a:spLocks noGrp="1" noRot="1" noChangeAspect="1" noTextEdit="1"/>
          </p:cNvSpPr>
          <p:nvPr>
            <p:ph type="sldImg" idx="2"/>
          </p:nvPr>
        </p:nvSpPr>
        <p:spPr>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96;p3:notes">
            <a:extLst>
              <a:ext uri="{FF2B5EF4-FFF2-40B4-BE49-F238E27FC236}">
                <a16:creationId xmlns:a16="http://schemas.microsoft.com/office/drawing/2014/main" id="{F80B5270-5C5C-EE47-0DA1-664667EF9851}"/>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7411" name="Google Shape;97;p3:notes">
            <a:extLst>
              <a:ext uri="{FF2B5EF4-FFF2-40B4-BE49-F238E27FC236}">
                <a16:creationId xmlns:a16="http://schemas.microsoft.com/office/drawing/2014/main" id="{6BF97D6C-E3EA-13CE-47E9-FD803281540E}"/>
              </a:ext>
            </a:extLst>
          </p:cNvPr>
          <p:cNvSpPr>
            <a:spLocks noGrp="1" noRot="1" noChangeAspect="1" noTextEdit="1"/>
          </p:cNvSpPr>
          <p:nvPr>
            <p:ph type="sldImg" idx="2"/>
          </p:nvPr>
        </p:nvSpPr>
        <p:spPr>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104;p4:notes">
            <a:extLst>
              <a:ext uri="{FF2B5EF4-FFF2-40B4-BE49-F238E27FC236}">
                <a16:creationId xmlns:a16="http://schemas.microsoft.com/office/drawing/2014/main" id="{ECEDEBD9-850A-748F-5D3B-CCE8064A821F}"/>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9459" name="Google Shape;105;p4:notes">
            <a:extLst>
              <a:ext uri="{FF2B5EF4-FFF2-40B4-BE49-F238E27FC236}">
                <a16:creationId xmlns:a16="http://schemas.microsoft.com/office/drawing/2014/main" id="{30E958E6-2C5C-9A51-ECBF-CE73DE2AAB01}"/>
              </a:ext>
            </a:extLst>
          </p:cNvPr>
          <p:cNvSpPr>
            <a:spLocks noGrp="1" noRot="1" noChangeAspect="1" noTextEdit="1"/>
          </p:cNvSpPr>
          <p:nvPr>
            <p:ph type="sldImg" idx="2"/>
          </p:nvPr>
        </p:nvSpPr>
        <p:spPr>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Google Shape;116;p6:notes">
            <a:extLst>
              <a:ext uri="{FF2B5EF4-FFF2-40B4-BE49-F238E27FC236}">
                <a16:creationId xmlns:a16="http://schemas.microsoft.com/office/drawing/2014/main" id="{09E2654F-389B-61D6-6AF8-8EF3CF8757BF}"/>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21507" name="Google Shape;117;p6:notes">
            <a:extLst>
              <a:ext uri="{FF2B5EF4-FFF2-40B4-BE49-F238E27FC236}">
                <a16:creationId xmlns:a16="http://schemas.microsoft.com/office/drawing/2014/main" id="{B1638129-73E4-E71E-33CE-F22B28B3E463}"/>
              </a:ext>
            </a:extLst>
          </p:cNvPr>
          <p:cNvSpPr>
            <a:spLocks noGrp="1" noRot="1" noChangeAspect="1" noTextEdit="1"/>
          </p:cNvSpPr>
          <p:nvPr>
            <p:ph type="sldImg" idx="2"/>
          </p:nvPr>
        </p:nvSpPr>
        <p:spPr>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guest speakers from the CA State DD Council and the SC DD Council! </a:t>
            </a:r>
          </a:p>
        </p:txBody>
      </p:sp>
      <p:sp>
        <p:nvSpPr>
          <p:cNvPr id="4" name="Slide Number Placeholder 3"/>
          <p:cNvSpPr>
            <a:spLocks noGrp="1"/>
          </p:cNvSpPr>
          <p:nvPr>
            <p:ph type="sldNum" idx="12"/>
          </p:nvPr>
        </p:nvSpPr>
        <p:spPr/>
        <p:txBody>
          <a:bodyPr/>
          <a:lstStyle/>
          <a:p>
            <a:pPr>
              <a:defRPr/>
            </a:pPr>
            <a:fld id="{3B663B2B-A71D-4C3D-807B-C59CA13C7EA3}" type="slidenum">
              <a:rPr lang="en-US" altLang="en-US" smtClean="0"/>
              <a:pPr>
                <a:defRPr/>
              </a:pPr>
              <a:t>6</a:t>
            </a:fld>
            <a:endParaRPr lang="en-US" altLang="en-US" dirty="0"/>
          </a:p>
        </p:txBody>
      </p:sp>
    </p:spTree>
    <p:extLst>
      <p:ext uri="{BB962C8B-B14F-4D97-AF65-F5344CB8AC3E}">
        <p14:creationId xmlns:p14="http://schemas.microsoft.com/office/powerpoint/2010/main" val="4199700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Moving forward</a:t>
            </a:r>
          </a:p>
        </p:txBody>
      </p:sp>
      <p:sp>
        <p:nvSpPr>
          <p:cNvPr id="4" name="Slide Number Placeholder 3"/>
          <p:cNvSpPr>
            <a:spLocks noGrp="1"/>
          </p:cNvSpPr>
          <p:nvPr>
            <p:ph type="sldNum" sz="quarter" idx="5"/>
          </p:nvPr>
        </p:nvSpPr>
        <p:spPr/>
        <p:txBody>
          <a:bodyPr/>
          <a:lstStyle/>
          <a:p>
            <a:pPr>
              <a:defRPr/>
            </a:pPr>
            <a:fld id="{A03A4208-EF67-4908-8518-8931CA7D1AAC}" type="slidenum">
              <a:rPr lang="en-US" altLang="en-US"/>
              <a:pPr>
                <a:defRPr/>
              </a:pPr>
              <a:t>13</a:t>
            </a:fld>
            <a:endParaRPr lang="en-US" altLang="en-US" dirty="0"/>
          </a:p>
        </p:txBody>
      </p:sp>
    </p:spTree>
    <p:extLst>
      <p:ext uri="{BB962C8B-B14F-4D97-AF65-F5344CB8AC3E}">
        <p14:creationId xmlns:p14="http://schemas.microsoft.com/office/powerpoint/2010/main" val="76887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377;p97:notes">
            <a:extLst>
              <a:ext uri="{FF2B5EF4-FFF2-40B4-BE49-F238E27FC236}">
                <a16:creationId xmlns:a16="http://schemas.microsoft.com/office/drawing/2014/main" id="{C2F6575B-9CF7-3B90-56BC-00A7FC92898A}"/>
              </a:ext>
            </a:extLst>
          </p:cNvPr>
          <p:cNvSpPr txBox="1">
            <a:spLocks noGrp="1" noChangeArrowheads="1"/>
          </p:cNvSpPr>
          <p:nvPr>
            <p:ph type="body" idx="1"/>
          </p:nvPr>
        </p:nvSpPr>
        <p:spPr/>
        <p:txBody>
          <a:bodyPr/>
          <a:lstStyle/>
          <a:p>
            <a:pPr marL="0" indent="0" eaLnBrk="1" hangingPunct="1">
              <a:spcBef>
                <a:spcPts val="363"/>
              </a:spcBef>
              <a:buSzPts val="1400"/>
            </a:pPr>
            <a:r>
              <a:rPr lang="en-US" altLang="en-US" sz="1200" dirty="0">
                <a:latin typeface="Arial" panose="020B0604020202020204" pitchFamily="34" charset="0"/>
                <a:cs typeface="Arial" panose="020B0604020202020204" pitchFamily="34" charset="0"/>
              </a:rPr>
              <a:t>Note, image was derived from the stock images of the PPT.</a:t>
            </a:r>
          </a:p>
        </p:txBody>
      </p:sp>
      <p:sp>
        <p:nvSpPr>
          <p:cNvPr id="48131" name="Google Shape;378;p97:notes">
            <a:extLst>
              <a:ext uri="{FF2B5EF4-FFF2-40B4-BE49-F238E27FC236}">
                <a16:creationId xmlns:a16="http://schemas.microsoft.com/office/drawing/2014/main" id="{138FFFC3-BC5C-0923-9CB5-CB3E076F6D7B}"/>
              </a:ext>
            </a:extLst>
          </p:cNvPr>
          <p:cNvSpPr>
            <a:spLocks noGrp="1" noRot="1" noChangeAspect="1" noTextEdit="1"/>
          </p:cNvSpPr>
          <p:nvPr>
            <p:ph type="sldImg" idx="2"/>
          </p:nvPr>
        </p:nvSpPr>
        <p:spPr>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384;p54:notes">
            <a:extLst>
              <a:ext uri="{FF2B5EF4-FFF2-40B4-BE49-F238E27FC236}">
                <a16:creationId xmlns:a16="http://schemas.microsoft.com/office/drawing/2014/main" id="{6E5D984F-C504-9F76-B8DD-77CF7307664F}"/>
              </a:ext>
            </a:extLst>
          </p:cNvPr>
          <p:cNvSpPr txBox="1">
            <a:spLocks noGrp="1" noChangeArrowheads="1"/>
          </p:cNvSpPr>
          <p:nvPr>
            <p:ph type="body" idx="1"/>
          </p:nvPr>
        </p:nvSpPr>
        <p:spPr/>
        <p:txBody>
          <a:bodyPr/>
          <a:lstStyle/>
          <a:p>
            <a:pPr marL="0" indent="0" eaLnBrk="1" hangingPunct="1">
              <a:spcBef>
                <a:spcPts val="363"/>
              </a:spcBef>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0179" name="Google Shape;385;p54:notes">
            <a:extLst>
              <a:ext uri="{FF2B5EF4-FFF2-40B4-BE49-F238E27FC236}">
                <a16:creationId xmlns:a16="http://schemas.microsoft.com/office/drawing/2014/main" id="{4CB00CAE-E50D-B74B-112E-49DF04F1B41F}"/>
              </a:ext>
            </a:extLst>
          </p:cNvPr>
          <p:cNvSpPr>
            <a:spLocks noGrp="1" noRot="1" noChangeAspect="1" noTextEdit="1"/>
          </p:cNvSpPr>
          <p:nvPr>
            <p:ph type="sldImg" idx="2"/>
          </p:nvPr>
        </p:nvSpPr>
        <p:spPr>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2" name="Google Shape;14;p60">
            <a:extLst>
              <a:ext uri="{FF2B5EF4-FFF2-40B4-BE49-F238E27FC236}">
                <a16:creationId xmlns:a16="http://schemas.microsoft.com/office/drawing/2014/main" id="{93D46C3A-9F88-03EA-37C1-78575662504F}"/>
              </a:ext>
            </a:extLst>
          </p:cNvPr>
          <p:cNvSpPr txBox="1">
            <a:spLocks noChangeArrowheads="1"/>
          </p:cNvSpPr>
          <p:nvPr/>
        </p:nvSpPr>
        <p:spPr bwMode="auto">
          <a:xfrm>
            <a:off x="-2224088" y="4927600"/>
            <a:ext cx="184150" cy="36988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800"/>
              <a:defRPr/>
            </a:pPr>
            <a:endParaRPr lang="en-US" altLang="en-US" sz="1800" dirty="0">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15;p60">
            <a:extLst>
              <a:ext uri="{FF2B5EF4-FFF2-40B4-BE49-F238E27FC236}">
                <a16:creationId xmlns:a16="http://schemas.microsoft.com/office/drawing/2014/main" id="{E149AC95-908F-7DBF-28E4-7BE282379252}"/>
              </a:ext>
            </a:extLst>
          </p:cNvPr>
          <p:cNvSpPr txBox="1">
            <a:spLocks noChangeArrowheads="1"/>
          </p:cNvSpPr>
          <p:nvPr/>
        </p:nvSpPr>
        <p:spPr bwMode="auto">
          <a:xfrm>
            <a:off x="-2224088" y="4927600"/>
            <a:ext cx="184150" cy="36988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800"/>
              <a:defRPr/>
            </a:pPr>
            <a:endParaRPr lang="en-US" altLang="en-US" sz="1800" dirty="0">
              <a:latin typeface="Calibri" panose="020F0502020204030204" pitchFamily="34" charset="0"/>
              <a:cs typeface="Calibri" panose="020F0502020204030204" pitchFamily="34" charset="0"/>
              <a:sym typeface="Calibri" panose="020F0502020204030204" pitchFamily="34" charset="0"/>
            </a:endParaRPr>
          </a:p>
        </p:txBody>
      </p:sp>
      <p:sp>
        <p:nvSpPr>
          <p:cNvPr id="4" name="Google Shape;18;p60">
            <a:extLst>
              <a:ext uri="{FF2B5EF4-FFF2-40B4-BE49-F238E27FC236}">
                <a16:creationId xmlns:a16="http://schemas.microsoft.com/office/drawing/2014/main" id="{743E3DAF-7B80-2CFB-7052-A26C248E47E7}"/>
              </a:ext>
            </a:extLst>
          </p:cNvPr>
          <p:cNvSpPr>
            <a:spLocks noChangeArrowheads="1"/>
          </p:cNvSpPr>
          <p:nvPr/>
        </p:nvSpPr>
        <p:spPr bwMode="auto">
          <a:xfrm>
            <a:off x="0" y="6550025"/>
            <a:ext cx="12192000" cy="149225"/>
          </a:xfrm>
          <a:prstGeom prst="rect">
            <a:avLst/>
          </a:prstGeom>
          <a:solidFill>
            <a:schemeClr val="accent2"/>
          </a:solidFill>
          <a:ln>
            <a:noFill/>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800"/>
              <a:defRPr/>
            </a:pPr>
            <a:endParaRPr lang="en-US"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19;p60">
            <a:extLst>
              <a:ext uri="{FF2B5EF4-FFF2-40B4-BE49-F238E27FC236}">
                <a16:creationId xmlns:a16="http://schemas.microsoft.com/office/drawing/2014/main" id="{FFFFE6AD-1633-19BA-94D9-96B32DDADF58}"/>
              </a:ext>
            </a:extLst>
          </p:cNvPr>
          <p:cNvSpPr/>
          <p:nvPr/>
        </p:nvSpPr>
        <p:spPr>
          <a:xfrm>
            <a:off x="0" y="6699250"/>
            <a:ext cx="12209463" cy="158750"/>
          </a:xfrm>
          <a:prstGeom prst="rect">
            <a:avLst/>
          </a:prstGeom>
          <a:solidFill>
            <a:schemeClr val="accent3"/>
          </a:solidFill>
          <a:ln>
            <a:noFill/>
          </a:ln>
        </p:spPr>
        <p:txBody>
          <a:bodyPr spcFirstLastPara="1" lIns="91425" tIns="45700" rIns="91425" bIns="45700" anchor="ctr"/>
          <a:lstStyle/>
          <a:p>
            <a:pPr algn="ctr" eaLnBrk="1" fontAlgn="auto" hangingPunct="1">
              <a:spcBef>
                <a:spcPts val="0"/>
              </a:spcBef>
              <a:spcAft>
                <a:spcPts val="0"/>
              </a:spcAft>
              <a:buClr>
                <a:srgbClr val="000000"/>
              </a:buClr>
              <a:buSzPts val="1800"/>
              <a:buFont typeface="Arial"/>
              <a:buNone/>
              <a:defRPr/>
            </a:pPr>
            <a:endParaRPr sz="1800" kern="0" dirty="0">
              <a:solidFill>
                <a:schemeClr val="lt1"/>
              </a:solidFill>
              <a:latin typeface="Calibri"/>
              <a:ea typeface="Calibri"/>
              <a:cs typeface="Calibri"/>
              <a:sym typeface="Calibri"/>
            </a:endParaRPr>
          </a:p>
        </p:txBody>
      </p:sp>
      <p:pic>
        <p:nvPicPr>
          <p:cNvPr id="6" name="Google Shape;21;p60" descr="The Lewin Group logo has an orange arc with the words &quot;Lewin Group.&quot;">
            <a:extLst>
              <a:ext uri="{FF2B5EF4-FFF2-40B4-BE49-F238E27FC236}">
                <a16:creationId xmlns:a16="http://schemas.microsoft.com/office/drawing/2014/main" id="{B0BF947A-EB59-46A2-B2EA-7073E54218B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338" y="5111750"/>
            <a:ext cx="15668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22;p60" descr="The TASH logo is a hexagon with lines.">
            <a:extLst>
              <a:ext uri="{FF2B5EF4-FFF2-40B4-BE49-F238E27FC236}">
                <a16:creationId xmlns:a16="http://schemas.microsoft.com/office/drawing/2014/main" id="{F3B7E8DF-C8DA-6C1B-5A15-E70B6287FBB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825" y="5207000"/>
            <a:ext cx="97313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3;p60"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778F9A32-F5FB-6F23-D731-FCCA9F0195B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52716" t="38551" r="4733" b="31648"/>
          <a:stretch>
            <a:fillRect/>
          </a:stretch>
        </p:blipFill>
        <p:spPr bwMode="auto">
          <a:xfrm>
            <a:off x="228600" y="207963"/>
            <a:ext cx="280035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24;p60" descr="The Administration for Community Living (A C L) logo has three people with outstretched arms colored in blue, red, and yellow with the organization's letters.">
            <a:extLst>
              <a:ext uri="{FF2B5EF4-FFF2-40B4-BE49-F238E27FC236}">
                <a16:creationId xmlns:a16="http://schemas.microsoft.com/office/drawing/2014/main" id="{6C326485-B5C3-5B24-C504-92984876A1E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325" y="368300"/>
            <a:ext cx="12430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25;p60">
            <a:extLst>
              <a:ext uri="{FF2B5EF4-FFF2-40B4-BE49-F238E27FC236}">
                <a16:creationId xmlns:a16="http://schemas.microsoft.com/office/drawing/2014/main" id="{1F3DC712-20F2-C550-11E8-64262C667BCD}"/>
              </a:ext>
            </a:extLst>
          </p:cNvPr>
          <p:cNvSpPr>
            <a:spLocks noChangeArrowheads="1"/>
          </p:cNvSpPr>
          <p:nvPr/>
        </p:nvSpPr>
        <p:spPr bwMode="auto">
          <a:xfrm>
            <a:off x="8077200" y="5573713"/>
            <a:ext cx="4114800" cy="954087"/>
          </a:xfrm>
          <a:prstGeom prst="rect">
            <a:avLst/>
          </a:prstGeom>
          <a:noFill/>
          <a:ln>
            <a:noFill/>
          </a:ln>
        </p:spPr>
        <p:txBody>
          <a:bodyPr lIns="91425" tIns="45700" rIns="91425" bIns="45700">
            <a:spAutoFit/>
          </a:bodyP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eaLnBrk="1" hangingPunct="1">
              <a:buSzPts val="1400"/>
              <a:buFont typeface="Courier New" panose="02070309020205020404" pitchFamily="49" charset="0"/>
              <a:buNone/>
              <a:defRPr/>
            </a:pPr>
            <a:r>
              <a:rPr lang="en-US" altLang="en-US" i="1" dirty="0">
                <a:latin typeface="Calibri" panose="020F0502020204030204" pitchFamily="34" charset="0"/>
                <a:cs typeface="Calibri" panose="020F0502020204030204" pitchFamily="34" charset="0"/>
                <a:sym typeface="Calibri" panose="020F0502020204030204" pitchFamily="34" charset="0"/>
              </a:rPr>
              <a:t>This presentation was prepared by The Lewin Group/ TASH under the Administration for Community Living (ACL), Administration on Disabilities (AoD) </a:t>
            </a:r>
            <a:br>
              <a:rPr lang="en-US" altLang="en-US" i="1" dirty="0">
                <a:latin typeface="Calibri" panose="020F0502020204030204" pitchFamily="34" charset="0"/>
                <a:cs typeface="Calibri" panose="020F0502020204030204" pitchFamily="34" charset="0"/>
                <a:sym typeface="Calibri" panose="020F0502020204030204" pitchFamily="34" charset="0"/>
              </a:rPr>
            </a:br>
            <a:r>
              <a:rPr lang="en-US" altLang="en-US" i="1" dirty="0">
                <a:latin typeface="Calibri" panose="020F0502020204030204" pitchFamily="34" charset="0"/>
                <a:cs typeface="Calibri" panose="020F0502020204030204" pitchFamily="34" charset="0"/>
                <a:sym typeface="Calibri" panose="020F0502020204030204" pitchFamily="34" charset="0"/>
              </a:rPr>
              <a:t>Contract HHSP233201500088I / 75P00120F37007</a:t>
            </a: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pic>
        <p:nvPicPr>
          <p:cNvPr id="11" name="Google Shape;27;p60" descr="https://acl.gov/sites/default/files/graphics/AODColorRGB.jpg">
            <a:extLst>
              <a:ext uri="{FF2B5EF4-FFF2-40B4-BE49-F238E27FC236}">
                <a16:creationId xmlns:a16="http://schemas.microsoft.com/office/drawing/2014/main" id="{66DD6300-2F7A-060E-33BF-3B433160964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9400" y="330200"/>
            <a:ext cx="10175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6;p60"/>
          <p:cNvSpPr txBox="1">
            <a:spLocks noGrp="1"/>
          </p:cNvSpPr>
          <p:nvPr>
            <p:ph type="body" idx="1"/>
          </p:nvPr>
        </p:nvSpPr>
        <p:spPr>
          <a:xfrm>
            <a:off x="8229600" y="2435996"/>
            <a:ext cx="3759200" cy="535807"/>
          </a:xfrm>
          <a:prstGeom prst="rect">
            <a:avLst/>
          </a:prstGeom>
          <a:noFill/>
          <a:ln>
            <a:noFill/>
          </a:ln>
        </p:spPr>
        <p:txBody>
          <a:bodyPr spcFirstLastPara="1">
            <a:normAutofit/>
          </a:bodyPr>
          <a:lstStyle>
            <a:lvl1pPr marL="457200" lvl="0" indent="-228600" algn="ctr">
              <a:lnSpc>
                <a:spcPct val="100000"/>
              </a:lnSpc>
              <a:spcBef>
                <a:spcPts val="640"/>
              </a:spcBef>
              <a:spcAft>
                <a:spcPts val="0"/>
              </a:spcAft>
              <a:buClr>
                <a:srgbClr val="084A9C"/>
              </a:buClr>
              <a:buSzPts val="3200"/>
              <a:buNone/>
              <a:defRPr sz="3200" b="1" i="0">
                <a:solidFill>
                  <a:srgbClr val="084A9C"/>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60"/>
          <p:cNvSpPr>
            <a:spLocks noGrp="1"/>
          </p:cNvSpPr>
          <p:nvPr>
            <p:ph type="pic" idx="2"/>
          </p:nvPr>
        </p:nvSpPr>
        <p:spPr>
          <a:xfrm>
            <a:off x="18181" y="2267552"/>
            <a:ext cx="8059019" cy="4274420"/>
          </a:xfrm>
          <a:prstGeom prst="rect">
            <a:avLst/>
          </a:prstGeom>
          <a:noFill/>
          <a:ln>
            <a:noFill/>
          </a:ln>
        </p:spPr>
      </p:sp>
      <p:sp>
        <p:nvSpPr>
          <p:cNvPr id="20" name="Google Shape;20;p60"/>
          <p:cNvSpPr txBox="1">
            <a:spLocks noGrp="1"/>
          </p:cNvSpPr>
          <p:nvPr>
            <p:ph type="body" idx="3"/>
          </p:nvPr>
        </p:nvSpPr>
        <p:spPr>
          <a:xfrm>
            <a:off x="8991600" y="3276600"/>
            <a:ext cx="2235200" cy="457200"/>
          </a:xfrm>
          <a:prstGeom prst="rect">
            <a:avLst/>
          </a:prstGeom>
          <a:noFill/>
          <a:ln>
            <a:noFill/>
          </a:ln>
        </p:spPr>
        <p:txBody>
          <a:bodyPr spcFirstLastPara="1">
            <a:noAutofit/>
          </a:bodyPr>
          <a:lstStyle>
            <a:lvl1pPr marL="457200" lvl="0" indent="-228600" algn="ctr">
              <a:lnSpc>
                <a:spcPct val="100000"/>
              </a:lnSpc>
              <a:spcBef>
                <a:spcPts val="480"/>
              </a:spcBef>
              <a:spcAft>
                <a:spcPts val="0"/>
              </a:spcAft>
              <a:buClr>
                <a:schemeClr val="dk1"/>
              </a:buClr>
              <a:buSzPts val="2400"/>
              <a:buNone/>
              <a:defRPr sz="2400" i="1"/>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60"/>
          <p:cNvSpPr txBox="1">
            <a:spLocks noGrp="1"/>
          </p:cNvSpPr>
          <p:nvPr>
            <p:ph type="title"/>
          </p:nvPr>
        </p:nvSpPr>
        <p:spPr>
          <a:xfrm>
            <a:off x="18181" y="1149223"/>
            <a:ext cx="12192000" cy="935614"/>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051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8"/>
        <p:cNvGrpSpPr/>
        <p:nvPr/>
      </p:nvGrpSpPr>
      <p:grpSpPr>
        <a:xfrm>
          <a:off x="0" y="0"/>
          <a:ext cx="0" cy="0"/>
          <a:chOff x="0" y="0"/>
          <a:chExt cx="0" cy="0"/>
        </a:xfrm>
      </p:grpSpPr>
      <p:sp>
        <p:nvSpPr>
          <p:cNvPr id="2" name="Google Shape;29;p61">
            <a:extLst>
              <a:ext uri="{FF2B5EF4-FFF2-40B4-BE49-F238E27FC236}">
                <a16:creationId xmlns:a16="http://schemas.microsoft.com/office/drawing/2014/main" id="{AADE29E2-FE1F-DE23-86BF-F762D71C9964}"/>
              </a:ext>
            </a:extLst>
          </p:cNvPr>
          <p:cNvSpPr txBox="1">
            <a:spLocks noChangeArrowheads="1"/>
          </p:cNvSpPr>
          <p:nvPr/>
        </p:nvSpPr>
        <p:spPr bwMode="auto">
          <a:xfrm>
            <a:off x="11176000" y="6429375"/>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2554571C-01BD-4571-B45F-0370534AA914}"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dirty="0">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1;p61"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85EB149C-E6B5-8723-51B4-08CF85FDEBA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p61" descr="The Administration for Community Living (A C L) logo has three people with outstretched arms colored in blue, red, and yellow with the organization's letters.">
            <a:extLst>
              <a:ext uri="{FF2B5EF4-FFF2-40B4-BE49-F238E27FC236}">
                <a16:creationId xmlns:a16="http://schemas.microsoft.com/office/drawing/2014/main" id="{CB5F8148-F384-69A3-EE17-4F998DA701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p61" descr="https://acl.gov/sites/default/files/graphics/AODColorRGB.jpg">
            <a:extLst>
              <a:ext uri="{FF2B5EF4-FFF2-40B4-BE49-F238E27FC236}">
                <a16:creationId xmlns:a16="http://schemas.microsoft.com/office/drawing/2014/main" id="{33D2F08B-2146-8854-74F7-194DB4ECF91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Google Shape;30;p61"/>
          <p:cNvSpPr txBox="1">
            <a:spLocks noGrp="1"/>
          </p:cNvSpPr>
          <p:nvPr>
            <p:ph type="body" idx="1"/>
          </p:nvPr>
        </p:nvSpPr>
        <p:spPr>
          <a:xfrm>
            <a:off x="609600" y="1567767"/>
            <a:ext cx="10972800" cy="4297363"/>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55600" algn="l">
              <a:lnSpc>
                <a:spcPct val="100000"/>
              </a:lnSpc>
              <a:spcBef>
                <a:spcPts val="400"/>
              </a:spcBef>
              <a:spcAft>
                <a:spcPts val="0"/>
              </a:spcAft>
              <a:buClr>
                <a:schemeClr val="dk1"/>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61"/>
          <p:cNvSpPr txBox="1">
            <a:spLocks noGrp="1"/>
          </p:cNvSpPr>
          <p:nvPr>
            <p:ph type="title"/>
          </p:nvPr>
        </p:nvSpPr>
        <p:spPr>
          <a:xfrm>
            <a:off x="0" y="0"/>
            <a:ext cx="12192000" cy="1385093"/>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7445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Divider">
  <p:cSld name="Section_Divider">
    <p:spTree>
      <p:nvGrpSpPr>
        <p:cNvPr id="1" name="Shape 35"/>
        <p:cNvGrpSpPr/>
        <p:nvPr/>
      </p:nvGrpSpPr>
      <p:grpSpPr>
        <a:xfrm>
          <a:off x="0" y="0"/>
          <a:ext cx="0" cy="0"/>
          <a:chOff x="0" y="0"/>
          <a:chExt cx="0" cy="0"/>
        </a:xfrm>
      </p:grpSpPr>
      <p:sp>
        <p:nvSpPr>
          <p:cNvPr id="2" name="Google Shape;36;p65">
            <a:extLst>
              <a:ext uri="{FF2B5EF4-FFF2-40B4-BE49-F238E27FC236}">
                <a16:creationId xmlns:a16="http://schemas.microsoft.com/office/drawing/2014/main" id="{D96BBE95-0BE5-A156-80F5-426CCD0F5B5C}"/>
              </a:ext>
            </a:extLst>
          </p:cNvPr>
          <p:cNvSpPr>
            <a:spLocks noChangeArrowheads="1"/>
          </p:cNvSpPr>
          <p:nvPr/>
        </p:nvSpPr>
        <p:spPr bwMode="auto">
          <a:xfrm>
            <a:off x="6604000" y="609600"/>
            <a:ext cx="5026025" cy="5486400"/>
          </a:xfrm>
          <a:prstGeom prst="rect">
            <a:avLst/>
          </a:prstGeom>
          <a:solidFill>
            <a:schemeClr val="accent1"/>
          </a:solidFill>
          <a:ln w="25400">
            <a:solidFill>
              <a:schemeClr val="accent1"/>
            </a:solidFill>
            <a:round/>
            <a:headEnd type="none" w="sm" len="sm"/>
            <a:tailEnd type="none" w="sm" len="sm"/>
          </a:ln>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800"/>
              <a:defRPr/>
            </a:pPr>
            <a:endParaRPr lang="en-US" altLang="en-US" sz="180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39;p65">
            <a:extLst>
              <a:ext uri="{FF2B5EF4-FFF2-40B4-BE49-F238E27FC236}">
                <a16:creationId xmlns:a16="http://schemas.microsoft.com/office/drawing/2014/main" id="{57E1981A-7FC9-78F3-7EB7-75A3E849AF1D}"/>
              </a:ext>
            </a:extLst>
          </p:cNvPr>
          <p:cNvSpPr txBox="1">
            <a:spLocks noChangeArrowheads="1"/>
          </p:cNvSpPr>
          <p:nvPr/>
        </p:nvSpPr>
        <p:spPr bwMode="auto">
          <a:xfrm>
            <a:off x="11223625" y="6477000"/>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9587B0FE-4095-4FEF-B709-C5CAAE4E15D2}"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pic>
        <p:nvPicPr>
          <p:cNvPr id="4" name="Google Shape;40;p65"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84A9380E-94D0-3E41-3887-EEA56D6EE6F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41;p65" descr="The Administration for Community Living (A C L) logo has three people with outstretched arms colored in blue, red, and yellow with the organization's letters.">
            <a:extLst>
              <a:ext uri="{FF2B5EF4-FFF2-40B4-BE49-F238E27FC236}">
                <a16:creationId xmlns:a16="http://schemas.microsoft.com/office/drawing/2014/main" id="{49EA2AE4-A5A3-8FD1-ADB7-50D61D95E1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137275"/>
            <a:ext cx="12414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42;p65" descr="https://acl.gov/sites/default/files/graphics/AODColorRGB.jpg">
            <a:extLst>
              <a:ext uri="{FF2B5EF4-FFF2-40B4-BE49-F238E27FC236}">
                <a16:creationId xmlns:a16="http://schemas.microsoft.com/office/drawing/2014/main" id="{D0D24843-B4CB-908B-FC25-7A1AAA09C08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134100"/>
            <a:ext cx="990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p65"/>
          <p:cNvSpPr txBox="1">
            <a:spLocks noGrp="1"/>
          </p:cNvSpPr>
          <p:nvPr>
            <p:ph type="ctrTitle"/>
          </p:nvPr>
        </p:nvSpPr>
        <p:spPr>
          <a:xfrm>
            <a:off x="406400" y="1899448"/>
            <a:ext cx="5791200" cy="2459037"/>
          </a:xfrm>
          <a:prstGeom prst="rect">
            <a:avLst/>
          </a:prstGeom>
          <a:solidFill>
            <a:schemeClr val="lt1"/>
          </a:solidFill>
          <a:ln>
            <a:noFill/>
          </a:ln>
          <a:effectLst>
            <a:outerShdw dist="76200" dir="5639981" algn="tl" rotWithShape="0">
              <a:srgbClr val="084A9C"/>
            </a:outerShdw>
          </a:effectLst>
        </p:spPr>
        <p:txBody>
          <a:bodyPr spcFirstLastPara="1">
            <a:noAutofit/>
          </a:bodyPr>
          <a:lstStyle>
            <a:lvl1pPr lvl="0" algn="l">
              <a:lnSpc>
                <a:spcPct val="95000"/>
              </a:lnSpc>
              <a:spcBef>
                <a:spcPts val="0"/>
              </a:spcBef>
              <a:spcAft>
                <a:spcPts val="0"/>
              </a:spcAft>
              <a:buSzPts val="1400"/>
              <a:buNone/>
              <a:defRPr>
                <a:solidFill>
                  <a:srgbClr val="084A9C"/>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65"/>
          <p:cNvSpPr txBox="1">
            <a:spLocks noGrp="1"/>
          </p:cNvSpPr>
          <p:nvPr>
            <p:ph type="subTitle" idx="1"/>
          </p:nvPr>
        </p:nvSpPr>
        <p:spPr>
          <a:xfrm>
            <a:off x="406400" y="4495800"/>
            <a:ext cx="5791200" cy="685800"/>
          </a:xfrm>
          <a:prstGeom prst="rect">
            <a:avLst/>
          </a:prstGeom>
          <a:noFill/>
          <a:ln>
            <a:noFill/>
          </a:ln>
        </p:spPr>
        <p:txBody>
          <a:bodyPr spcFirstLastPara="1">
            <a:noAutofit/>
          </a:bodyPr>
          <a:lstStyle>
            <a:lvl1pPr lvl="0" algn="l">
              <a:lnSpc>
                <a:spcPct val="100000"/>
              </a:lnSpc>
              <a:spcBef>
                <a:spcPts val="640"/>
              </a:spcBef>
              <a:spcAft>
                <a:spcPts val="0"/>
              </a:spcAft>
              <a:buClr>
                <a:schemeClr val="dk1"/>
              </a:buClr>
              <a:buSzPts val="3200"/>
              <a:buNone/>
              <a:defRPr i="1"/>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574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8"/>
        <p:cNvGrpSpPr/>
        <p:nvPr/>
      </p:nvGrpSpPr>
      <p:grpSpPr>
        <a:xfrm>
          <a:off x="0" y="0"/>
          <a:ext cx="0" cy="0"/>
          <a:chOff x="0" y="0"/>
          <a:chExt cx="0" cy="0"/>
        </a:xfrm>
      </p:grpSpPr>
      <p:pic>
        <p:nvPicPr>
          <p:cNvPr id="2" name="Google Shape;61;p100"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B839FFA6-B61C-7EBF-FBC2-1FB8842FD77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2;p100" descr="The Administration for Community Living (A C L) logo has three people with outstretched arms colored in blue, red, and yellow with the organization's letters.">
            <a:extLst>
              <a:ext uri="{FF2B5EF4-FFF2-40B4-BE49-F238E27FC236}">
                <a16:creationId xmlns:a16="http://schemas.microsoft.com/office/drawing/2014/main" id="{6F7C567C-49C8-9D45-965F-0599C571A08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64;p100" descr="https://acl.gov/sites/default/files/graphics/AODColorRGB.jpg">
            <a:extLst>
              <a:ext uri="{FF2B5EF4-FFF2-40B4-BE49-F238E27FC236}">
                <a16:creationId xmlns:a16="http://schemas.microsoft.com/office/drawing/2014/main" id="{CE0DCDEA-DDBC-3281-55EA-1D3D9465AC8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65;p100">
            <a:extLst>
              <a:ext uri="{FF2B5EF4-FFF2-40B4-BE49-F238E27FC236}">
                <a16:creationId xmlns:a16="http://schemas.microsoft.com/office/drawing/2014/main" id="{2B896D54-AC78-CF57-532D-9D63E7934EDA}"/>
              </a:ext>
            </a:extLst>
          </p:cNvPr>
          <p:cNvSpPr txBox="1">
            <a:spLocks noChangeArrowheads="1"/>
          </p:cNvSpPr>
          <p:nvPr/>
        </p:nvSpPr>
        <p:spPr bwMode="auto">
          <a:xfrm>
            <a:off x="11176000" y="6462713"/>
            <a:ext cx="812800" cy="261937"/>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98CFADD3-9616-4EF1-9F2A-C5CA3B0FD814}" type="slidenum">
              <a:rPr lang="en-US" altLang="en-US" sz="11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59" name="Google Shape;59;p100"/>
          <p:cNvSpPr txBox="1">
            <a:spLocks noGrp="1"/>
          </p:cNvSpPr>
          <p:nvPr>
            <p:ph type="body" idx="1"/>
          </p:nvPr>
        </p:nvSpPr>
        <p:spPr>
          <a:xfrm>
            <a:off x="609600" y="1610099"/>
            <a:ext cx="5283200" cy="4297363"/>
          </a:xfrm>
          <a:prstGeom prst="rect">
            <a:avLst/>
          </a:prstGeom>
          <a:noFill/>
          <a:ln>
            <a:noFill/>
          </a:ln>
        </p:spPr>
        <p:txBody>
          <a:bodyPr spcFirstLastPara="1">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60" name="Google Shape;60;p100"/>
          <p:cNvSpPr txBox="1">
            <a:spLocks noGrp="1"/>
          </p:cNvSpPr>
          <p:nvPr>
            <p:ph type="body" idx="2"/>
          </p:nvPr>
        </p:nvSpPr>
        <p:spPr>
          <a:xfrm>
            <a:off x="6299200" y="1610099"/>
            <a:ext cx="5283200" cy="4297363"/>
          </a:xfrm>
          <a:prstGeom prst="rect">
            <a:avLst/>
          </a:prstGeom>
          <a:noFill/>
          <a:ln>
            <a:noFill/>
          </a:ln>
        </p:spPr>
        <p:txBody>
          <a:bodyPr spcFirstLastPara="1">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63" name="Google Shape;63;p100"/>
          <p:cNvSpPr txBox="1">
            <a:spLocks noGrp="1"/>
          </p:cNvSpPr>
          <p:nvPr>
            <p:ph type="title"/>
          </p:nvPr>
        </p:nvSpPr>
        <p:spPr>
          <a:xfrm>
            <a:off x="0" y="0"/>
            <a:ext cx="12192000" cy="1385093"/>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8983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62"/>
          <p:cNvSpPr txBox="1">
            <a:spLocks noGrp="1"/>
          </p:cNvSpPr>
          <p:nvPr>
            <p:ph type="title"/>
          </p:nvPr>
        </p:nvSpPr>
        <p:spPr>
          <a:xfrm>
            <a:off x="0" y="0"/>
            <a:ext cx="12192000" cy="1447800"/>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 name="Google Shape;68;p62"/>
          <p:cNvSpPr txBox="1">
            <a:spLocks noGrp="1"/>
          </p:cNvSpPr>
          <p:nvPr>
            <p:ph type="body" idx="1"/>
          </p:nvPr>
        </p:nvSpPr>
        <p:spPr>
          <a:xfrm>
            <a:off x="838200" y="1825625"/>
            <a:ext cx="5181600" cy="4351338"/>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62"/>
          <p:cNvSpPr txBox="1">
            <a:spLocks noGrp="1"/>
          </p:cNvSpPr>
          <p:nvPr>
            <p:ph type="body" idx="2"/>
          </p:nvPr>
        </p:nvSpPr>
        <p:spPr>
          <a:xfrm>
            <a:off x="6172200" y="1825625"/>
            <a:ext cx="5181600" cy="4351338"/>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 name="Google Shape;70;p62">
            <a:extLst>
              <a:ext uri="{FF2B5EF4-FFF2-40B4-BE49-F238E27FC236}">
                <a16:creationId xmlns:a16="http://schemas.microsoft.com/office/drawing/2014/main" id="{EED3ED40-B5A9-377B-2D3A-26A9A24F19BB}"/>
              </a:ext>
            </a:extLst>
          </p:cNvPr>
          <p:cNvSpPr txBox="1">
            <a:spLocks noGrp="1" noChangeArrowheads="1"/>
          </p:cNvSpPr>
          <p:nvPr>
            <p:ph type="dt" idx="10"/>
          </p:nvPr>
        </p:nvSpPr>
        <p:spPr bwMode="auto">
          <a:xfrm>
            <a:off x="0" y="0"/>
            <a:ext cx="3000375" cy="300037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dirty="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3" name="Google Shape;71;p62">
            <a:extLst>
              <a:ext uri="{FF2B5EF4-FFF2-40B4-BE49-F238E27FC236}">
                <a16:creationId xmlns:a16="http://schemas.microsoft.com/office/drawing/2014/main" id="{FB389FEB-280F-B313-A270-201098A53038}"/>
              </a:ext>
            </a:extLst>
          </p:cNvPr>
          <p:cNvSpPr txBox="1">
            <a:spLocks noGrp="1" noChangeArrowheads="1"/>
          </p:cNvSpPr>
          <p:nvPr>
            <p:ph type="ftr" idx="11"/>
          </p:nvPr>
        </p:nvSpPr>
        <p:spPr bwMode="auto">
          <a:xfrm>
            <a:off x="0" y="0"/>
            <a:ext cx="3000375" cy="300037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dirty="0">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dirty="0"/>
          </a:p>
        </p:txBody>
      </p:sp>
      <p:sp>
        <p:nvSpPr>
          <p:cNvPr id="4" name="Google Shape;72;p62">
            <a:extLst>
              <a:ext uri="{FF2B5EF4-FFF2-40B4-BE49-F238E27FC236}">
                <a16:creationId xmlns:a16="http://schemas.microsoft.com/office/drawing/2014/main" id="{EA9FF4FE-D9ED-F7BF-D75C-0EF06F757624}"/>
              </a:ext>
            </a:extLst>
          </p:cNvPr>
          <p:cNvSpPr txBox="1">
            <a:spLocks noGrp="1" noChangeArrowheads="1"/>
          </p:cNvSpPr>
          <p:nvPr>
            <p:ph type="sldNum" idx="12"/>
          </p:nvPr>
        </p:nvSpPr>
        <p:spPr/>
        <p:txBody>
          <a:bodyPr/>
          <a:lstStyle>
            <a:lvl1pPr>
              <a:defRPr/>
            </a:lvl1pPr>
          </a:lstStyle>
          <a:p>
            <a:pPr>
              <a:defRPr/>
            </a:pPr>
            <a:fld id="{A808D250-34E1-466F-A820-84FE5922E2F0}" type="slidenum">
              <a:rPr lang="en-US" altLang="en-US"/>
              <a:pPr>
                <a:defRPr/>
              </a:pPr>
              <a:t>‹#›</a:t>
            </a:fld>
            <a:endParaRPr lang="en-US" altLang="en-US" dirty="0"/>
          </a:p>
        </p:txBody>
      </p:sp>
    </p:spTree>
    <p:extLst>
      <p:ext uri="{BB962C8B-B14F-4D97-AF65-F5344CB8AC3E}">
        <p14:creationId xmlns:p14="http://schemas.microsoft.com/office/powerpoint/2010/main" val="193723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3"/>
        <p:cNvGrpSpPr/>
        <p:nvPr/>
      </p:nvGrpSpPr>
      <p:grpSpPr>
        <a:xfrm>
          <a:off x="0" y="0"/>
          <a:ext cx="0" cy="0"/>
          <a:chOff x="0" y="0"/>
          <a:chExt cx="0" cy="0"/>
        </a:xfrm>
      </p:grpSpPr>
      <p:sp>
        <p:nvSpPr>
          <p:cNvPr id="2" name="Google Shape;76;p64">
            <a:extLst>
              <a:ext uri="{FF2B5EF4-FFF2-40B4-BE49-F238E27FC236}">
                <a16:creationId xmlns:a16="http://schemas.microsoft.com/office/drawing/2014/main" id="{737958B3-8799-A600-84A3-926D15F9B346}"/>
              </a:ext>
            </a:extLst>
          </p:cNvPr>
          <p:cNvSpPr txBox="1">
            <a:spLocks noChangeArrowheads="1"/>
          </p:cNvSpPr>
          <p:nvPr/>
        </p:nvSpPr>
        <p:spPr bwMode="auto">
          <a:xfrm>
            <a:off x="11087100" y="6521450"/>
            <a:ext cx="812800" cy="27622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defRPr/>
            </a:pPr>
            <a:fld id="{A8A4709F-8C8F-4553-969A-5FCD93A80E83}" type="slidenum">
              <a:rPr lang="en-US" altLang="en-US" sz="1200" smtClean="0">
                <a:latin typeface="Calibri" panose="020F0502020204030204" pitchFamily="34" charset="0"/>
                <a:cs typeface="Calibri" panose="020F0502020204030204" pitchFamily="34" charset="0"/>
                <a:sym typeface="Calibri" panose="020F0502020204030204" pitchFamily="34" charset="0"/>
              </a:rPr>
              <a:pPr algn="ctr" eaLnBrk="1" hangingPunct="1">
                <a:buSzPts val="1400"/>
                <a:defRPr/>
              </a:pPr>
              <a:t>‹#›</a:t>
            </a:fld>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77;p64"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F0A71C01-10CE-3647-2BC2-E1195634908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2716" t="38551" r="4733"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8;p64" descr="The Administration for Community Living (A C L) logo has three people with outstretched arms colored in blue, red, and yellow with the organization's letters.">
            <a:extLst>
              <a:ext uri="{FF2B5EF4-FFF2-40B4-BE49-F238E27FC236}">
                <a16:creationId xmlns:a16="http://schemas.microsoft.com/office/drawing/2014/main" id="{CA7F4771-3267-793A-2582-031A5D4A417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80;p64" descr="https://acl.gov/sites/default/files/graphics/AODColorRGB.jpg">
            <a:extLst>
              <a:ext uri="{FF2B5EF4-FFF2-40B4-BE49-F238E27FC236}">
                <a16:creationId xmlns:a16="http://schemas.microsoft.com/office/drawing/2014/main" id="{90FE5734-D67E-8DF5-556B-619AE0C4F1B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Google Shape;74;p64"/>
          <p:cNvSpPr txBox="1">
            <a:spLocks noGrp="1"/>
          </p:cNvSpPr>
          <p:nvPr>
            <p:ph type="body" idx="1"/>
          </p:nvPr>
        </p:nvSpPr>
        <p:spPr>
          <a:xfrm>
            <a:off x="609600" y="1610099"/>
            <a:ext cx="5283200" cy="4297363"/>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body" idx="2"/>
          </p:nvPr>
        </p:nvSpPr>
        <p:spPr>
          <a:xfrm>
            <a:off x="6299200" y="1610099"/>
            <a:ext cx="5283200" cy="4297363"/>
          </a:xfrm>
          <a:prstGeom prst="rect">
            <a:avLst/>
          </a:prstGeom>
          <a:noFill/>
          <a:ln>
            <a:noFill/>
          </a:ln>
        </p:spPr>
        <p:txBody>
          <a:bodyPr spcFirstLastPara="1">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64"/>
          <p:cNvSpPr txBox="1">
            <a:spLocks noGrp="1"/>
          </p:cNvSpPr>
          <p:nvPr>
            <p:ph type="title"/>
          </p:nvPr>
        </p:nvSpPr>
        <p:spPr>
          <a:xfrm>
            <a:off x="0" y="0"/>
            <a:ext cx="12192000" cy="1385093"/>
          </a:xfrm>
          <a:prstGeom prst="rect">
            <a:avLst/>
          </a:prstGeom>
          <a:solidFill>
            <a:schemeClr val="accent1"/>
          </a:solidFill>
          <a:ln>
            <a:noFill/>
          </a:ln>
          <a:effectLst>
            <a:outerShdw dist="76200" dir="5639981" algn="tl" rotWithShape="0">
              <a:srgbClr val="084A9C"/>
            </a:outerShdw>
          </a:effectLst>
        </p:spPr>
        <p:txBody>
          <a:bodyPr spcFirstLastPara="1">
            <a:noAutofit/>
          </a:bodyPr>
          <a:lstStyle>
            <a:lvl1pPr lvl="0" algn="ctr">
              <a:lnSpc>
                <a:spcPct val="95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7422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4" descr="Logo of the Disability Employment TA Center. On the left, there is a symbol of three people with outstretched arms that are colored in red, blue, and yellow. To the right of the logo is the TA Center name.">
            <a:extLst>
              <a:ext uri="{FF2B5EF4-FFF2-40B4-BE49-F238E27FC236}">
                <a16:creationId xmlns:a16="http://schemas.microsoft.com/office/drawing/2014/main" id="{9E65A72B-2BC4-9CA0-7EF8-E5FD203C5B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2716" t="38551" r="4735" b="31648"/>
          <a:stretch>
            <a:fillRect/>
          </a:stretch>
        </p:blipFill>
        <p:spPr bwMode="auto">
          <a:xfrm>
            <a:off x="533400" y="6048375"/>
            <a:ext cx="20621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he Administration for Community Living (A C L) logo has three people with outstretched arms colored in blue, red, and yellow with the organization's letters.">
            <a:extLst>
              <a:ext uri="{FF2B5EF4-FFF2-40B4-BE49-F238E27FC236}">
                <a16:creationId xmlns:a16="http://schemas.microsoft.com/office/drawing/2014/main" id="{25BCB30A-A242-2304-55EA-CC5909519A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86725" y="6173788"/>
            <a:ext cx="12430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s://acl.gov/sites/default/files/graphics/AODColorRGB.jpg">
            <a:extLst>
              <a:ext uri="{FF2B5EF4-FFF2-40B4-BE49-F238E27FC236}">
                <a16:creationId xmlns:a16="http://schemas.microsoft.com/office/drawing/2014/main" id="{BBDA60B8-4DFB-1715-54D4-4B4EBDB540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58400" y="6169025"/>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0" name="Picture Placeholder 9"/>
          <p:cNvSpPr>
            <a:spLocks noGrp="1"/>
          </p:cNvSpPr>
          <p:nvPr>
            <p:ph type="pic" sz="quarter" idx="11"/>
          </p:nvPr>
        </p:nvSpPr>
        <p:spPr>
          <a:xfrm>
            <a:off x="998537" y="3023902"/>
            <a:ext cx="1393825" cy="1447800"/>
          </a:xfrm>
        </p:spPr>
        <p:txBody>
          <a:bodyPr spcFirstLastPara="1">
            <a:noAutofit/>
          </a:bodyPr>
          <a:lstStyle/>
          <a:p>
            <a:pPr lvl="0"/>
            <a:endParaRPr lang="en-US" noProof="0" dirty="0">
              <a:sym typeface="Calibri"/>
            </a:endParaRPr>
          </a:p>
        </p:txBody>
      </p:sp>
      <p:sp>
        <p:nvSpPr>
          <p:cNvPr id="11" name="Picture Placeholder 9"/>
          <p:cNvSpPr>
            <a:spLocks noGrp="1"/>
          </p:cNvSpPr>
          <p:nvPr>
            <p:ph type="pic" sz="quarter" idx="12"/>
          </p:nvPr>
        </p:nvSpPr>
        <p:spPr>
          <a:xfrm>
            <a:off x="5261299" y="3023902"/>
            <a:ext cx="1393825" cy="1447800"/>
          </a:xfrm>
        </p:spPr>
        <p:txBody>
          <a:bodyPr spcFirstLastPara="1">
            <a:noAutofit/>
          </a:bodyPr>
          <a:lstStyle/>
          <a:p>
            <a:pPr lvl="0"/>
            <a:endParaRPr lang="en-US" noProof="0" dirty="0">
              <a:sym typeface="Calibri"/>
            </a:endParaRPr>
          </a:p>
        </p:txBody>
      </p:sp>
      <p:sp>
        <p:nvSpPr>
          <p:cNvPr id="12" name="Picture Placeholder 9"/>
          <p:cNvSpPr>
            <a:spLocks noGrp="1"/>
          </p:cNvSpPr>
          <p:nvPr>
            <p:ph type="pic" sz="quarter" idx="13"/>
          </p:nvPr>
        </p:nvSpPr>
        <p:spPr>
          <a:xfrm>
            <a:off x="9655175" y="3023902"/>
            <a:ext cx="1393825" cy="1447800"/>
          </a:xfrm>
        </p:spPr>
        <p:txBody>
          <a:bodyPr spcFirstLastPara="1">
            <a:noAutofit/>
          </a:bodyPr>
          <a:lstStyle/>
          <a:p>
            <a:pPr lvl="0"/>
            <a:endParaRPr lang="en-US" noProof="0" dirty="0">
              <a:sym typeface="Calibri"/>
            </a:endParaRPr>
          </a:p>
        </p:txBody>
      </p:sp>
      <p:sp>
        <p:nvSpPr>
          <p:cNvPr id="14" name="Text Placeholder 13"/>
          <p:cNvSpPr>
            <a:spLocks noGrp="1"/>
          </p:cNvSpPr>
          <p:nvPr>
            <p:ph type="body" sz="quarter" idx="14"/>
          </p:nvPr>
        </p:nvSpPr>
        <p:spPr>
          <a:xfrm>
            <a:off x="798513" y="2281238"/>
            <a:ext cx="17970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p:cNvSpPr>
            <a:spLocks noGrp="1"/>
          </p:cNvSpPr>
          <p:nvPr>
            <p:ph type="body" sz="quarter" idx="15"/>
          </p:nvPr>
        </p:nvSpPr>
        <p:spPr>
          <a:xfrm>
            <a:off x="4981375" y="2287088"/>
            <a:ext cx="17970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p:cNvSpPr>
            <a:spLocks noGrp="1"/>
          </p:cNvSpPr>
          <p:nvPr>
            <p:ph type="body" sz="quarter" idx="16"/>
          </p:nvPr>
        </p:nvSpPr>
        <p:spPr>
          <a:xfrm>
            <a:off x="9419716" y="2281237"/>
            <a:ext cx="17970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A8162F6A-29B3-DF9E-6D75-FCB87D9B880A}"/>
              </a:ext>
            </a:extLst>
          </p:cNvPr>
          <p:cNvSpPr>
            <a:spLocks noGrp="1" noChangeArrowheads="1"/>
          </p:cNvSpPr>
          <p:nvPr>
            <p:ph type="sldNum" idx="17"/>
          </p:nvPr>
        </p:nvSpPr>
        <p:spPr>
          <a:xfrm>
            <a:off x="11239500" y="6324600"/>
            <a:ext cx="444500" cy="365125"/>
          </a:xfrm>
        </p:spPr>
        <p:txBody>
          <a:bodyPr/>
          <a:lstStyle>
            <a:lvl1pPr>
              <a:defRPr sz="1400">
                <a:solidFill>
                  <a:schemeClr val="tx1"/>
                </a:solidFill>
                <a:latin typeface="Arial" panose="020B0604020202020204" pitchFamily="34" charset="0"/>
              </a:defRPr>
            </a:lvl1pPr>
          </a:lstStyle>
          <a:p>
            <a:pPr>
              <a:defRPr/>
            </a:pPr>
            <a:fld id="{5EB7B764-EF00-49E1-8BBB-E566811611F5}" type="slidenum">
              <a:rPr lang="en-US" altLang="en-US"/>
              <a:pPr>
                <a:defRPr/>
              </a:pPr>
              <a:t>‹#›</a:t>
            </a:fld>
            <a:endParaRPr lang="en-US" altLang="en-US" dirty="0"/>
          </a:p>
        </p:txBody>
      </p:sp>
    </p:spTree>
    <p:extLst>
      <p:ext uri="{BB962C8B-B14F-4D97-AF65-F5344CB8AC3E}">
        <p14:creationId xmlns:p14="http://schemas.microsoft.com/office/powerpoint/2010/main" val="69836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610099"/>
            <a:ext cx="5283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0"/>
          </p:nvPr>
        </p:nvSpPr>
        <p:spPr>
          <a:xfrm>
            <a:off x="6299200" y="1610099"/>
            <a:ext cx="5283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4"/>
          <p:cNvSpPr txBox="1">
            <a:spLocks noChangeArrowheads="1"/>
          </p:cNvSpPr>
          <p:nvPr userDrawn="1"/>
        </p:nvSpPr>
        <p:spPr bwMode="auto">
          <a:xfrm>
            <a:off x="10972800" y="6223001"/>
            <a:ext cx="81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fld id="{8E543D53-0FB8-4B50-BF62-AEE33EC22C86}" type="slidenum">
              <a:rPr lang="en-US" altLang="en-US" sz="1400" smtClean="0">
                <a:solidFill>
                  <a:srgbClr val="000000"/>
                </a:solidFill>
                <a:latin typeface="+mn-lt"/>
              </a:rPr>
              <a:pPr algn="ctr" eaLnBrk="1" hangingPunct="1">
                <a:spcBef>
                  <a:spcPct val="0"/>
                </a:spcBef>
                <a:buFontTx/>
                <a:buNone/>
                <a:defRPr/>
              </a:pPr>
              <a:t>‹#›</a:t>
            </a:fld>
            <a:endParaRPr lang="en-US" altLang="en-US" sz="1400" dirty="0">
              <a:solidFill>
                <a:srgbClr val="000000"/>
              </a:solidFill>
              <a:latin typeface="+mn-lt"/>
            </a:endParaRPr>
          </a:p>
        </p:txBody>
      </p:sp>
      <p:pic>
        <p:nvPicPr>
          <p:cNvPr id="2" name="Picture 1" descr="Logo of the Disability Employment TA Center. On the left, there is a symbol of three people with outstretched arms that are colored in red, blue, and yellow. To the right of the logo is the TA Center name."/>
          <p:cNvPicPr>
            <a:picLocks noChangeAspect="1"/>
          </p:cNvPicPr>
          <p:nvPr userDrawn="1"/>
        </p:nvPicPr>
        <p:blipFill rotWithShape="1">
          <a:blip r:embed="rId2" cstate="print">
            <a:extLst>
              <a:ext uri="{28A0092B-C50C-407E-A947-70E740481C1C}">
                <a14:useLocalDpi xmlns:a14="http://schemas.microsoft.com/office/drawing/2010/main" val="0"/>
              </a:ext>
            </a:extLst>
          </a:blip>
          <a:srcRect l="52716" t="38551" r="4735" b="31649"/>
          <a:stretch/>
        </p:blipFill>
        <p:spPr>
          <a:xfrm>
            <a:off x="533400" y="6047804"/>
            <a:ext cx="2062887" cy="658368"/>
          </a:xfrm>
          <a:prstGeom prst="rect">
            <a:avLst/>
          </a:prstGeom>
        </p:spPr>
      </p:pic>
      <p:pic>
        <p:nvPicPr>
          <p:cNvPr id="7" name="Picture 2" descr="The Administration for Community Living (A C L) logo has three people with outstretched arms colored in blue, red, and yellow with the organization's letter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7467" y="6173386"/>
            <a:ext cx="1241800" cy="51302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8"/>
          <p:cNvSpPr>
            <a:spLocks noGrp="1"/>
          </p:cNvSpPr>
          <p:nvPr>
            <p:ph type="title"/>
          </p:nvPr>
        </p:nvSpPr>
        <p:spPr bwMode="auto">
          <a:xfrm>
            <a:off x="0" y="0"/>
            <a:ext cx="12192000" cy="1385093"/>
          </a:xfrm>
          <a:prstGeom prst="rect">
            <a:avLst/>
          </a:prstGeom>
          <a:solidFill>
            <a:schemeClr val="accent1"/>
          </a:solidFill>
          <a:ln>
            <a:noFill/>
          </a:ln>
          <a:effectLst>
            <a:outerShdw dist="76200" dir="5639981" algn="tl" rotWithShape="0">
              <a:srgbClr val="084A9C"/>
            </a:outerShdw>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pic>
        <p:nvPicPr>
          <p:cNvPr id="10" name="Picture 9" descr="https://acl.gov/sites/default/files/graphics/AODColorRGB.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58400" y="6169816"/>
            <a:ext cx="990600" cy="516594"/>
          </a:xfrm>
          <a:prstGeom prst="rect">
            <a:avLst/>
          </a:prstGeom>
          <a:noFill/>
          <a:ln>
            <a:noFill/>
          </a:ln>
        </p:spPr>
      </p:pic>
    </p:spTree>
    <p:extLst>
      <p:ext uri="{BB962C8B-B14F-4D97-AF65-F5344CB8AC3E}">
        <p14:creationId xmlns:p14="http://schemas.microsoft.com/office/powerpoint/2010/main" val="852674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59">
            <a:extLst>
              <a:ext uri="{FF2B5EF4-FFF2-40B4-BE49-F238E27FC236}">
                <a16:creationId xmlns:a16="http://schemas.microsoft.com/office/drawing/2014/main" id="{A91472F8-B819-504A-9F5B-9A03B4E830AA}"/>
              </a:ext>
            </a:extLst>
          </p:cNvPr>
          <p:cNvSpPr txBox="1">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11;p59">
            <a:extLst>
              <a:ext uri="{FF2B5EF4-FFF2-40B4-BE49-F238E27FC236}">
                <a16:creationId xmlns:a16="http://schemas.microsoft.com/office/drawing/2014/main" id="{2560AD22-FD3E-7A58-0919-DD8D56D10F47}"/>
              </a:ext>
            </a:extLst>
          </p:cNvPr>
          <p:cNvSpPr txBox="1">
            <a:spLocks noGrp="1" noChangeArrowheads="1"/>
          </p:cNvSpPr>
          <p:nvPr>
            <p:ph type="title"/>
          </p:nvPr>
        </p:nvSpPr>
        <p:spPr bwMode="auto">
          <a:xfrm>
            <a:off x="0" y="0"/>
            <a:ext cx="12192000" cy="1447800"/>
          </a:xfrm>
          <a:prstGeom prst="rect">
            <a:avLst/>
          </a:prstGeom>
          <a:solidFill>
            <a:schemeClr val="accent1"/>
          </a:solidFill>
          <a:ln>
            <a:noFill/>
          </a:ln>
          <a:effectLst>
            <a:outerShdw dist="76200" dir="5639981" algn="tl" rotWithShape="0">
              <a:srgbClr val="084A9C"/>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8" name="Google Shape;12;p59">
            <a:extLst>
              <a:ext uri="{FF2B5EF4-FFF2-40B4-BE49-F238E27FC236}">
                <a16:creationId xmlns:a16="http://schemas.microsoft.com/office/drawing/2014/main" id="{2682357E-3C8B-2CD8-4163-8999AB7D4399}"/>
              </a:ext>
            </a:extLst>
          </p:cNvPr>
          <p:cNvSpPr txBox="1">
            <a:spLocks noGrp="1" noChangeArrowheads="1"/>
          </p:cNvSpPr>
          <p:nvPr>
            <p:ph type="sldNum" idx="12"/>
          </p:nvPr>
        </p:nvSpPr>
        <p:spPr bwMode="auto">
          <a:xfrm>
            <a:off x="10363200" y="6324600"/>
            <a:ext cx="1320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200"/>
              <a:buFont typeface="Arial" panose="020B0604020202020204" pitchFamily="34" charset="0"/>
              <a:buNone/>
              <a:defRPr sz="1200">
                <a:solidFill>
                  <a:srgbClr val="898989"/>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B6E3F361-860E-432D-A334-6BD258070CC4}" type="slidenum">
              <a:rPr lang="en-US" altLang="en-US"/>
              <a:pPr>
                <a:defRPr/>
              </a:pPr>
              <a:t>‹#›</a:t>
            </a:fld>
            <a:endParaRPr lang="en-US" altLang="en-US" dirty="0"/>
          </a:p>
        </p:txBody>
      </p:sp>
    </p:spTree>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ilru.org/html/publications/directory/index.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bit.ly/DETAC-CoP-Oct-10-202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forms.gle/z5g7DxzZ36NtzySn7"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oddisabilityemploymenttacenter.com/on-demand-ta-request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hyperlink" Target="mailto:AoDemploymentTA@gmail.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AoDemploymentTA@gmail.com"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hyperlink" Target="https://aoddisabilityemploymenttacenter.com/detac-publications/" TargetMode="External"/><Relationship Id="rId4" Type="http://schemas.openxmlformats.org/officeDocument/2006/relationships/hyperlink" Target="https://aoddisabilityemploymenttacenter.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zoom.us/hc/en-us/articles/20136262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captionedtext.com/client/event.aspx?CustomerID=2067&amp;EventID=466430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Google Shape;85;p1">
            <a:extLst>
              <a:ext uri="{FF2B5EF4-FFF2-40B4-BE49-F238E27FC236}">
                <a16:creationId xmlns:a16="http://schemas.microsoft.com/office/drawing/2014/main" id="{4687FCF0-C54B-335A-28B5-0CAE85ABFD92}"/>
              </a:ext>
            </a:extLst>
          </p:cNvPr>
          <p:cNvSpPr txBox="1">
            <a:spLocks noGrp="1" noChangeArrowheads="1"/>
          </p:cNvSpPr>
          <p:nvPr>
            <p:ph type="body" idx="3"/>
          </p:nvPr>
        </p:nvSpPr>
        <p:spPr>
          <a:xfrm>
            <a:off x="8575675" y="3902075"/>
            <a:ext cx="2667000" cy="576263"/>
          </a:xfrm>
        </p:spPr>
        <p:txBody>
          <a:bodyPr/>
          <a:lstStyle/>
          <a:p>
            <a:pPr marL="0" indent="0" eaLnBrk="1" hangingPunct="1">
              <a:spcBef>
                <a:spcPct val="0"/>
              </a:spcBef>
              <a:spcAft>
                <a:spcPct val="0"/>
              </a:spcAft>
              <a:buClr>
                <a:srgbClr val="000000"/>
              </a:buClr>
            </a:pPr>
            <a:r>
              <a:rPr lang="en-US" altLang="en-US" sz="2000" dirty="0">
                <a:latin typeface="+mn-lt"/>
                <a:cs typeface="Calibri" panose="020F0502020204030204" pitchFamily="34" charset="0"/>
                <a:sym typeface="Calibri" panose="020F0502020204030204" pitchFamily="34" charset="0"/>
              </a:rPr>
              <a:t>September 19, 2023</a:t>
            </a:r>
          </a:p>
        </p:txBody>
      </p:sp>
      <p:sp>
        <p:nvSpPr>
          <p:cNvPr id="86" name="Google Shape;86;p1">
            <a:extLst>
              <a:ext uri="{FF2B5EF4-FFF2-40B4-BE49-F238E27FC236}">
                <a16:creationId xmlns:a16="http://schemas.microsoft.com/office/drawing/2014/main" id="{7DBF754E-EF7F-F6A9-A3CD-4C71D4ABDAE3}"/>
              </a:ext>
            </a:extLst>
          </p:cNvPr>
          <p:cNvSpPr txBox="1">
            <a:spLocks noGrp="1"/>
          </p:cNvSpPr>
          <p:nvPr>
            <p:ph type="body" idx="1"/>
          </p:nvPr>
        </p:nvSpPr>
        <p:spPr>
          <a:xfrm>
            <a:off x="7943850" y="2879725"/>
            <a:ext cx="3930650" cy="755650"/>
          </a:xfrm>
        </p:spPr>
        <p:txBody>
          <a:bodyPr>
            <a:normAutofit fontScale="25000" lnSpcReduction="20000"/>
          </a:bodyPr>
          <a:lstStyle/>
          <a:p>
            <a:pPr marL="0" indent="0" eaLnBrk="1" fontAlgn="auto" hangingPunct="1">
              <a:lnSpc>
                <a:spcPct val="120000"/>
              </a:lnSpc>
              <a:spcBef>
                <a:spcPts val="0"/>
              </a:spcBef>
              <a:buSzPct val="100000"/>
              <a:buFont typeface="Arial"/>
              <a:buNone/>
              <a:defRPr/>
            </a:pPr>
            <a:r>
              <a:rPr lang="en-US" sz="9600" dirty="0">
                <a:latin typeface="+mn-lt"/>
                <a:ea typeface="Calibri"/>
                <a:cs typeface="Calibri"/>
                <a:sym typeface="Calibri"/>
              </a:rPr>
              <a:t>National Community of Practice (CoP) series</a:t>
            </a:r>
            <a:endParaRPr dirty="0">
              <a:latin typeface="+mn-lt"/>
              <a:ea typeface="Calibri"/>
              <a:cs typeface="Calibri"/>
              <a:sym typeface="Calibri"/>
            </a:endParaRPr>
          </a:p>
        </p:txBody>
      </p:sp>
      <p:sp>
        <p:nvSpPr>
          <p:cNvPr id="18436" name="Google Shape;87;p1">
            <a:extLst>
              <a:ext uri="{FF2B5EF4-FFF2-40B4-BE49-F238E27FC236}">
                <a16:creationId xmlns:a16="http://schemas.microsoft.com/office/drawing/2014/main" id="{61D15A76-719E-D456-A353-C22410310AAB}"/>
              </a:ext>
            </a:extLst>
          </p:cNvPr>
          <p:cNvSpPr txBox="1">
            <a:spLocks noGrp="1" noChangeArrowheads="1"/>
          </p:cNvSpPr>
          <p:nvPr>
            <p:ph type="title"/>
          </p:nvPr>
        </p:nvSpPr>
        <p:spPr>
          <a:xfrm>
            <a:off x="0" y="1150938"/>
            <a:ext cx="12192000" cy="1200281"/>
          </a:xfrm>
          <a:effectLst/>
        </p:spPr>
        <p:txBody>
          <a:bodyPr/>
          <a:lstStyle/>
          <a:p>
            <a:pPr marL="0" marR="0" algn="ctr">
              <a:spcBef>
                <a:spcPts val="0"/>
              </a:spcBef>
              <a:spcAft>
                <a:spcPts val="0"/>
              </a:spcAft>
            </a:pPr>
            <a:r>
              <a:rPr lang="en-US" sz="3600" b="1" dirty="0">
                <a:solidFill>
                  <a:schemeClr val="bg1"/>
                </a:solidFill>
                <a:effectLst/>
                <a:latin typeface="+mj-lt"/>
                <a:ea typeface="Times New Roman" panose="02020603050405020304" pitchFamily="18" charset="0"/>
                <a:cs typeface="Calibri" panose="020F0502020204030204" pitchFamily="34" charset="0"/>
              </a:rPr>
              <a:t>Let’s Commemorate the Rehabilitation Act of 1973: </a:t>
            </a:r>
            <a:br>
              <a:rPr lang="en-US" sz="3600" b="1" dirty="0">
                <a:solidFill>
                  <a:schemeClr val="bg1"/>
                </a:solidFill>
                <a:effectLst/>
                <a:latin typeface="+mj-lt"/>
                <a:ea typeface="Times New Roman" panose="02020603050405020304" pitchFamily="18" charset="0"/>
                <a:cs typeface="Calibri" panose="020F0502020204030204" pitchFamily="34" charset="0"/>
              </a:rPr>
            </a:br>
            <a:r>
              <a:rPr lang="en-US" sz="3600" b="1" dirty="0">
                <a:solidFill>
                  <a:schemeClr val="bg1"/>
                </a:solidFill>
                <a:effectLst/>
                <a:latin typeface="+mj-lt"/>
                <a:ea typeface="Times New Roman" panose="02020603050405020304" pitchFamily="18" charset="0"/>
                <a:cs typeface="Calibri" panose="020F0502020204030204" pitchFamily="34" charset="0"/>
              </a:rPr>
              <a:t>The Power of Independent Living and Employment </a:t>
            </a:r>
            <a:endParaRPr lang="en-US" sz="3600" dirty="0">
              <a:solidFill>
                <a:schemeClr val="bg1"/>
              </a:solidFill>
              <a:effectLst/>
              <a:latin typeface="+mj-lt"/>
              <a:ea typeface="Calibri" panose="020F0502020204030204" pitchFamily="34" charset="0"/>
              <a:cs typeface="Calibri" panose="020F0502020204030204" pitchFamily="34" charset="0"/>
            </a:endParaRPr>
          </a:p>
        </p:txBody>
      </p:sp>
      <p:pic>
        <p:nvPicPr>
          <p:cNvPr id="6" name="Picture 5" descr="Gold confetti on red background">
            <a:extLst>
              <a:ext uri="{FF2B5EF4-FFF2-40B4-BE49-F238E27FC236}">
                <a16:creationId xmlns:a16="http://schemas.microsoft.com/office/drawing/2014/main" id="{7BB35872-33A3-C56C-4533-ACCBA5AD02EF}"/>
              </a:ext>
            </a:extLst>
          </p:cNvPr>
          <p:cNvPicPr>
            <a:picLocks noChangeAspect="1"/>
          </p:cNvPicPr>
          <p:nvPr/>
        </p:nvPicPr>
        <p:blipFill>
          <a:blip r:embed="rId3"/>
          <a:stretch>
            <a:fillRect/>
          </a:stretch>
        </p:blipFill>
        <p:spPr>
          <a:xfrm>
            <a:off x="0" y="2351219"/>
            <a:ext cx="6096000" cy="42222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567767"/>
            <a:ext cx="10972800" cy="4422486"/>
          </a:xfrm>
        </p:spPr>
        <p:txBody>
          <a:bodyPr/>
          <a:lstStyle/>
          <a:p>
            <a:pPr marL="514350" indent="-514350">
              <a:lnSpc>
                <a:spcPct val="95000"/>
              </a:lnSpc>
              <a:spcBef>
                <a:spcPts val="0"/>
              </a:spcBef>
              <a:spcAft>
                <a:spcPts val="1800"/>
              </a:spcAft>
              <a:buAutoNum type="arabicPeriod"/>
            </a:pPr>
            <a:r>
              <a:rPr lang="en-US" sz="2800" dirty="0">
                <a:ea typeface="+mn-lt"/>
                <a:cs typeface="Times"/>
              </a:rPr>
              <a:t>Information and Referral Services</a:t>
            </a:r>
          </a:p>
          <a:p>
            <a:pPr marL="514350" indent="-514350">
              <a:lnSpc>
                <a:spcPct val="95000"/>
              </a:lnSpc>
              <a:spcBef>
                <a:spcPts val="0"/>
              </a:spcBef>
              <a:spcAft>
                <a:spcPts val="1800"/>
              </a:spcAft>
              <a:buAutoNum type="arabicPeriod"/>
            </a:pPr>
            <a:r>
              <a:rPr lang="en-US" sz="2800" dirty="0">
                <a:ea typeface="+mn-lt"/>
                <a:cs typeface="Times"/>
              </a:rPr>
              <a:t>Independent Living Skills Training</a:t>
            </a:r>
          </a:p>
          <a:p>
            <a:pPr marL="514350" indent="-514350">
              <a:lnSpc>
                <a:spcPct val="95000"/>
              </a:lnSpc>
              <a:spcBef>
                <a:spcPts val="0"/>
              </a:spcBef>
              <a:spcAft>
                <a:spcPts val="1800"/>
              </a:spcAft>
              <a:buAutoNum type="arabicPeriod"/>
            </a:pPr>
            <a:r>
              <a:rPr lang="en-US" sz="2800" dirty="0">
                <a:ea typeface="+mn-lt"/>
                <a:cs typeface="Times"/>
              </a:rPr>
              <a:t>Peer Counseling </a:t>
            </a:r>
          </a:p>
          <a:p>
            <a:pPr marL="514350" indent="-514350">
              <a:lnSpc>
                <a:spcPct val="95000"/>
              </a:lnSpc>
              <a:spcBef>
                <a:spcPts val="0"/>
              </a:spcBef>
              <a:spcAft>
                <a:spcPts val="1800"/>
              </a:spcAft>
              <a:buAutoNum type="arabicPeriod"/>
            </a:pPr>
            <a:r>
              <a:rPr lang="en-US" sz="2800" dirty="0">
                <a:ea typeface="+mn-lt"/>
                <a:cs typeface="Times"/>
              </a:rPr>
              <a:t>Individual and Systems Advocacy</a:t>
            </a:r>
          </a:p>
          <a:p>
            <a:pPr marL="514350" indent="-514350">
              <a:lnSpc>
                <a:spcPct val="95000"/>
              </a:lnSpc>
              <a:spcBef>
                <a:spcPts val="0"/>
              </a:spcBef>
              <a:spcAft>
                <a:spcPts val="600"/>
              </a:spcAft>
              <a:buAutoNum type="arabicPeriod"/>
            </a:pPr>
            <a:r>
              <a:rPr lang="en-US" sz="2800" dirty="0">
                <a:ea typeface="+mn-lt"/>
                <a:cs typeface="Times"/>
              </a:rPr>
              <a:t>Transition </a:t>
            </a:r>
          </a:p>
          <a:p>
            <a:pPr lvl="1">
              <a:lnSpc>
                <a:spcPct val="95000"/>
              </a:lnSpc>
              <a:spcBef>
                <a:spcPts val="0"/>
              </a:spcBef>
              <a:spcAft>
                <a:spcPts val="1200"/>
              </a:spcAft>
            </a:pPr>
            <a:r>
              <a:rPr lang="en-US" sz="2400" dirty="0">
                <a:ea typeface="+mn-lt"/>
                <a:cs typeface="Times"/>
              </a:rPr>
              <a:t>Transition back into the community, </a:t>
            </a:r>
          </a:p>
          <a:p>
            <a:pPr lvl="1">
              <a:lnSpc>
                <a:spcPct val="95000"/>
              </a:lnSpc>
              <a:spcBef>
                <a:spcPts val="0"/>
              </a:spcBef>
              <a:spcAft>
                <a:spcPts val="1200"/>
              </a:spcAft>
            </a:pPr>
            <a:r>
              <a:rPr lang="en-US" sz="2400" dirty="0">
                <a:ea typeface="+mn-lt"/>
                <a:cs typeface="Times"/>
              </a:rPr>
              <a:t>Assistance to stay in the community, </a:t>
            </a:r>
          </a:p>
          <a:p>
            <a:pPr lvl="1">
              <a:lnSpc>
                <a:spcPct val="95000"/>
              </a:lnSpc>
              <a:spcBef>
                <a:spcPts val="0"/>
              </a:spcBef>
              <a:spcAft>
                <a:spcPts val="600"/>
              </a:spcAft>
            </a:pPr>
            <a:r>
              <a:rPr lang="en-US" sz="2400" dirty="0">
                <a:ea typeface="+mn-lt"/>
                <a:cs typeface="Times"/>
              </a:rPr>
              <a:t>Transition of youth to postsecondary life</a:t>
            </a:r>
            <a:endParaRPr lang="en-US" sz="2400" dirty="0"/>
          </a:p>
        </p:txBody>
      </p:sp>
      <p:sp>
        <p:nvSpPr>
          <p:cNvPr id="4" name="Title 3"/>
          <p:cNvSpPr>
            <a:spLocks noGrp="1"/>
          </p:cNvSpPr>
          <p:nvPr>
            <p:ph type="title"/>
          </p:nvPr>
        </p:nvSpPr>
        <p:spPr>
          <a:xfrm>
            <a:off x="0" y="14287"/>
            <a:ext cx="12192000" cy="1385093"/>
          </a:xfrm>
        </p:spPr>
        <p:txBody>
          <a:bodyPr/>
          <a:lstStyle/>
          <a:p>
            <a:r>
              <a:rPr lang="en-US" sz="4400" b="1" dirty="0">
                <a:solidFill>
                  <a:schemeClr val="bg1"/>
                </a:solidFill>
                <a:latin typeface="+mj-lt"/>
                <a:ea typeface="+mj-lt"/>
                <a:cs typeface="+mj-lt"/>
              </a:rPr>
              <a:t>Centers for Independent Living (CIL): </a:t>
            </a:r>
            <a:br>
              <a:rPr lang="en-US" sz="4400" b="1" dirty="0">
                <a:solidFill>
                  <a:schemeClr val="bg1"/>
                </a:solidFill>
                <a:latin typeface="+mj-lt"/>
                <a:ea typeface="+mj-lt"/>
                <a:cs typeface="+mj-lt"/>
              </a:rPr>
            </a:br>
            <a:r>
              <a:rPr lang="en-US" sz="4400" b="1" dirty="0">
                <a:solidFill>
                  <a:schemeClr val="bg1"/>
                </a:solidFill>
                <a:latin typeface="+mj-lt"/>
                <a:ea typeface="+mj-lt"/>
                <a:cs typeface="+mj-lt"/>
              </a:rPr>
              <a:t>Core Services</a:t>
            </a:r>
            <a:endParaRPr lang="en-US" sz="4400" b="1" dirty="0">
              <a:solidFill>
                <a:schemeClr val="bg1"/>
              </a:solidFill>
              <a:latin typeface="+mj-lt"/>
              <a:cs typeface="Calibri"/>
            </a:endParaRPr>
          </a:p>
        </p:txBody>
      </p:sp>
    </p:spTree>
    <p:extLst>
      <p:ext uri="{BB962C8B-B14F-4D97-AF65-F5344CB8AC3E}">
        <p14:creationId xmlns:p14="http://schemas.microsoft.com/office/powerpoint/2010/main" val="343347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567767"/>
            <a:ext cx="10972800" cy="606473"/>
          </a:xfrm>
        </p:spPr>
        <p:txBody>
          <a:bodyPr/>
          <a:lstStyle/>
          <a:p>
            <a:pPr marL="0" indent="0" algn="ctr">
              <a:lnSpc>
                <a:spcPct val="90000"/>
              </a:lnSpc>
              <a:spcBef>
                <a:spcPts val="1000"/>
              </a:spcBef>
              <a:spcAft>
                <a:spcPts val="0"/>
              </a:spcAft>
              <a:buNone/>
            </a:pPr>
            <a:r>
              <a:rPr lang="en-US" sz="2600" b="1" dirty="0">
                <a:solidFill>
                  <a:srgbClr val="0563C1"/>
                </a:solidFill>
                <a:ea typeface="+mn-lt"/>
                <a:cs typeface="+mn-lt"/>
                <a:hlinkClick r:id="rId2"/>
              </a:rPr>
              <a:t>http://www.ilru.org/html/publications/directory/index.html</a:t>
            </a:r>
            <a:endParaRPr lang="en-US" sz="2600" dirty="0">
              <a:ea typeface="+mn-lt"/>
              <a:cs typeface="+mn-lt"/>
            </a:endParaRPr>
          </a:p>
          <a:p>
            <a:pPr marL="0" indent="0">
              <a:lnSpc>
                <a:spcPct val="90000"/>
              </a:lnSpc>
              <a:spcBef>
                <a:spcPts val="1000"/>
              </a:spcBef>
              <a:spcAft>
                <a:spcPts val="0"/>
              </a:spcAft>
              <a:buNone/>
            </a:pPr>
            <a:endParaRPr lang="en-US" sz="2400" dirty="0">
              <a:latin typeface="Arial"/>
              <a:cs typeface="Arial"/>
            </a:endParaRPr>
          </a:p>
        </p:txBody>
      </p:sp>
      <p:sp>
        <p:nvSpPr>
          <p:cNvPr id="4" name="Title 3"/>
          <p:cNvSpPr>
            <a:spLocks noGrp="1"/>
          </p:cNvSpPr>
          <p:nvPr>
            <p:ph type="title"/>
          </p:nvPr>
        </p:nvSpPr>
        <p:spPr/>
        <p:txBody>
          <a:bodyPr/>
          <a:lstStyle/>
          <a:p>
            <a:r>
              <a:rPr lang="en-US" sz="4400" b="1" u="sng" dirty="0">
                <a:solidFill>
                  <a:schemeClr val="bg1"/>
                </a:solidFill>
                <a:latin typeface="+mj-lt"/>
                <a:ea typeface="+mj-lt"/>
                <a:cs typeface="+mj-lt"/>
              </a:rPr>
              <a:t>Connecting with your local CIL:</a:t>
            </a:r>
            <a:r>
              <a:rPr lang="en-US" sz="4400" b="1" dirty="0">
                <a:solidFill>
                  <a:schemeClr val="bg1"/>
                </a:solidFill>
                <a:latin typeface="+mj-lt"/>
                <a:ea typeface="+mj-lt"/>
                <a:cs typeface="+mj-lt"/>
              </a:rPr>
              <a:t> </a:t>
            </a:r>
            <a:br>
              <a:rPr lang="en-US" sz="4400" b="1" dirty="0">
                <a:solidFill>
                  <a:schemeClr val="bg1"/>
                </a:solidFill>
                <a:latin typeface="+mj-lt"/>
                <a:ea typeface="+mj-lt"/>
                <a:cs typeface="+mj-lt"/>
              </a:rPr>
            </a:br>
            <a:r>
              <a:rPr lang="en-US" sz="4400" b="1" dirty="0">
                <a:solidFill>
                  <a:schemeClr val="bg1"/>
                </a:solidFill>
                <a:latin typeface="+mj-lt"/>
                <a:ea typeface="+mj-lt"/>
                <a:cs typeface="+mj-lt"/>
              </a:rPr>
              <a:t>CIL/SILC Directory</a:t>
            </a:r>
          </a:p>
        </p:txBody>
      </p:sp>
      <p:pic>
        <p:nvPicPr>
          <p:cNvPr id="2" name="Picture 1" descr="A map of the United States including US Territories">
            <a:extLst>
              <a:ext uri="{FF2B5EF4-FFF2-40B4-BE49-F238E27FC236}">
                <a16:creationId xmlns:a16="http://schemas.microsoft.com/office/drawing/2014/main" id="{CB357DAF-01DB-9697-3602-D6D6B8EE4161}"/>
              </a:ext>
            </a:extLst>
          </p:cNvPr>
          <p:cNvPicPr>
            <a:picLocks noChangeAspect="1"/>
          </p:cNvPicPr>
          <p:nvPr/>
        </p:nvPicPr>
        <p:blipFill>
          <a:blip r:embed="rId3"/>
          <a:stretch>
            <a:fillRect/>
          </a:stretch>
        </p:blipFill>
        <p:spPr>
          <a:xfrm>
            <a:off x="2671233" y="2363858"/>
            <a:ext cx="6838950" cy="3707200"/>
          </a:xfrm>
          <a:prstGeom prst="rect">
            <a:avLst/>
          </a:prstGeom>
        </p:spPr>
      </p:pic>
    </p:spTree>
    <p:extLst>
      <p:ext uri="{BB962C8B-B14F-4D97-AF65-F5344CB8AC3E}">
        <p14:creationId xmlns:p14="http://schemas.microsoft.com/office/powerpoint/2010/main" val="69758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562100"/>
            <a:ext cx="10972800" cy="4454651"/>
          </a:xfrm>
        </p:spPr>
        <p:txBody>
          <a:bodyPr/>
          <a:lstStyle/>
          <a:p>
            <a:pPr marL="342900" eaLnBrk="1" hangingPunct="1">
              <a:lnSpc>
                <a:spcPct val="95000"/>
              </a:lnSpc>
              <a:spcBef>
                <a:spcPct val="0"/>
              </a:spcBef>
              <a:spcAft>
                <a:spcPts val="2400"/>
              </a:spcAft>
              <a:buClr>
                <a:srgbClr val="000000"/>
              </a:buClr>
              <a:buSzPct val="100000"/>
            </a:pPr>
            <a:r>
              <a:rPr lang="en-US" sz="2800" dirty="0">
                <a:latin typeface="+mn-lt"/>
                <a:cs typeface="Calibri" panose="020F0502020204030204" pitchFamily="34" charset="0"/>
              </a:rPr>
              <a:t>Nothing about Us without Us!</a:t>
            </a:r>
          </a:p>
          <a:p>
            <a:pPr marL="342900" eaLnBrk="1" hangingPunct="1">
              <a:lnSpc>
                <a:spcPct val="95000"/>
              </a:lnSpc>
              <a:spcBef>
                <a:spcPct val="0"/>
              </a:spcBef>
              <a:spcAft>
                <a:spcPts val="2400"/>
              </a:spcAft>
              <a:buClr>
                <a:srgbClr val="000000"/>
              </a:buClr>
              <a:buSzPct val="100000"/>
            </a:pPr>
            <a:r>
              <a:rPr lang="en-US" sz="2800" dirty="0">
                <a:latin typeface="+mn-lt"/>
                <a:cs typeface="Calibri" panose="020F0502020204030204" pitchFamily="34" charset="0"/>
              </a:rPr>
              <a:t>People with disabilities are the best experts on their own needs. </a:t>
            </a:r>
          </a:p>
          <a:p>
            <a:pPr marL="342900" eaLnBrk="1" hangingPunct="1">
              <a:lnSpc>
                <a:spcPct val="95000"/>
              </a:lnSpc>
              <a:spcBef>
                <a:spcPct val="0"/>
              </a:spcBef>
              <a:spcAft>
                <a:spcPts val="2400"/>
              </a:spcAft>
              <a:buClr>
                <a:srgbClr val="000000"/>
              </a:buClr>
              <a:buSzPct val="100000"/>
            </a:pPr>
            <a:r>
              <a:rPr lang="en-US" sz="2800" dirty="0">
                <a:latin typeface="+mn-lt"/>
                <a:cs typeface="Calibri" panose="020F0502020204030204" pitchFamily="34" charset="0"/>
              </a:rPr>
              <a:t>People with disabilities have the right to make choices and to control the decisions in their lives.</a:t>
            </a:r>
          </a:p>
          <a:p>
            <a:pPr marL="342900" eaLnBrk="1" hangingPunct="1">
              <a:lnSpc>
                <a:spcPct val="95000"/>
              </a:lnSpc>
              <a:spcBef>
                <a:spcPct val="0"/>
              </a:spcBef>
              <a:spcAft>
                <a:spcPts val="2400"/>
              </a:spcAft>
              <a:buClr>
                <a:srgbClr val="000000"/>
              </a:buClr>
              <a:buSzPct val="100000"/>
            </a:pPr>
            <a:r>
              <a:rPr lang="en-US" sz="2800" dirty="0">
                <a:latin typeface="+mn-lt"/>
                <a:cs typeface="Calibri" panose="020F0502020204030204" pitchFamily="34" charset="0"/>
              </a:rPr>
              <a:t>People with disabilities deserve equal opportunity to decide how to live, work, and take part in their communities, particularly in reference to services that powerfully affect their day-to-day lives and access to independence.</a:t>
            </a:r>
          </a:p>
        </p:txBody>
      </p:sp>
      <p:sp>
        <p:nvSpPr>
          <p:cNvPr id="4" name="Title 3"/>
          <p:cNvSpPr>
            <a:spLocks noGrp="1"/>
          </p:cNvSpPr>
          <p:nvPr>
            <p:ph type="title"/>
          </p:nvPr>
        </p:nvSpPr>
        <p:spPr/>
        <p:txBody>
          <a:bodyPr/>
          <a:lstStyle/>
          <a:p>
            <a:r>
              <a:rPr lang="en-US" sz="4400" b="1" dirty="0">
                <a:solidFill>
                  <a:schemeClr val="bg1"/>
                </a:solidFill>
                <a:latin typeface="+mj-lt"/>
                <a:ea typeface="+mj-lt"/>
                <a:cs typeface="+mj-lt"/>
              </a:rPr>
              <a:t>Disability-led and Consumer Control</a:t>
            </a:r>
          </a:p>
        </p:txBody>
      </p:sp>
    </p:spTree>
    <p:extLst>
      <p:ext uri="{BB962C8B-B14F-4D97-AF65-F5344CB8AC3E}">
        <p14:creationId xmlns:p14="http://schemas.microsoft.com/office/powerpoint/2010/main" val="355246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Access and equity </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Building up the next generation of disability leaders</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Strengthen and expand the IL Network </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Address systemic ableism</a:t>
            </a:r>
          </a:p>
          <a:p>
            <a:pPr marL="114300" indent="0">
              <a:lnSpc>
                <a:spcPct val="90000"/>
              </a:lnSpc>
              <a:spcBef>
                <a:spcPts val="1000"/>
              </a:spcBef>
              <a:spcAft>
                <a:spcPts val="0"/>
              </a:spcAft>
              <a:buNone/>
            </a:pPr>
            <a:endParaRPr lang="en-US" sz="2800" dirty="0">
              <a:latin typeface="Arial"/>
              <a:cs typeface="Arial"/>
            </a:endParaRPr>
          </a:p>
        </p:txBody>
      </p:sp>
      <p:sp>
        <p:nvSpPr>
          <p:cNvPr id="4" name="Title 3"/>
          <p:cNvSpPr>
            <a:spLocks noGrp="1"/>
          </p:cNvSpPr>
          <p:nvPr>
            <p:ph type="title"/>
          </p:nvPr>
        </p:nvSpPr>
        <p:spPr/>
        <p:txBody>
          <a:bodyPr/>
          <a:lstStyle/>
          <a:p>
            <a:r>
              <a:rPr lang="en-US" sz="3900" b="1" dirty="0">
                <a:solidFill>
                  <a:schemeClr val="bg1"/>
                </a:solidFill>
                <a:latin typeface="+mj-lt"/>
                <a:ea typeface="+mj-lt"/>
                <a:cs typeface="+mj-lt"/>
              </a:rPr>
              <a:t>Commemorating the Rehab Act: </a:t>
            </a:r>
            <a:br>
              <a:rPr lang="en-US" sz="3900" b="1" dirty="0">
                <a:solidFill>
                  <a:schemeClr val="bg1"/>
                </a:solidFill>
                <a:latin typeface="+mj-lt"/>
                <a:ea typeface="+mj-lt"/>
                <a:cs typeface="+mj-lt"/>
              </a:rPr>
            </a:br>
            <a:r>
              <a:rPr lang="en-US" sz="3900" b="1" dirty="0">
                <a:solidFill>
                  <a:schemeClr val="bg1"/>
                </a:solidFill>
                <a:latin typeface="+mj-lt"/>
                <a:ea typeface="+mj-lt"/>
                <a:cs typeface="+mj-lt"/>
              </a:rPr>
              <a:t>The Power of Independent Living and Employment</a:t>
            </a:r>
          </a:p>
        </p:txBody>
      </p:sp>
    </p:spTree>
    <p:extLst>
      <p:ext uri="{BB962C8B-B14F-4D97-AF65-F5344CB8AC3E}">
        <p14:creationId xmlns:p14="http://schemas.microsoft.com/office/powerpoint/2010/main" val="504810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0" y="822186"/>
            <a:ext cx="5791200" cy="2459037"/>
          </a:xfrm>
        </p:spPr>
        <p:txBody>
          <a:bodyPr/>
          <a:lstStyle/>
          <a:p>
            <a:pPr algn="ctr"/>
            <a:r>
              <a:rPr lang="en-US" sz="4400" b="1" dirty="0">
                <a:latin typeface="Calibri" panose="020F0502020204030204" pitchFamily="34" charset="0"/>
                <a:ea typeface="+mj-lt"/>
                <a:cs typeface="Calibri" panose="020F0502020204030204" pitchFamily="34" charset="0"/>
              </a:rPr>
              <a:t>Employment Services RAMP CIL</a:t>
            </a:r>
            <a:endParaRPr lang="en-US" sz="4400" b="1"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406400" y="3825704"/>
            <a:ext cx="5791200" cy="999744"/>
          </a:xfrm>
        </p:spPr>
        <p:txBody>
          <a:bodyPr/>
          <a:lstStyle/>
          <a:p>
            <a:r>
              <a:rPr lang="en-US" sz="2800" i="0" dirty="0"/>
              <a:t>PRESENTED BY: JEREMY MUNSON &amp; RON JACKSON</a:t>
            </a:r>
          </a:p>
          <a:p>
            <a:endParaRPr lang="en-US" dirty="0"/>
          </a:p>
        </p:txBody>
      </p:sp>
      <p:pic>
        <p:nvPicPr>
          <p:cNvPr id="4" name="Picture 14" descr="illustrated image of two people working at a desk. One person is sitting in a wheelchair and one person is sitting in a chair.&#10;&#10;">
            <a:extLst>
              <a:ext uri="{FF2B5EF4-FFF2-40B4-BE49-F238E27FC236}">
                <a16:creationId xmlns:a16="http://schemas.microsoft.com/office/drawing/2014/main" id="{69B8D00B-D272-40A5-2B5C-2F57CC3ACD3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40" b="89703" l="6209" r="93791">
                        <a14:foregroundMark x1="36111" y1="27002" x2="36111" y2="27002"/>
                        <a14:foregroundMark x1="37092" y1="20366" x2="37092" y2="20366"/>
                        <a14:foregroundMark x1="24837" y1="20366" x2="55719" y2="23112"/>
                        <a14:foregroundMark x1="55719" y1="23112" x2="73039" y2="21739"/>
                        <a14:foregroundMark x1="73039" y1="21739" x2="65523" y2="13959"/>
                        <a14:foregroundMark x1="65523" y1="13959" x2="54085" y2="35240"/>
                        <a14:foregroundMark x1="54085" y1="35240" x2="37418" y2="40275"/>
                        <a14:foregroundMark x1="37418" y1="40275" x2="25654" y2="57666"/>
                        <a14:foregroundMark x1="25654" y1="57666" x2="20752" y2="46682"/>
                        <a14:foregroundMark x1="20752" y1="46682" x2="24673" y2="35927"/>
                        <a14:foregroundMark x1="24673" y1="35927" x2="13725" y2="54920"/>
                        <a14:foregroundMark x1="13725" y1="54920" x2="11275" y2="66133"/>
                        <a14:foregroundMark x1="11275" y1="66133" x2="15850" y2="75973"/>
                        <a14:foregroundMark x1="15850" y1="75973" x2="51961" y2="86957"/>
                        <a14:foregroundMark x1="51961" y1="86957" x2="60131" y2="86957"/>
                        <a14:foregroundMark x1="60131" y1="86957" x2="68954" y2="85355"/>
                        <a14:foregroundMark x1="68954" y1="85355" x2="74346" y2="75515"/>
                        <a14:foregroundMark x1="74346" y1="75515" x2="82680" y2="75973"/>
                        <a14:foregroundMark x1="82680" y1="75973" x2="89216" y2="68192"/>
                        <a14:foregroundMark x1="89216" y1="68192" x2="78268" y2="22197"/>
                        <a14:foregroundMark x1="78268" y1="22197" x2="68464" y2="32037"/>
                        <a14:foregroundMark x1="68464" y1="32037" x2="64869" y2="58352"/>
                        <a14:foregroundMark x1="64869" y1="58352" x2="55556" y2="52632"/>
                        <a14:foregroundMark x1="55556" y1="52632" x2="66830" y2="33410"/>
                        <a14:foregroundMark x1="66830" y1="33410" x2="56536" y2="32265"/>
                        <a14:foregroundMark x1="56536" y1="32265" x2="40850" y2="54233"/>
                        <a14:foregroundMark x1="40850" y1="54233" x2="51471" y2="46682"/>
                        <a14:foregroundMark x1="51471" y1="46682" x2="61601" y2="51259"/>
                        <a14:foregroundMark x1="61601" y1="51259" x2="55392" y2="27002"/>
                        <a14:foregroundMark x1="55392" y1="27002" x2="47386" y2="22654"/>
                        <a14:foregroundMark x1="47386" y1="22654" x2="39542" y2="29291"/>
                        <a14:foregroundMark x1="39542" y1="29291" x2="30229" y2="32265"/>
                        <a14:foregroundMark x1="93791" y1="70023" x2="93791" y2="70023"/>
                        <a14:foregroundMark x1="6209" y1="61327" x2="6209" y2="61327"/>
                        <a14:foregroundMark x1="16176" y1="85812" x2="16176" y2="85812"/>
                        <a14:foregroundMark x1="27778" y1="88787" x2="27778" y2="88787"/>
                        <a14:foregroundMark x1="25817" y1="88787" x2="25817" y2="88787"/>
                        <a14:foregroundMark x1="23039" y1="89474" x2="23039" y2="89474"/>
                      </a14:backgroundRemoval>
                    </a14:imgEffect>
                    <a14:imgEffect>
                      <a14:artisticTexturizer/>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86600" y="1736998"/>
            <a:ext cx="4325244" cy="308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24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Brief history of RAMP &amp; RAMP’s Employment Services</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Ticket to Work</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DRS/VR – milestone competitive employment</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Project SEARCH</a:t>
            </a:r>
          </a:p>
        </p:txBody>
      </p:sp>
      <p:sp>
        <p:nvSpPr>
          <p:cNvPr id="4" name="Title 3"/>
          <p:cNvSpPr>
            <a:spLocks noGrp="1"/>
          </p:cNvSpPr>
          <p:nvPr>
            <p:ph type="title"/>
          </p:nvPr>
        </p:nvSpPr>
        <p:spPr/>
        <p:txBody>
          <a:bodyPr/>
          <a:lstStyle/>
          <a:p>
            <a:r>
              <a:rPr lang="en-US" sz="4400" b="1" dirty="0">
                <a:solidFill>
                  <a:schemeClr val="bg1"/>
                </a:solidFill>
                <a:latin typeface="+mj-lt"/>
                <a:ea typeface="+mj-lt"/>
                <a:cs typeface="+mj-lt"/>
              </a:rPr>
              <a:t>Agenda</a:t>
            </a:r>
            <a:endParaRPr lang="en-US" sz="4400" b="1" dirty="0">
              <a:solidFill>
                <a:schemeClr val="bg1"/>
              </a:solidFill>
              <a:latin typeface="+mj-lt"/>
            </a:endParaRPr>
          </a:p>
        </p:txBody>
      </p:sp>
    </p:spTree>
    <p:extLst>
      <p:ext uri="{BB962C8B-B14F-4D97-AF65-F5344CB8AC3E}">
        <p14:creationId xmlns:p14="http://schemas.microsoft.com/office/powerpoint/2010/main" val="2350478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3464" y="1610099"/>
            <a:ext cx="5812536" cy="4297363"/>
          </a:xfrm>
        </p:spPr>
        <p:txBody>
          <a:bodyPr/>
          <a:lstStyle/>
          <a:p>
            <a:pPr marL="285750" indent="-285750">
              <a:lnSpc>
                <a:spcPct val="95000"/>
              </a:lnSpc>
              <a:spcBef>
                <a:spcPts val="0"/>
              </a:spcBef>
              <a:spcAft>
                <a:spcPts val="1800"/>
              </a:spcAft>
              <a:buFont typeface="Arial" panose="020B0604020202020204" pitchFamily="34" charset="0"/>
              <a:buChar char="•"/>
            </a:pPr>
            <a:r>
              <a:rPr lang="en-US" sz="2400" dirty="0"/>
              <a:t>Started in 1980</a:t>
            </a:r>
          </a:p>
          <a:p>
            <a:pPr marL="285750" indent="-285750">
              <a:lnSpc>
                <a:spcPct val="95000"/>
              </a:lnSpc>
              <a:spcBef>
                <a:spcPts val="0"/>
              </a:spcBef>
              <a:spcAft>
                <a:spcPts val="1800"/>
              </a:spcAft>
              <a:buFont typeface="Arial" panose="020B0604020202020204" pitchFamily="34" charset="0"/>
              <a:buChar char="•"/>
            </a:pPr>
            <a:r>
              <a:rPr lang="en-US" sz="2400" dirty="0"/>
              <a:t>2</a:t>
            </a:r>
            <a:r>
              <a:rPr lang="en-US" sz="2400" baseline="30000" dirty="0"/>
              <a:t>nd</a:t>
            </a:r>
            <a:r>
              <a:rPr lang="en-US" sz="2400" dirty="0"/>
              <a:t> CIL in Illinois</a:t>
            </a:r>
          </a:p>
          <a:p>
            <a:pPr marL="285750" indent="-285750">
              <a:lnSpc>
                <a:spcPct val="95000"/>
              </a:lnSpc>
              <a:spcBef>
                <a:spcPts val="0"/>
              </a:spcBef>
              <a:spcAft>
                <a:spcPts val="600"/>
              </a:spcAft>
              <a:buFont typeface="Arial" panose="020B0604020202020204" pitchFamily="34" charset="0"/>
              <a:buChar char="•"/>
            </a:pPr>
            <a:r>
              <a:rPr lang="en-US" sz="2400" dirty="0"/>
              <a:t>Provide services to 4 counties in Northern Illinois</a:t>
            </a:r>
          </a:p>
          <a:p>
            <a:pPr marL="690563" lvl="1" indent="-342900">
              <a:lnSpc>
                <a:spcPct val="95000"/>
              </a:lnSpc>
              <a:spcBef>
                <a:spcPts val="0"/>
              </a:spcBef>
              <a:spcAft>
                <a:spcPts val="1200"/>
              </a:spcAft>
              <a:buClr>
                <a:schemeClr val="dk1"/>
              </a:buClr>
              <a:buSzPts val="1800"/>
              <a:buFont typeface="Arial" panose="020B0604020202020204" pitchFamily="34" charset="0"/>
              <a:buChar char="–"/>
            </a:pPr>
            <a:r>
              <a:rPr lang="en-US" sz="2000" dirty="0">
                <a:ea typeface="+mn-lt"/>
                <a:cs typeface="Times"/>
              </a:rPr>
              <a:t>Boone, DeKalb, Stephenson, &amp; Winnebago</a:t>
            </a:r>
          </a:p>
          <a:p>
            <a:pPr marL="690563" lvl="1" indent="-342900">
              <a:lnSpc>
                <a:spcPct val="95000"/>
              </a:lnSpc>
              <a:spcBef>
                <a:spcPts val="0"/>
              </a:spcBef>
              <a:spcAft>
                <a:spcPts val="1800"/>
              </a:spcAft>
              <a:buClr>
                <a:schemeClr val="dk1"/>
              </a:buClr>
              <a:buSzPts val="1800"/>
              <a:buFont typeface="Arial" panose="020B0604020202020204" pitchFamily="34" charset="0"/>
              <a:buChar char="–"/>
            </a:pPr>
            <a:r>
              <a:rPr lang="en-US" sz="2000" dirty="0">
                <a:ea typeface="+mn-lt"/>
                <a:cs typeface="Times"/>
              </a:rPr>
              <a:t>TTW program serves the entire state*</a:t>
            </a:r>
          </a:p>
          <a:p>
            <a:pPr marL="285750" indent="-285750">
              <a:lnSpc>
                <a:spcPct val="95000"/>
              </a:lnSpc>
              <a:spcBef>
                <a:spcPts val="0"/>
              </a:spcBef>
              <a:spcAft>
                <a:spcPts val="600"/>
              </a:spcAft>
              <a:buFont typeface="Arial" panose="020B0604020202020204" pitchFamily="34" charset="0"/>
              <a:buChar char="•"/>
            </a:pPr>
            <a:r>
              <a:rPr lang="en-US" sz="2400" i="1" dirty="0"/>
              <a:t>Building an inclusive community that encourages individuals with disabilities to reach their full potential.</a:t>
            </a:r>
          </a:p>
          <a:p>
            <a:endParaRPr lang="en-US" dirty="0"/>
          </a:p>
        </p:txBody>
      </p:sp>
      <p:sp>
        <p:nvSpPr>
          <p:cNvPr id="5" name="Title 4"/>
          <p:cNvSpPr>
            <a:spLocks noGrp="1"/>
          </p:cNvSpPr>
          <p:nvPr>
            <p:ph type="title"/>
          </p:nvPr>
        </p:nvSpPr>
        <p:spPr/>
        <p:txBody>
          <a:bodyPr/>
          <a:lstStyle/>
          <a:p>
            <a:pPr algn="ctr"/>
            <a:r>
              <a:rPr lang="en-US" sz="4400" b="1" dirty="0">
                <a:solidFill>
                  <a:schemeClr val="bg1"/>
                </a:solidFill>
                <a:latin typeface="+mj-lt"/>
              </a:rPr>
              <a:t>About RAMP CIL</a:t>
            </a:r>
          </a:p>
        </p:txBody>
      </p:sp>
      <p:pic>
        <p:nvPicPr>
          <p:cNvPr id="2" name="Content Placeholder 1" descr="image of RAMP CIL building">
            <a:extLst>
              <a:ext uri="{FF2B5EF4-FFF2-40B4-BE49-F238E27FC236}">
                <a16:creationId xmlns:a16="http://schemas.microsoft.com/office/drawing/2014/main" id="{312FEDCE-8504-EB82-B38F-0BCCC7225498}"/>
              </a:ext>
            </a:extLst>
          </p:cNvPr>
          <p:cNvPicPr>
            <a:picLocks noGrp="1" noChangeAspect="1"/>
          </p:cNvPicPr>
          <p:nvPr>
            <p:ph idx="10"/>
          </p:nvPr>
        </p:nvPicPr>
        <p:blipFill rotWithShape="1">
          <a:blip r:embed="rId2"/>
          <a:srcRect t="7124" b="17286"/>
          <a:stretch/>
        </p:blipFill>
        <p:spPr>
          <a:xfrm>
            <a:off x="6981759" y="1610099"/>
            <a:ext cx="3733800" cy="2116784"/>
          </a:xfrm>
          <a:prstGeom prst="rect">
            <a:avLst/>
          </a:prstGeom>
        </p:spPr>
      </p:pic>
      <p:pic>
        <p:nvPicPr>
          <p:cNvPr id="3" name="Picture 2" descr="image of RAMP CIL building">
            <a:extLst>
              <a:ext uri="{FF2B5EF4-FFF2-40B4-BE49-F238E27FC236}">
                <a16:creationId xmlns:a16="http://schemas.microsoft.com/office/drawing/2014/main" id="{0786ABA2-11CD-8F35-6FFD-E67ED71079F8}"/>
              </a:ext>
            </a:extLst>
          </p:cNvPr>
          <p:cNvPicPr>
            <a:picLocks noChangeAspect="1"/>
          </p:cNvPicPr>
          <p:nvPr/>
        </p:nvPicPr>
        <p:blipFill>
          <a:blip r:embed="rId3"/>
          <a:stretch>
            <a:fillRect/>
          </a:stretch>
        </p:blipFill>
        <p:spPr>
          <a:xfrm>
            <a:off x="6390471" y="3907778"/>
            <a:ext cx="2458188" cy="1746358"/>
          </a:xfrm>
          <a:prstGeom prst="rect">
            <a:avLst/>
          </a:prstGeom>
        </p:spPr>
      </p:pic>
      <p:pic>
        <p:nvPicPr>
          <p:cNvPr id="4" name="Picture 3" descr="image of RAMP CIL building">
            <a:extLst>
              <a:ext uri="{FF2B5EF4-FFF2-40B4-BE49-F238E27FC236}">
                <a16:creationId xmlns:a16="http://schemas.microsoft.com/office/drawing/2014/main" id="{940631D1-E0DC-9D96-59C4-81BA15C5065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49000"/>
                    </a14:imgEffect>
                  </a14:imgLayer>
                </a14:imgProps>
              </a:ext>
            </a:extLst>
          </a:blip>
          <a:srcRect l="21263" t="31936" r="18971" b="37933"/>
          <a:stretch/>
        </p:blipFill>
        <p:spPr>
          <a:xfrm>
            <a:off x="9097626" y="3907778"/>
            <a:ext cx="2499061" cy="1746358"/>
          </a:xfrm>
          <a:prstGeom prst="rect">
            <a:avLst/>
          </a:prstGeom>
        </p:spPr>
      </p:pic>
    </p:spTree>
    <p:extLst>
      <p:ext uri="{BB962C8B-B14F-4D97-AF65-F5344CB8AC3E}">
        <p14:creationId xmlns:p14="http://schemas.microsoft.com/office/powerpoint/2010/main" val="781281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74904" y="1567767"/>
            <a:ext cx="11365992" cy="4297363"/>
          </a:xfrm>
        </p:spPr>
        <p:txBody>
          <a:bodyPr/>
          <a:lstStyle/>
          <a:p>
            <a:pPr marL="285750" indent="-285750">
              <a:lnSpc>
                <a:spcPct val="90000"/>
              </a:lnSpc>
              <a:spcBef>
                <a:spcPts val="0"/>
              </a:spcBef>
              <a:spcAft>
                <a:spcPts val="1200"/>
              </a:spcAft>
              <a:buFont typeface="Arial" panose="020B0604020202020204" pitchFamily="34" charset="0"/>
              <a:buChar char="•"/>
            </a:pPr>
            <a:r>
              <a:rPr lang="en-US" sz="2400" dirty="0"/>
              <a:t>Launched in September 2012</a:t>
            </a:r>
          </a:p>
          <a:p>
            <a:pPr marL="285750" indent="-285750">
              <a:lnSpc>
                <a:spcPct val="90000"/>
              </a:lnSpc>
              <a:spcBef>
                <a:spcPts val="0"/>
              </a:spcBef>
              <a:spcAft>
                <a:spcPts val="1200"/>
              </a:spcAft>
              <a:buFont typeface="Arial" panose="020B0604020202020204" pitchFamily="34" charset="0"/>
              <a:buChar char="•"/>
            </a:pPr>
            <a:r>
              <a:rPr lang="en-US" sz="2400" dirty="0"/>
              <a:t>Goal—</a:t>
            </a:r>
            <a:r>
              <a:rPr lang="en-US" sz="2400" b="1" i="1" dirty="0"/>
              <a:t>Any individual with a disability who wants to work is employed.</a:t>
            </a:r>
          </a:p>
          <a:p>
            <a:pPr marL="285750" indent="-285750">
              <a:lnSpc>
                <a:spcPct val="90000"/>
              </a:lnSpc>
              <a:spcBef>
                <a:spcPts val="0"/>
              </a:spcBef>
              <a:spcAft>
                <a:spcPts val="600"/>
              </a:spcAft>
              <a:buFont typeface="Arial" panose="020B0604020202020204" pitchFamily="34" charset="0"/>
              <a:buChar char="•"/>
            </a:pPr>
            <a:r>
              <a:rPr lang="en-US" sz="2400" dirty="0"/>
              <a:t>RAMP’s Employment Services now consists of </a:t>
            </a:r>
            <a:r>
              <a:rPr lang="en-US" sz="2400" b="1" i="1" dirty="0"/>
              <a:t>3</a:t>
            </a:r>
            <a:r>
              <a:rPr lang="en-US" sz="2400" dirty="0"/>
              <a:t> programs that exist to place consumers in jobs:</a:t>
            </a:r>
          </a:p>
          <a:p>
            <a:pPr marL="690563" lvl="1">
              <a:lnSpc>
                <a:spcPct val="90000"/>
              </a:lnSpc>
              <a:spcBef>
                <a:spcPts val="0"/>
              </a:spcBef>
              <a:spcAft>
                <a:spcPts val="600"/>
              </a:spcAft>
            </a:pPr>
            <a:r>
              <a:rPr lang="en-US" sz="2000" dirty="0">
                <a:ea typeface="+mn-lt"/>
                <a:cs typeface="Times"/>
              </a:rPr>
              <a:t>Ticket To Work</a:t>
            </a:r>
          </a:p>
          <a:p>
            <a:pPr marL="690563" lvl="1">
              <a:lnSpc>
                <a:spcPct val="90000"/>
              </a:lnSpc>
              <a:spcBef>
                <a:spcPts val="0"/>
              </a:spcBef>
              <a:spcAft>
                <a:spcPts val="600"/>
              </a:spcAft>
            </a:pPr>
            <a:r>
              <a:rPr lang="en-US" sz="2000" dirty="0">
                <a:ea typeface="+mn-lt"/>
                <a:cs typeface="Times"/>
              </a:rPr>
              <a:t>DRS/VR—Milestone </a:t>
            </a:r>
          </a:p>
          <a:p>
            <a:pPr marL="690563" lvl="1">
              <a:lnSpc>
                <a:spcPct val="90000"/>
              </a:lnSpc>
              <a:spcBef>
                <a:spcPts val="0"/>
              </a:spcBef>
              <a:spcAft>
                <a:spcPts val="1800"/>
              </a:spcAft>
            </a:pPr>
            <a:r>
              <a:rPr lang="en-US" sz="2000" dirty="0">
                <a:ea typeface="+mn-lt"/>
                <a:cs typeface="Times"/>
              </a:rPr>
              <a:t>Project SEARCH</a:t>
            </a:r>
            <a:endParaRPr lang="en-US" sz="2000" dirty="0"/>
          </a:p>
          <a:p>
            <a:pPr marL="285750" indent="-285750">
              <a:lnSpc>
                <a:spcPct val="90000"/>
              </a:lnSpc>
              <a:spcBef>
                <a:spcPts val="0"/>
              </a:spcBef>
              <a:spcAft>
                <a:spcPts val="600"/>
              </a:spcAft>
              <a:buFont typeface="Arial" panose="020B0604020202020204" pitchFamily="34" charset="0"/>
              <a:buChar char="•"/>
            </a:pPr>
            <a:r>
              <a:rPr lang="en-US" sz="2400" b="1" dirty="0"/>
              <a:t>As of January 2023</a:t>
            </a:r>
          </a:p>
          <a:p>
            <a:pPr marL="690563" lvl="1">
              <a:lnSpc>
                <a:spcPct val="90000"/>
              </a:lnSpc>
              <a:spcBef>
                <a:spcPts val="0"/>
              </a:spcBef>
              <a:spcAft>
                <a:spcPts val="600"/>
              </a:spcAft>
            </a:pPr>
            <a:r>
              <a:rPr lang="en-US" sz="2000" dirty="0">
                <a:ea typeface="+mn-lt"/>
                <a:cs typeface="Times"/>
              </a:rPr>
              <a:t>139 TTW placements</a:t>
            </a:r>
          </a:p>
          <a:p>
            <a:pPr marL="690563" lvl="1">
              <a:lnSpc>
                <a:spcPct val="90000"/>
              </a:lnSpc>
              <a:spcBef>
                <a:spcPts val="0"/>
              </a:spcBef>
              <a:spcAft>
                <a:spcPts val="600"/>
              </a:spcAft>
            </a:pPr>
            <a:r>
              <a:rPr lang="en-US" sz="2000" dirty="0">
                <a:ea typeface="+mn-lt"/>
                <a:cs typeface="Times"/>
              </a:rPr>
              <a:t>200 DRS/VR placements</a:t>
            </a:r>
          </a:p>
          <a:p>
            <a:pPr marL="690563" lvl="1">
              <a:lnSpc>
                <a:spcPct val="90000"/>
              </a:lnSpc>
              <a:spcBef>
                <a:spcPts val="0"/>
              </a:spcBef>
              <a:spcAft>
                <a:spcPts val="600"/>
              </a:spcAft>
            </a:pPr>
            <a:r>
              <a:rPr lang="en-US" sz="2000" dirty="0">
                <a:ea typeface="+mn-lt"/>
                <a:cs typeface="Times"/>
              </a:rPr>
              <a:t>69 Project SEARCH placements </a:t>
            </a:r>
          </a:p>
        </p:txBody>
      </p:sp>
      <p:sp>
        <p:nvSpPr>
          <p:cNvPr id="4" name="Title 3"/>
          <p:cNvSpPr>
            <a:spLocks noGrp="1"/>
          </p:cNvSpPr>
          <p:nvPr>
            <p:ph type="title"/>
          </p:nvPr>
        </p:nvSpPr>
        <p:spPr/>
        <p:txBody>
          <a:bodyPr/>
          <a:lstStyle/>
          <a:p>
            <a:r>
              <a:rPr lang="en-US" sz="4400" b="1" dirty="0">
                <a:solidFill>
                  <a:schemeClr val="bg1"/>
                </a:solidFill>
                <a:latin typeface="+mj-lt"/>
              </a:rPr>
              <a:t>History of Employment Services</a:t>
            </a:r>
            <a:endParaRPr lang="en-US" b="1" dirty="0">
              <a:solidFill>
                <a:schemeClr val="bg1"/>
              </a:solidFill>
              <a:latin typeface="+mj-lt"/>
            </a:endParaRPr>
          </a:p>
        </p:txBody>
      </p:sp>
      <p:pic>
        <p:nvPicPr>
          <p:cNvPr id="2" name="Picture 6" descr="image of person with a mask on working at a desk">
            <a:extLst>
              <a:ext uri="{FF2B5EF4-FFF2-40B4-BE49-F238E27FC236}">
                <a16:creationId xmlns:a16="http://schemas.microsoft.com/office/drawing/2014/main" id="{C24BD43C-7CF8-AFC8-FFF9-96C8DFF03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873" y="3114870"/>
            <a:ext cx="2293464" cy="304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21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95000"/>
              </a:lnSpc>
              <a:spcBef>
                <a:spcPts val="0"/>
              </a:spcBef>
              <a:spcAft>
                <a:spcPts val="600"/>
              </a:spcAft>
            </a:pPr>
            <a:r>
              <a:rPr lang="en-US" sz="2400" dirty="0"/>
              <a:t>Through our internal strategic planning, the following findings were made:</a:t>
            </a:r>
          </a:p>
          <a:p>
            <a:pPr lvl="1">
              <a:lnSpc>
                <a:spcPct val="95000"/>
              </a:lnSpc>
              <a:spcBef>
                <a:spcPts val="0"/>
              </a:spcBef>
              <a:spcAft>
                <a:spcPts val="1200"/>
              </a:spcAft>
            </a:pPr>
            <a:r>
              <a:rPr lang="en-US" sz="2000" dirty="0"/>
              <a:t>A high % of consumers coming to RAMP had unmet vocational desires.</a:t>
            </a:r>
          </a:p>
          <a:p>
            <a:pPr lvl="1">
              <a:lnSpc>
                <a:spcPct val="95000"/>
              </a:lnSpc>
              <a:spcBef>
                <a:spcPts val="0"/>
              </a:spcBef>
              <a:spcAft>
                <a:spcPts val="1800"/>
              </a:spcAft>
            </a:pPr>
            <a:r>
              <a:rPr lang="en-US" sz="2000" dirty="0"/>
              <a:t>Other local providers could not meet the demand </a:t>
            </a:r>
            <a:r>
              <a:rPr lang="en-US" sz="2000" b="1" dirty="0"/>
              <a:t>or</a:t>
            </a:r>
            <a:r>
              <a:rPr lang="en-US" sz="2000" dirty="0"/>
              <a:t> provided low quality, non-consumer driven services.</a:t>
            </a:r>
          </a:p>
          <a:p>
            <a:pPr>
              <a:lnSpc>
                <a:spcPct val="95000"/>
              </a:lnSpc>
              <a:spcBef>
                <a:spcPts val="0"/>
              </a:spcBef>
              <a:spcAft>
                <a:spcPts val="600"/>
              </a:spcAft>
            </a:pPr>
            <a:r>
              <a:rPr lang="en-US" sz="2400" b="1" dirty="0"/>
              <a:t>What we did with these findings:</a:t>
            </a:r>
          </a:p>
          <a:p>
            <a:pPr lvl="1">
              <a:lnSpc>
                <a:spcPct val="95000"/>
              </a:lnSpc>
              <a:spcBef>
                <a:spcPts val="0"/>
              </a:spcBef>
              <a:spcAft>
                <a:spcPts val="1200"/>
              </a:spcAft>
            </a:pPr>
            <a:r>
              <a:rPr lang="en-US" sz="2000" dirty="0"/>
              <a:t>For more than a year, RAMP identified and worked with providers nation-wide to develop a process that we believed would lead to successful outcomes</a:t>
            </a:r>
          </a:p>
          <a:p>
            <a:pPr lvl="1">
              <a:lnSpc>
                <a:spcPct val="95000"/>
              </a:lnSpc>
              <a:spcBef>
                <a:spcPts val="0"/>
              </a:spcBef>
              <a:spcAft>
                <a:spcPts val="1200"/>
              </a:spcAft>
            </a:pPr>
            <a:r>
              <a:rPr lang="en-US" sz="2000" dirty="0"/>
              <a:t>The success of our early participants strengthened our desire to build up these programs and empower consumers to become more self-sufficient. *Consumers were reporting that they felt an improvement to their quality of life!</a:t>
            </a:r>
          </a:p>
          <a:p>
            <a:pPr lvl="1">
              <a:lnSpc>
                <a:spcPct val="95000"/>
              </a:lnSpc>
              <a:spcBef>
                <a:spcPts val="0"/>
              </a:spcBef>
              <a:spcAft>
                <a:spcPts val="600"/>
              </a:spcAft>
            </a:pPr>
            <a:r>
              <a:rPr lang="en-US" sz="2000" b="1" i="1" dirty="0"/>
              <a:t>Many bumps in the road </a:t>
            </a:r>
            <a:r>
              <a:rPr lang="en-US" sz="2000" dirty="0"/>
              <a:t>that we learned from and made adjustments to improve. </a:t>
            </a:r>
            <a:endParaRPr lang="en-US" sz="2000" u="sng" dirty="0"/>
          </a:p>
        </p:txBody>
      </p:sp>
      <p:sp>
        <p:nvSpPr>
          <p:cNvPr id="4" name="Title 3"/>
          <p:cNvSpPr>
            <a:spLocks noGrp="1"/>
          </p:cNvSpPr>
          <p:nvPr>
            <p:ph type="title"/>
          </p:nvPr>
        </p:nvSpPr>
        <p:spPr/>
        <p:txBody>
          <a:bodyPr/>
          <a:lstStyle/>
          <a:p>
            <a:r>
              <a:rPr lang="en-US" sz="4400" b="1" dirty="0">
                <a:solidFill>
                  <a:schemeClr val="bg1"/>
                </a:solidFill>
                <a:latin typeface="+mj-lt"/>
              </a:rPr>
              <a:t>Why would a CIL choose to provide Employment Services?</a:t>
            </a:r>
          </a:p>
        </p:txBody>
      </p:sp>
    </p:spTree>
    <p:extLst>
      <p:ext uri="{BB962C8B-B14F-4D97-AF65-F5344CB8AC3E}">
        <p14:creationId xmlns:p14="http://schemas.microsoft.com/office/powerpoint/2010/main" val="136930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4048" y="1562101"/>
            <a:ext cx="5979430" cy="4345362"/>
          </a:xfrm>
        </p:spPr>
        <p:txBody>
          <a:bodyPr/>
          <a:lstStyle/>
          <a:p>
            <a:pPr marL="285750" indent="-285750">
              <a:lnSpc>
                <a:spcPct val="95000"/>
              </a:lnSpc>
              <a:spcAft>
                <a:spcPts val="1800"/>
              </a:spcAft>
              <a:buFont typeface="Arial" panose="020B0604020202020204" pitchFamily="34" charset="0"/>
              <a:buChar char="•"/>
            </a:pPr>
            <a:r>
              <a:rPr lang="en-US" sz="2400" dirty="0"/>
              <a:t>Contract thru Social Security Administration</a:t>
            </a:r>
          </a:p>
          <a:p>
            <a:pPr marL="285750" indent="-285750">
              <a:lnSpc>
                <a:spcPct val="95000"/>
              </a:lnSpc>
              <a:spcAft>
                <a:spcPts val="1800"/>
              </a:spcAft>
              <a:buFont typeface="Arial" panose="020B0604020202020204" pitchFamily="34" charset="0"/>
              <a:buChar char="•"/>
            </a:pPr>
            <a:r>
              <a:rPr lang="en-US" sz="2400" dirty="0"/>
              <a:t>Certified Work Incentive Counselor (CWIC)</a:t>
            </a:r>
          </a:p>
          <a:p>
            <a:pPr marL="285750" indent="-285750">
              <a:lnSpc>
                <a:spcPct val="95000"/>
              </a:lnSpc>
              <a:spcAft>
                <a:spcPts val="1800"/>
              </a:spcAft>
              <a:buFont typeface="Arial" panose="020B0604020202020204" pitchFamily="34" charset="0"/>
              <a:buChar char="•"/>
            </a:pPr>
            <a:r>
              <a:rPr lang="en-US" sz="2400" dirty="0"/>
              <a:t>As the individual begins to receive earnings by working, funding shifts to RAMP.</a:t>
            </a:r>
          </a:p>
          <a:p>
            <a:pPr marL="285750" indent="-285750">
              <a:lnSpc>
                <a:spcPct val="95000"/>
              </a:lnSpc>
              <a:spcAft>
                <a:spcPts val="1800"/>
              </a:spcAft>
              <a:buFont typeface="Arial" panose="020B0604020202020204" pitchFamily="34" charset="0"/>
              <a:buChar char="•"/>
            </a:pPr>
            <a:r>
              <a:rPr lang="en-US" sz="2400" dirty="0"/>
              <a:t>1/10</a:t>
            </a:r>
            <a:r>
              <a:rPr lang="en-US" sz="2400" baseline="30000" dirty="0"/>
              <a:t>th</a:t>
            </a:r>
            <a:r>
              <a:rPr lang="en-US" sz="2400" dirty="0"/>
              <a:t> of 1% of ticket holders utilize the TTW option.</a:t>
            </a:r>
          </a:p>
          <a:p>
            <a:endParaRPr lang="en-US" dirty="0"/>
          </a:p>
        </p:txBody>
      </p:sp>
      <p:sp>
        <p:nvSpPr>
          <p:cNvPr id="5" name="Title 4"/>
          <p:cNvSpPr>
            <a:spLocks noGrp="1"/>
          </p:cNvSpPr>
          <p:nvPr>
            <p:ph type="title"/>
          </p:nvPr>
        </p:nvSpPr>
        <p:spPr/>
        <p:txBody>
          <a:bodyPr/>
          <a:lstStyle/>
          <a:p>
            <a:pPr algn="ctr"/>
            <a:r>
              <a:rPr lang="en-US" sz="4400" b="1" dirty="0">
                <a:solidFill>
                  <a:schemeClr val="bg1"/>
                </a:solidFill>
                <a:latin typeface="+mj-lt"/>
              </a:rPr>
              <a:t>Ticket to Work</a:t>
            </a:r>
          </a:p>
        </p:txBody>
      </p:sp>
      <p:pic>
        <p:nvPicPr>
          <p:cNvPr id="4" name="Content Placeholder 3" descr="Image of two people sitting at a table having a conversation.">
            <a:extLst>
              <a:ext uri="{FF2B5EF4-FFF2-40B4-BE49-F238E27FC236}">
                <a16:creationId xmlns:a16="http://schemas.microsoft.com/office/drawing/2014/main" id="{0AD0297D-3B90-4490-19D2-61EEDE02C326}"/>
              </a:ext>
            </a:extLst>
          </p:cNvPr>
          <p:cNvPicPr>
            <a:picLocks noGrp="1" noChangeAspect="1"/>
          </p:cNvPicPr>
          <p:nvPr>
            <p:ph idx="10"/>
          </p:nvPr>
        </p:nvPicPr>
        <p:blipFill>
          <a:blip r:embed="rId2"/>
          <a:stretch>
            <a:fillRect/>
          </a:stretch>
        </p:blipFill>
        <p:spPr>
          <a:xfrm>
            <a:off x="6383174" y="1721223"/>
            <a:ext cx="5283200" cy="3962400"/>
          </a:xfrm>
          <a:prstGeom prst="rect">
            <a:avLst/>
          </a:prstGeom>
        </p:spPr>
      </p:pic>
    </p:spTree>
    <p:extLst>
      <p:ext uri="{BB962C8B-B14F-4D97-AF65-F5344CB8AC3E}">
        <p14:creationId xmlns:p14="http://schemas.microsoft.com/office/powerpoint/2010/main" val="3612147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Google Shape;93;p2">
            <a:extLst>
              <a:ext uri="{FF2B5EF4-FFF2-40B4-BE49-F238E27FC236}">
                <a16:creationId xmlns:a16="http://schemas.microsoft.com/office/drawing/2014/main" id="{C21AAEEF-7F19-6165-E491-1A76541EDDD4}"/>
              </a:ext>
            </a:extLst>
          </p:cNvPr>
          <p:cNvSpPr txBox="1">
            <a:spLocks noGrp="1" noChangeArrowheads="1"/>
          </p:cNvSpPr>
          <p:nvPr>
            <p:ph type="body" idx="1"/>
          </p:nvPr>
        </p:nvSpPr>
        <p:spPr>
          <a:xfrm>
            <a:off x="609600" y="1870075"/>
            <a:ext cx="10972800" cy="3839845"/>
          </a:xfrm>
        </p:spPr>
        <p:txBody>
          <a:bodyPr/>
          <a:lstStyle/>
          <a:p>
            <a:pPr marL="0" indent="0" algn="ctr" eaLnBrk="1" hangingPunct="1">
              <a:spcBef>
                <a:spcPct val="0"/>
              </a:spcBef>
              <a:spcAft>
                <a:spcPct val="0"/>
              </a:spcAft>
              <a:buClr>
                <a:srgbClr val="000000"/>
              </a:buClr>
              <a:buSzPts val="3200"/>
              <a:buFont typeface="Arial" panose="020B0604020202020204" pitchFamily="34" charset="0"/>
              <a:buNone/>
            </a:pPr>
            <a:r>
              <a:rPr lang="en-US" altLang="en-US" sz="5400" dirty="0">
                <a:latin typeface="+mn-lt"/>
                <a:cs typeface="Calibri" panose="020F0502020204030204" pitchFamily="34" charset="0"/>
                <a:sym typeface="Calibri" panose="020F0502020204030204" pitchFamily="34" charset="0"/>
              </a:rPr>
              <a:t>Our program will begin promptly at 3:00 p.m. EST. Until then, please sit back and enjoy the music!</a:t>
            </a:r>
          </a:p>
        </p:txBody>
      </p:sp>
      <p:sp>
        <p:nvSpPr>
          <p:cNvPr id="14339" name="Google Shape;94;p2">
            <a:extLst>
              <a:ext uri="{FF2B5EF4-FFF2-40B4-BE49-F238E27FC236}">
                <a16:creationId xmlns:a16="http://schemas.microsoft.com/office/drawing/2014/main" id="{A19B53FE-2E02-15D9-F63D-1547B02E65FD}"/>
              </a:ext>
            </a:extLst>
          </p:cNvPr>
          <p:cNvSpPr txBox="1">
            <a:spLocks noGrp="1" noChangeArrowheads="1"/>
          </p:cNvSpPr>
          <p:nvPr>
            <p:ph type="title"/>
          </p:nvPr>
        </p:nvSpPr>
        <p:spPr>
          <a:xfrm>
            <a:off x="0" y="0"/>
            <a:ext cx="12192000" cy="1384300"/>
          </a:xfrm>
        </p:spPr>
        <p:txBody>
          <a:bodyPr/>
          <a:lstStyle/>
          <a:p>
            <a:pPr eaLnBrk="1" hangingPunct="1">
              <a:lnSpc>
                <a:spcPct val="100000"/>
              </a:lnSpc>
              <a:spcBef>
                <a:spcPct val="0"/>
              </a:spcBef>
              <a:spcAft>
                <a:spcPct val="0"/>
              </a:spcAft>
            </a:pPr>
            <a:r>
              <a:rPr lang="en-US" altLang="en-US" sz="4000" b="1" dirty="0">
                <a:solidFill>
                  <a:srgbClr val="FFFFFF"/>
                </a:solidFill>
                <a:latin typeface="+mj-lt"/>
                <a:cs typeface="Calibri" panose="020F0502020204030204" pitchFamily="34" charset="0"/>
                <a:sym typeface="Calibri" panose="020F0502020204030204" pitchFamily="34" charset="0"/>
              </a:rPr>
              <a:t>Thank You for Joining us for Today’s </a:t>
            </a:r>
            <a:br>
              <a:rPr lang="en-US" altLang="en-US" sz="4000" b="1" dirty="0">
                <a:solidFill>
                  <a:srgbClr val="FFFFFF"/>
                </a:solidFill>
                <a:latin typeface="+mj-lt"/>
                <a:cs typeface="Calibri" panose="020F0502020204030204" pitchFamily="34" charset="0"/>
                <a:sym typeface="Calibri" panose="020F0502020204030204" pitchFamily="34" charset="0"/>
              </a:rPr>
            </a:br>
            <a:r>
              <a:rPr lang="en-US" altLang="en-US" sz="4000" b="1" dirty="0">
                <a:solidFill>
                  <a:srgbClr val="FFFFFF"/>
                </a:solidFill>
                <a:latin typeface="+mj-lt"/>
                <a:cs typeface="Calibri" panose="020F0502020204030204" pitchFamily="34" charset="0"/>
                <a:sym typeface="Calibri" panose="020F0502020204030204" pitchFamily="34" charset="0"/>
              </a:rPr>
              <a:t>National Community of Practice Webinar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0312" y="1562101"/>
            <a:ext cx="6003876" cy="4472940"/>
          </a:xfrm>
        </p:spPr>
        <p:txBody>
          <a:bodyPr/>
          <a:lstStyle/>
          <a:p>
            <a:pPr marL="285750" indent="-285750">
              <a:lnSpc>
                <a:spcPct val="95000"/>
              </a:lnSpc>
              <a:spcAft>
                <a:spcPts val="1800"/>
              </a:spcAft>
              <a:buFont typeface="Arial" panose="020B0604020202020204" pitchFamily="34" charset="0"/>
              <a:buChar char="•"/>
            </a:pPr>
            <a:r>
              <a:rPr lang="en-US" sz="2400" dirty="0"/>
              <a:t>Contract through the State of Illinois-Dept. of Rehab Services (VR) program.</a:t>
            </a:r>
          </a:p>
          <a:p>
            <a:pPr marL="285750" indent="-285750">
              <a:lnSpc>
                <a:spcPct val="95000"/>
              </a:lnSpc>
              <a:spcAft>
                <a:spcPts val="1800"/>
              </a:spcAft>
              <a:buFont typeface="Arial" panose="020B0604020202020204" pitchFamily="34" charset="0"/>
              <a:buChar char="•"/>
            </a:pPr>
            <a:r>
              <a:rPr lang="en-US" sz="2400" dirty="0"/>
              <a:t>Milestone payments are reached at 15, 45, and 90 days of employment.</a:t>
            </a:r>
          </a:p>
          <a:p>
            <a:pPr marL="285750" indent="-285750">
              <a:lnSpc>
                <a:spcPct val="95000"/>
              </a:lnSpc>
              <a:spcAft>
                <a:spcPts val="1800"/>
              </a:spcAft>
              <a:buFont typeface="Arial" panose="020B0604020202020204" pitchFamily="34" charset="0"/>
              <a:buChar char="•"/>
            </a:pPr>
            <a:r>
              <a:rPr lang="en-US" sz="2400" dirty="0"/>
              <a:t>This program is ideal for individuals who are not receiving SSI/SSDI or who do not wish to end their SSI/SSDI benefits. </a:t>
            </a:r>
          </a:p>
          <a:p>
            <a:pPr marL="285750" indent="-285750">
              <a:lnSpc>
                <a:spcPct val="95000"/>
              </a:lnSpc>
              <a:spcAft>
                <a:spcPts val="1200"/>
              </a:spcAft>
              <a:buFont typeface="Arial" panose="020B0604020202020204" pitchFamily="34" charset="0"/>
              <a:buChar char="•"/>
            </a:pPr>
            <a:r>
              <a:rPr lang="en-US" sz="2400" dirty="0"/>
              <a:t>This program provides counseling and prep work to get a job. </a:t>
            </a:r>
            <a:r>
              <a:rPr lang="en-US" sz="2400" b="1" i="1" dirty="0"/>
              <a:t>NOT</a:t>
            </a:r>
            <a:r>
              <a:rPr lang="en-US" sz="2400" dirty="0"/>
              <a:t> on-the-job training.</a:t>
            </a:r>
          </a:p>
          <a:p>
            <a:endParaRPr lang="en-US" sz="2400" dirty="0"/>
          </a:p>
          <a:p>
            <a:endParaRPr lang="en-US" dirty="0"/>
          </a:p>
        </p:txBody>
      </p:sp>
      <p:sp>
        <p:nvSpPr>
          <p:cNvPr id="5" name="Title 4"/>
          <p:cNvSpPr>
            <a:spLocks noGrp="1"/>
          </p:cNvSpPr>
          <p:nvPr>
            <p:ph type="title"/>
          </p:nvPr>
        </p:nvSpPr>
        <p:spPr/>
        <p:txBody>
          <a:bodyPr/>
          <a:lstStyle/>
          <a:p>
            <a:pPr algn="ctr"/>
            <a:r>
              <a:rPr lang="en-US" sz="4400" b="1" dirty="0">
                <a:solidFill>
                  <a:schemeClr val="bg1"/>
                </a:solidFill>
                <a:latin typeface="+mj-lt"/>
              </a:rPr>
              <a:t>DRS/VR—</a:t>
            </a:r>
            <a:r>
              <a:rPr lang="en-US" sz="4400" b="1">
                <a:solidFill>
                  <a:schemeClr val="bg1"/>
                </a:solidFill>
                <a:latin typeface="+mj-lt"/>
              </a:rPr>
              <a:t>Milestone Competitive</a:t>
            </a:r>
            <a:br>
              <a:rPr lang="en-US" sz="4400" b="1">
                <a:solidFill>
                  <a:schemeClr val="bg1"/>
                </a:solidFill>
                <a:latin typeface="+mj-lt"/>
              </a:rPr>
            </a:br>
            <a:r>
              <a:rPr lang="en-US" sz="4400" b="1">
                <a:solidFill>
                  <a:schemeClr val="bg1"/>
                </a:solidFill>
                <a:latin typeface="+mj-lt"/>
              </a:rPr>
              <a:t>Employment</a:t>
            </a:r>
            <a:endParaRPr lang="en-US" sz="4400" b="1" dirty="0">
              <a:solidFill>
                <a:schemeClr val="bg1"/>
              </a:solidFill>
              <a:latin typeface="+mj-lt"/>
            </a:endParaRPr>
          </a:p>
        </p:txBody>
      </p:sp>
      <p:pic>
        <p:nvPicPr>
          <p:cNvPr id="4" name="Content Placeholder 3" descr="Image of a man smiling standing in stocking area. ">
            <a:extLst>
              <a:ext uri="{FF2B5EF4-FFF2-40B4-BE49-F238E27FC236}">
                <a16:creationId xmlns:a16="http://schemas.microsoft.com/office/drawing/2014/main" id="{8E83F8E6-A3F3-931B-17A2-D21886FE7F59}"/>
              </a:ext>
            </a:extLst>
          </p:cNvPr>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541796" y="2281836"/>
            <a:ext cx="5283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726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599" y="1562101"/>
            <a:ext cx="7497148" cy="4345362"/>
          </a:xfrm>
        </p:spPr>
        <p:txBody>
          <a:bodyPr/>
          <a:lstStyle/>
          <a:p>
            <a:pPr marL="342900" indent="-342900">
              <a:lnSpc>
                <a:spcPct val="95000"/>
              </a:lnSpc>
              <a:spcAft>
                <a:spcPts val="1800"/>
              </a:spcAft>
              <a:buFont typeface="Arial" panose="020B0604020202020204" pitchFamily="34" charset="0"/>
              <a:buChar char="•"/>
            </a:pPr>
            <a:r>
              <a:rPr lang="en-US" sz="2400" dirty="0"/>
              <a:t>First site opened in 2017.</a:t>
            </a:r>
          </a:p>
          <a:p>
            <a:pPr marL="342900" indent="-342900">
              <a:lnSpc>
                <a:spcPct val="95000"/>
              </a:lnSpc>
              <a:spcAft>
                <a:spcPts val="1800"/>
              </a:spcAft>
              <a:buFont typeface="Arial" panose="020B0604020202020204" pitchFamily="34" charset="0"/>
              <a:buChar char="•"/>
            </a:pPr>
            <a:r>
              <a:rPr lang="en-US" sz="2400" dirty="0"/>
              <a:t>Collaboration between RAMP, local school districts, a host business, and the State of Illinois.</a:t>
            </a:r>
          </a:p>
          <a:p>
            <a:pPr marL="342900" indent="-342900">
              <a:lnSpc>
                <a:spcPct val="95000"/>
              </a:lnSpc>
              <a:spcAft>
                <a:spcPts val="1800"/>
              </a:spcAft>
              <a:buFont typeface="Arial" panose="020B0604020202020204" pitchFamily="34" charset="0"/>
              <a:buChar char="•"/>
            </a:pPr>
            <a:r>
              <a:rPr lang="en-US" sz="2400" dirty="0"/>
              <a:t>RAMP is now a partner at 3 PS sites!</a:t>
            </a:r>
          </a:p>
          <a:p>
            <a:pPr marL="342900" indent="-342900">
              <a:lnSpc>
                <a:spcPct val="95000"/>
              </a:lnSpc>
              <a:spcAft>
                <a:spcPts val="1800"/>
              </a:spcAft>
              <a:buFont typeface="Arial" panose="020B0604020202020204" pitchFamily="34" charset="0"/>
              <a:buChar char="•"/>
            </a:pPr>
            <a:r>
              <a:rPr lang="en-US" sz="2400" dirty="0"/>
              <a:t>Paid for through the State of Illinois Dept. Of Rehab Services (VR) and Fundraising/Development.</a:t>
            </a:r>
          </a:p>
          <a:p>
            <a:pPr marL="342900" indent="-342900">
              <a:lnSpc>
                <a:spcPct val="95000"/>
              </a:lnSpc>
              <a:spcAft>
                <a:spcPts val="1800"/>
              </a:spcAft>
              <a:buFont typeface="Arial" panose="020B0604020202020204" pitchFamily="34" charset="0"/>
              <a:buChar char="•"/>
            </a:pPr>
            <a:r>
              <a:rPr lang="en-US" sz="2400" dirty="0"/>
              <a:t>High rates of success for youth that traditionally have very low rates of employment after leaving high school.</a:t>
            </a:r>
          </a:p>
          <a:p>
            <a:endParaRPr lang="en-US" dirty="0"/>
          </a:p>
        </p:txBody>
      </p:sp>
      <p:sp>
        <p:nvSpPr>
          <p:cNvPr id="5" name="Title 4"/>
          <p:cNvSpPr>
            <a:spLocks noGrp="1"/>
          </p:cNvSpPr>
          <p:nvPr>
            <p:ph type="title"/>
          </p:nvPr>
        </p:nvSpPr>
        <p:spPr/>
        <p:txBody>
          <a:bodyPr/>
          <a:lstStyle/>
          <a:p>
            <a:pPr algn="ctr"/>
            <a:r>
              <a:rPr lang="en-US" sz="4400" b="1" dirty="0">
                <a:solidFill>
                  <a:schemeClr val="bg1"/>
                </a:solidFill>
                <a:latin typeface="+mj-lt"/>
              </a:rPr>
              <a:t>Project SEARCH</a:t>
            </a:r>
          </a:p>
        </p:txBody>
      </p:sp>
      <p:pic>
        <p:nvPicPr>
          <p:cNvPr id="10" name="Content Placeholder 9" descr="Two people with masks on working together.">
            <a:extLst>
              <a:ext uri="{FF2B5EF4-FFF2-40B4-BE49-F238E27FC236}">
                <a16:creationId xmlns:a16="http://schemas.microsoft.com/office/drawing/2014/main" id="{7A57A310-41FD-D906-5364-6DF40DC378A2}"/>
              </a:ext>
            </a:extLst>
          </p:cNvPr>
          <p:cNvPicPr>
            <a:picLocks noGrp="1" noChangeAspect="1"/>
          </p:cNvPicPr>
          <p:nvPr>
            <p:ph idx="10"/>
          </p:nvPr>
        </p:nvPicPr>
        <p:blipFill>
          <a:blip r:embed="rId2"/>
          <a:stretch>
            <a:fillRect/>
          </a:stretch>
        </p:blipFill>
        <p:spPr>
          <a:xfrm>
            <a:off x="8214049" y="1562100"/>
            <a:ext cx="3235661" cy="4297363"/>
          </a:xfrm>
          <a:prstGeom prst="rect">
            <a:avLst/>
          </a:prstGeom>
        </p:spPr>
      </p:pic>
    </p:spTree>
    <p:extLst>
      <p:ext uri="{BB962C8B-B14F-4D97-AF65-F5344CB8AC3E}">
        <p14:creationId xmlns:p14="http://schemas.microsoft.com/office/powerpoint/2010/main" val="293553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380;p97" descr="Image of dice representing a question and answer session. ">
            <a:extLst>
              <a:ext uri="{FF2B5EF4-FFF2-40B4-BE49-F238E27FC236}">
                <a16:creationId xmlns:a16="http://schemas.microsoft.com/office/drawing/2014/main" id="{5D5DB38D-EDBF-E4AA-60D6-D2C4870B144C}"/>
              </a:ext>
            </a:extLst>
          </p:cNvPr>
          <p:cNvSpPr txBox="1">
            <a:spLocks noGrp="1" noChangeArrowheads="1"/>
          </p:cNvSpPr>
          <p:nvPr>
            <p:ph type="body" idx="1"/>
          </p:nvPr>
        </p:nvSpPr>
        <p:spPr>
          <a:xfrm>
            <a:off x="612913" y="1562100"/>
            <a:ext cx="5486400" cy="4297363"/>
          </a:xfrm>
        </p:spPr>
        <p:txBody>
          <a:bodyPr/>
          <a:lstStyle/>
          <a:p>
            <a:pPr marL="342900" indent="-342900" eaLnBrk="1" hangingPunct="1">
              <a:spcBef>
                <a:spcPct val="0"/>
              </a:spcBef>
              <a:spcAft>
                <a:spcPts val="3600"/>
              </a:spcAft>
              <a:buSzPct val="90000"/>
            </a:pPr>
            <a:r>
              <a:rPr lang="en-US" altLang="en-US" sz="3200" dirty="0">
                <a:latin typeface="+mn-lt"/>
                <a:cs typeface="Calibri" panose="020F0502020204030204" pitchFamily="34" charset="0"/>
                <a:sym typeface="Calibri" panose="020F0502020204030204" pitchFamily="34" charset="0"/>
              </a:rPr>
              <a:t>We want to hear from you!</a:t>
            </a:r>
          </a:p>
          <a:p>
            <a:pPr marL="342900" indent="-342900" eaLnBrk="1" hangingPunct="1">
              <a:spcBef>
                <a:spcPct val="0"/>
              </a:spcBef>
              <a:spcAft>
                <a:spcPts val="3600"/>
              </a:spcAft>
              <a:buSzPct val="90000"/>
            </a:pPr>
            <a:r>
              <a:rPr lang="en-US" altLang="en-US" sz="3200" dirty="0">
                <a:latin typeface="+mn-lt"/>
                <a:cs typeface="Calibri" panose="020F0502020204030204" pitchFamily="34" charset="0"/>
                <a:sym typeface="Calibri" panose="020F0502020204030204" pitchFamily="34" charset="0"/>
              </a:rPr>
              <a:t>Please type a question in the chat box and we will try our best to answer!</a:t>
            </a:r>
          </a:p>
        </p:txBody>
      </p:sp>
      <p:sp>
        <p:nvSpPr>
          <p:cNvPr id="47107" name="Google Shape;382;p97">
            <a:extLst>
              <a:ext uri="{FF2B5EF4-FFF2-40B4-BE49-F238E27FC236}">
                <a16:creationId xmlns:a16="http://schemas.microsoft.com/office/drawing/2014/main" id="{E0B33B00-021E-FA74-E66A-AA8D935DABE0}"/>
              </a:ext>
            </a:extLst>
          </p:cNvPr>
          <p:cNvSpPr txBox="1">
            <a:spLocks noGrp="1" noChangeArrowheads="1"/>
          </p:cNvSpPr>
          <p:nvPr>
            <p:ph type="title"/>
          </p:nvPr>
        </p:nvSpPr>
        <p:spPr>
          <a:xfrm>
            <a:off x="0" y="0"/>
            <a:ext cx="12192000" cy="1384300"/>
          </a:xfrm>
        </p:spPr>
        <p:txBody>
          <a:bodyPr/>
          <a:lstStyle/>
          <a:p>
            <a:pPr eaLnBrk="1" hangingPunct="1">
              <a:spcBef>
                <a:spcPct val="0"/>
              </a:spcBef>
              <a:spcAft>
                <a:spcPct val="0"/>
              </a:spcAft>
            </a:pPr>
            <a:r>
              <a:rPr lang="en-US" altLang="en-US" sz="4400" b="1" dirty="0">
                <a:solidFill>
                  <a:srgbClr val="FFFFFF"/>
                </a:solidFill>
                <a:latin typeface="+mj-lt"/>
                <a:cs typeface="Calibri" panose="020F0502020204030204" pitchFamily="34" charset="0"/>
                <a:sym typeface="Calibri" panose="020F0502020204030204" pitchFamily="34" charset="0"/>
              </a:rPr>
              <a:t>Question and Answer Session </a:t>
            </a:r>
          </a:p>
        </p:txBody>
      </p:sp>
      <p:pic>
        <p:nvPicPr>
          <p:cNvPr id="3" name="Picture 2" descr="Yellow question mark">
            <a:extLst>
              <a:ext uri="{FF2B5EF4-FFF2-40B4-BE49-F238E27FC236}">
                <a16:creationId xmlns:a16="http://schemas.microsoft.com/office/drawing/2014/main" id="{AFA3FBBA-8C7C-2C2D-F4D4-DBB5F3E6F104}"/>
              </a:ext>
            </a:extLst>
          </p:cNvPr>
          <p:cNvPicPr>
            <a:picLocks noChangeAspect="1"/>
          </p:cNvPicPr>
          <p:nvPr/>
        </p:nvPicPr>
        <p:blipFill>
          <a:blip r:embed="rId3"/>
          <a:stretch>
            <a:fillRect/>
          </a:stretch>
        </p:blipFill>
        <p:spPr>
          <a:xfrm>
            <a:off x="7393976" y="2072531"/>
            <a:ext cx="3816382" cy="228971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Google Shape;388;p54">
            <a:extLst>
              <a:ext uri="{FF2B5EF4-FFF2-40B4-BE49-F238E27FC236}">
                <a16:creationId xmlns:a16="http://schemas.microsoft.com/office/drawing/2014/main" id="{A16E149E-4521-7966-21E3-224AF8B3BF77}"/>
              </a:ext>
            </a:extLst>
          </p:cNvPr>
          <p:cNvSpPr txBox="1">
            <a:spLocks noGrp="1"/>
          </p:cNvSpPr>
          <p:nvPr>
            <p:ph type="body" idx="1"/>
          </p:nvPr>
        </p:nvSpPr>
        <p:spPr>
          <a:xfrm>
            <a:off x="385481" y="1940767"/>
            <a:ext cx="11456895" cy="3965511"/>
          </a:xfrm>
        </p:spPr>
        <p:txBody>
          <a:bodyPr>
            <a:noAutofit/>
          </a:bodyPr>
          <a:lstStyle/>
          <a:p>
            <a:pPr marL="0" indent="0" eaLnBrk="1" fontAlgn="auto" hangingPunct="1">
              <a:spcBef>
                <a:spcPts val="0"/>
              </a:spcBef>
              <a:spcAft>
                <a:spcPts val="2400"/>
              </a:spcAft>
              <a:buSzPct val="129032"/>
              <a:buFont typeface="Arial"/>
              <a:buNone/>
              <a:defRPr/>
            </a:pPr>
            <a:r>
              <a:rPr lang="en-US" sz="2400" b="1" dirty="0">
                <a:solidFill>
                  <a:schemeClr val="dk1"/>
                </a:solidFill>
                <a:latin typeface="+mn-lt"/>
                <a:ea typeface="Calibri"/>
                <a:cs typeface="Calibri"/>
                <a:sym typeface="Calibri"/>
              </a:rPr>
              <a:t>October 10, 2023: 3:00 - 4:00 PM EST</a:t>
            </a:r>
          </a:p>
          <a:p>
            <a:pPr marL="0" indent="0" eaLnBrk="1" fontAlgn="auto" hangingPunct="1">
              <a:spcBef>
                <a:spcPts val="0"/>
              </a:spcBef>
              <a:spcAft>
                <a:spcPts val="2400"/>
              </a:spcAft>
              <a:buSzPct val="129032"/>
              <a:buFont typeface="Arial"/>
              <a:buNone/>
              <a:defRPr/>
            </a:pPr>
            <a:r>
              <a:rPr lang="en-US" sz="2400" b="1" dirty="0">
                <a:solidFill>
                  <a:schemeClr val="dk1"/>
                </a:solidFill>
                <a:latin typeface="+mn-lt"/>
                <a:ea typeface="Calibri"/>
                <a:cs typeface="Calibri"/>
                <a:sym typeface="Calibri"/>
              </a:rPr>
              <a:t>Presenters: Regina ‘Gina Kline/Enable Ventures and Ohio State University Nisonger Center </a:t>
            </a:r>
          </a:p>
          <a:p>
            <a:pPr marL="0" indent="0" eaLnBrk="1" fontAlgn="auto" hangingPunct="1">
              <a:spcBef>
                <a:spcPts val="0"/>
              </a:spcBef>
              <a:spcAft>
                <a:spcPts val="2400"/>
              </a:spcAft>
              <a:buSzPct val="129032"/>
              <a:buFont typeface="Arial"/>
              <a:buNone/>
              <a:defRPr/>
            </a:pPr>
            <a:r>
              <a:rPr lang="en-US" sz="2400" b="1" dirty="0">
                <a:solidFill>
                  <a:schemeClr val="dk1"/>
                </a:solidFill>
                <a:latin typeface="+mn-lt"/>
                <a:ea typeface="Calibri"/>
                <a:cs typeface="Calibri"/>
                <a:sym typeface="Calibri"/>
              </a:rPr>
              <a:t>Register: </a:t>
            </a:r>
            <a:r>
              <a:rPr lang="en-US" sz="1800" dirty="0">
                <a:effectLst/>
                <a:latin typeface="Times New Roman" panose="02020603050405020304" pitchFamily="18" charset="0"/>
                <a:ea typeface="Times New Roman" panose="02020603050405020304" pitchFamily="18" charset="0"/>
              </a:rPr>
              <a:t> </a:t>
            </a:r>
            <a:r>
              <a:rPr lang="en-US" sz="2400" u="sng" dirty="0">
                <a:solidFill>
                  <a:srgbClr val="0000FF"/>
                </a:solidFill>
                <a:effectLst/>
                <a:latin typeface="+mn-lt"/>
                <a:ea typeface="Times New Roman" panose="02020603050405020304" pitchFamily="18" charset="0"/>
                <a:hlinkClick r:id="rId3"/>
              </a:rPr>
              <a:t>https://bit.ly/DETAC-CoP-Oct-10-2023</a:t>
            </a:r>
            <a:endParaRPr lang="en-US" sz="2400" b="1" dirty="0">
              <a:solidFill>
                <a:schemeClr val="dk1"/>
              </a:solidFill>
              <a:latin typeface="+mn-lt"/>
              <a:ea typeface="Calibri"/>
              <a:cs typeface="Calibri"/>
              <a:sym typeface="Calibri"/>
            </a:endParaRPr>
          </a:p>
          <a:p>
            <a:pPr marL="0" indent="0" eaLnBrk="1" fontAlgn="auto" hangingPunct="1">
              <a:spcBef>
                <a:spcPts val="0"/>
              </a:spcBef>
              <a:spcAft>
                <a:spcPts val="2400"/>
              </a:spcAft>
              <a:buSzPct val="129032"/>
              <a:buFont typeface="Arial"/>
              <a:buNone/>
              <a:defRPr/>
            </a:pPr>
            <a:endParaRPr lang="en-US" sz="2400" b="1" dirty="0">
              <a:solidFill>
                <a:schemeClr val="dk1"/>
              </a:solidFill>
              <a:latin typeface="+mn-lt"/>
              <a:ea typeface="Calibri"/>
              <a:cs typeface="Calibri"/>
              <a:sym typeface="Calibri"/>
            </a:endParaRPr>
          </a:p>
        </p:txBody>
      </p:sp>
      <p:sp>
        <p:nvSpPr>
          <p:cNvPr id="49155" name="Title 4">
            <a:extLst>
              <a:ext uri="{FF2B5EF4-FFF2-40B4-BE49-F238E27FC236}">
                <a16:creationId xmlns:a16="http://schemas.microsoft.com/office/drawing/2014/main" id="{760C2626-D862-5DA7-FB13-429807F4BF9D}"/>
              </a:ext>
            </a:extLst>
          </p:cNvPr>
          <p:cNvSpPr txBox="1">
            <a:spLocks noGrp="1" noChangeArrowheads="1"/>
          </p:cNvSpPr>
          <p:nvPr>
            <p:ph type="title"/>
          </p:nvPr>
        </p:nvSpPr>
        <p:spPr>
          <a:xfrm>
            <a:off x="0" y="0"/>
            <a:ext cx="12192000" cy="1384300"/>
          </a:xfrm>
          <a:effectLst/>
        </p:spPr>
        <p:txBody>
          <a:bodyPr/>
          <a:lstStyle/>
          <a:p>
            <a:pPr>
              <a:lnSpc>
                <a:spcPct val="92000"/>
              </a:lnSpc>
              <a:spcBef>
                <a:spcPct val="0"/>
              </a:spcBef>
              <a:spcAft>
                <a:spcPct val="0"/>
              </a:spcAft>
            </a:pPr>
            <a:r>
              <a:rPr lang="en-US" altLang="en-US" sz="3200" b="1" dirty="0">
                <a:solidFill>
                  <a:srgbClr val="FFFFFF"/>
                </a:solidFill>
                <a:latin typeface="+mj-lt"/>
                <a:cs typeface="Calibri" panose="020F0502020204030204" pitchFamily="34" charset="0"/>
                <a:sym typeface="Calibri" panose="020F0502020204030204" pitchFamily="34" charset="0"/>
              </a:rPr>
              <a:t>Upcoming Webinar- Advancing Access and Equity for People with Disabilities through Technology, Celebrating National Disability Employment Awareness Month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F6FB7D-FD5E-A010-E2ED-F8FD9909C3B9}"/>
              </a:ext>
            </a:extLst>
          </p:cNvPr>
          <p:cNvSpPr>
            <a:spLocks noGrp="1"/>
          </p:cNvSpPr>
          <p:nvPr>
            <p:ph type="body" idx="1"/>
          </p:nvPr>
        </p:nvSpPr>
        <p:spPr>
          <a:xfrm>
            <a:off x="429767" y="1567767"/>
            <a:ext cx="11317473" cy="4297363"/>
          </a:xfrm>
        </p:spPr>
        <p:txBody>
          <a:bodyPr/>
          <a:lstStyle/>
          <a:p>
            <a:pPr>
              <a:spcBef>
                <a:spcPts val="0"/>
              </a:spcBef>
              <a:spcAft>
                <a:spcPts val="1800"/>
              </a:spcAft>
            </a:pPr>
            <a:r>
              <a:rPr lang="en-US" sz="1800" dirty="0">
                <a:latin typeface="+mn-lt"/>
              </a:rPr>
              <a:t>Facilitated by: The National Disability Rights Network</a:t>
            </a:r>
          </a:p>
          <a:p>
            <a:pPr marL="114300" indent="0">
              <a:spcBef>
                <a:spcPts val="0"/>
              </a:spcBef>
              <a:spcAft>
                <a:spcPts val="300"/>
              </a:spcAft>
              <a:buNone/>
            </a:pPr>
            <a:r>
              <a:rPr lang="en-US" sz="1800" b="1" dirty="0">
                <a:latin typeface="+mn-lt"/>
              </a:rPr>
              <a:t>Session Dates:</a:t>
            </a:r>
          </a:p>
          <a:p>
            <a:pPr marL="800100" lvl="1">
              <a:spcBef>
                <a:spcPts val="0"/>
              </a:spcBef>
              <a:spcAft>
                <a:spcPts val="300"/>
              </a:spcAft>
              <a:buFont typeface="Arial" panose="020B0604020202020204" pitchFamily="34" charset="0"/>
              <a:buChar char="•"/>
            </a:pPr>
            <a:r>
              <a:rPr lang="en-US" sz="1800" spc="-10" dirty="0">
                <a:solidFill>
                  <a:srgbClr val="000000"/>
                </a:solidFill>
                <a:effectLst/>
                <a:latin typeface="+mn-lt"/>
                <a:ea typeface="Times New Roman" panose="02020603050405020304" pitchFamily="18" charset="0"/>
              </a:rPr>
              <a:t>Session One: October 19: 2:00-3:30PM/ET</a:t>
            </a:r>
          </a:p>
          <a:p>
            <a:pPr marL="800100" lvl="1">
              <a:spcBef>
                <a:spcPts val="0"/>
              </a:spcBef>
              <a:spcAft>
                <a:spcPts val="300"/>
              </a:spcAft>
              <a:buFont typeface="Arial" panose="020B0604020202020204" pitchFamily="34" charset="0"/>
              <a:buChar char="•"/>
            </a:pPr>
            <a:r>
              <a:rPr lang="en-US" sz="1800" spc="-10" dirty="0">
                <a:solidFill>
                  <a:srgbClr val="000000"/>
                </a:solidFill>
                <a:effectLst/>
                <a:latin typeface="+mn-lt"/>
                <a:ea typeface="Times New Roman" panose="02020603050405020304" pitchFamily="18" charset="0"/>
              </a:rPr>
              <a:t>Session Two:  November 16 from 2:00-3:30PM/ET</a:t>
            </a:r>
          </a:p>
          <a:p>
            <a:pPr marL="800100" lvl="1">
              <a:spcBef>
                <a:spcPts val="0"/>
              </a:spcBef>
              <a:spcAft>
                <a:spcPts val="300"/>
              </a:spcAft>
              <a:buFont typeface="Arial" panose="020B0604020202020204" pitchFamily="34" charset="0"/>
              <a:buChar char="•"/>
            </a:pPr>
            <a:r>
              <a:rPr lang="en-US" sz="1800" spc="-10" dirty="0">
                <a:solidFill>
                  <a:srgbClr val="000000"/>
                </a:solidFill>
                <a:effectLst/>
                <a:latin typeface="+mn-lt"/>
                <a:ea typeface="Times New Roman" panose="02020603050405020304" pitchFamily="18" charset="0"/>
              </a:rPr>
              <a:t>Session Three: December 21 from 2:00-3:30PM/ET</a:t>
            </a:r>
          </a:p>
          <a:p>
            <a:pPr marL="800100" lvl="1">
              <a:spcBef>
                <a:spcPts val="0"/>
              </a:spcBef>
              <a:spcAft>
                <a:spcPts val="1200"/>
              </a:spcAft>
              <a:buFont typeface="Arial" panose="020B0604020202020204" pitchFamily="34" charset="0"/>
              <a:buChar char="•"/>
            </a:pPr>
            <a:r>
              <a:rPr lang="en-US" sz="1800" spc="-10" dirty="0">
                <a:latin typeface="+mn-lt"/>
              </a:rPr>
              <a:t>Session Four: January 18 from 2:00-3:30PM/ET</a:t>
            </a:r>
          </a:p>
          <a:p>
            <a:pPr marL="0" indent="0">
              <a:spcBef>
                <a:spcPts val="0"/>
              </a:spcBef>
              <a:spcAft>
                <a:spcPts val="300"/>
              </a:spcAft>
              <a:buNone/>
            </a:pPr>
            <a:r>
              <a:rPr lang="en-US" sz="1800" b="1" spc="-10" dirty="0">
                <a:latin typeface="+mn-lt"/>
                <a:ea typeface="Times New Roman" panose="02020603050405020304" pitchFamily="18" charset="0"/>
              </a:rPr>
              <a:t>  Session Topics:</a:t>
            </a:r>
          </a:p>
          <a:p>
            <a:pPr marL="800100" lvl="1">
              <a:spcBef>
                <a:spcPts val="0"/>
              </a:spcBef>
              <a:spcAft>
                <a:spcPts val="300"/>
              </a:spcAft>
              <a:buFont typeface="Arial" panose="020B0604020202020204" pitchFamily="34" charset="0"/>
              <a:buChar char="•"/>
            </a:pPr>
            <a:r>
              <a:rPr lang="en-US" sz="1800" spc="-10" dirty="0">
                <a:solidFill>
                  <a:srgbClr val="000000"/>
                </a:solidFill>
                <a:effectLst/>
                <a:latin typeface="+mn-lt"/>
                <a:ea typeface="Calibri" panose="020F0502020204030204" pitchFamily="34" charset="0"/>
              </a:rPr>
              <a:t>Policy and legislative efforts</a:t>
            </a:r>
          </a:p>
          <a:p>
            <a:pPr marL="800100" lvl="1">
              <a:spcBef>
                <a:spcPts val="0"/>
              </a:spcBef>
              <a:spcAft>
                <a:spcPts val="300"/>
              </a:spcAft>
              <a:buFont typeface="Arial" panose="020B0604020202020204" pitchFamily="34" charset="0"/>
              <a:buChar char="•"/>
            </a:pPr>
            <a:r>
              <a:rPr lang="en-US" sz="1800" spc="-10" dirty="0">
                <a:solidFill>
                  <a:srgbClr val="000000"/>
                </a:solidFill>
                <a:effectLst/>
                <a:latin typeface="+mn-lt"/>
                <a:ea typeface="Calibri" panose="020F0502020204030204" pitchFamily="34" charset="0"/>
              </a:rPr>
              <a:t>Alternatives to 14(c) (e.g., E1st, discovery, VR, other options)</a:t>
            </a:r>
          </a:p>
          <a:p>
            <a:pPr marL="800100" lvl="1">
              <a:spcBef>
                <a:spcPts val="0"/>
              </a:spcBef>
              <a:spcAft>
                <a:spcPts val="300"/>
              </a:spcAft>
              <a:buFont typeface="Arial" panose="020B0604020202020204" pitchFamily="34" charset="0"/>
              <a:buChar char="•"/>
            </a:pPr>
            <a:r>
              <a:rPr lang="en-US" sz="1800" spc="-10" dirty="0">
                <a:solidFill>
                  <a:srgbClr val="000000"/>
                </a:solidFill>
                <a:effectLst/>
                <a:latin typeface="+mn-lt"/>
                <a:ea typeface="Calibri" panose="020F0502020204030204" pitchFamily="34" charset="0"/>
              </a:rPr>
              <a:t>Self-advocacy and messaging</a:t>
            </a:r>
          </a:p>
          <a:p>
            <a:pPr marL="800100" lvl="1">
              <a:spcBef>
                <a:spcPts val="0"/>
              </a:spcBef>
              <a:spcAft>
                <a:spcPts val="1200"/>
              </a:spcAft>
              <a:buFont typeface="Arial" panose="020B0604020202020204" pitchFamily="34" charset="0"/>
              <a:buChar char="•"/>
            </a:pPr>
            <a:r>
              <a:rPr lang="en-US" sz="1800" spc="-10" dirty="0">
                <a:solidFill>
                  <a:srgbClr val="000000"/>
                </a:solidFill>
                <a:effectLst/>
                <a:latin typeface="+mn-lt"/>
                <a:ea typeface="Calibri" panose="020F0502020204030204" pitchFamily="34" charset="0"/>
              </a:rPr>
              <a:t>Systems change  </a:t>
            </a:r>
            <a:endParaRPr lang="en-US" sz="1800" spc="-10" dirty="0">
              <a:solidFill>
                <a:srgbClr val="000000"/>
              </a:solidFill>
              <a:effectLst/>
              <a:latin typeface="+mn-lt"/>
              <a:ea typeface="Times New Roman" panose="02020603050405020304" pitchFamily="18" charset="0"/>
            </a:endParaRPr>
          </a:p>
          <a:p>
            <a:pPr>
              <a:spcBef>
                <a:spcPts val="0"/>
              </a:spcBef>
            </a:pPr>
            <a:r>
              <a:rPr lang="en-US" sz="1800" b="1" dirty="0">
                <a:solidFill>
                  <a:schemeClr val="accent2"/>
                </a:solidFill>
              </a:rPr>
              <a:t>Space is limited </a:t>
            </a:r>
            <a:r>
              <a:rPr lang="en-US" sz="1800" dirty="0"/>
              <a:t>– Apply Here: </a:t>
            </a:r>
            <a:r>
              <a:rPr lang="en-US" sz="1800" dirty="0">
                <a:hlinkClick r:id="rId2"/>
              </a:rPr>
              <a:t>https://forms.gle/z5g7DxzZ36NtzySn7</a:t>
            </a:r>
            <a:endParaRPr lang="en-US" sz="1800" dirty="0"/>
          </a:p>
          <a:p>
            <a:pPr marL="114300" indent="0">
              <a:spcBef>
                <a:spcPts val="0"/>
              </a:spcBef>
              <a:buNone/>
            </a:pPr>
            <a:endParaRPr lang="en-US" sz="1800" dirty="0">
              <a:highlight>
                <a:srgbClr val="FFFF00"/>
              </a:highlight>
            </a:endParaRPr>
          </a:p>
        </p:txBody>
      </p:sp>
      <p:sp>
        <p:nvSpPr>
          <p:cNvPr id="3" name="Title 2">
            <a:extLst>
              <a:ext uri="{FF2B5EF4-FFF2-40B4-BE49-F238E27FC236}">
                <a16:creationId xmlns:a16="http://schemas.microsoft.com/office/drawing/2014/main" id="{420FC53D-E8B7-2F87-624F-929B31ABC640}"/>
              </a:ext>
            </a:extLst>
          </p:cNvPr>
          <p:cNvSpPr>
            <a:spLocks noGrp="1"/>
          </p:cNvSpPr>
          <p:nvPr>
            <p:ph type="title"/>
          </p:nvPr>
        </p:nvSpPr>
        <p:spPr/>
        <p:txBody>
          <a:bodyPr/>
          <a:lstStyle/>
          <a:p>
            <a:r>
              <a:rPr lang="en-US" altLang="en-US" sz="3300" b="1" dirty="0">
                <a:solidFill>
                  <a:schemeClr val="accent3"/>
                </a:solidFill>
                <a:latin typeface="+mj-lt"/>
                <a:cs typeface="Calibri" panose="020F0502020204030204" pitchFamily="34" charset="0"/>
                <a:sym typeface="Calibri" panose="020F0502020204030204" pitchFamily="34" charset="0"/>
              </a:rPr>
              <a:t>New</a:t>
            </a:r>
            <a:r>
              <a:rPr lang="en-US" altLang="en-US" sz="3300" b="1" dirty="0">
                <a:solidFill>
                  <a:srgbClr val="FFFFFF"/>
                </a:solidFill>
                <a:latin typeface="+mj-lt"/>
                <a:cs typeface="Calibri" panose="020F0502020204030204" pitchFamily="34" charset="0"/>
                <a:sym typeface="Calibri" panose="020F0502020204030204" pitchFamily="34" charset="0"/>
              </a:rPr>
              <a:t> Results in Systems Excellence (RISE) eLearning Community: Strategies to Phase-Out 14(c) for </a:t>
            </a:r>
            <a:r>
              <a:rPr lang="en-US" altLang="en-US" sz="3300" b="1" dirty="0">
                <a:solidFill>
                  <a:schemeClr val="accent3"/>
                </a:solidFill>
                <a:latin typeface="+mj-lt"/>
                <a:cs typeface="Calibri" panose="020F0502020204030204" pitchFamily="34" charset="0"/>
                <a:sym typeface="Calibri" panose="020F0502020204030204" pitchFamily="34" charset="0"/>
              </a:rPr>
              <a:t>all</a:t>
            </a:r>
            <a:r>
              <a:rPr lang="en-US" altLang="en-US" sz="3300" b="1" dirty="0">
                <a:solidFill>
                  <a:srgbClr val="FFFFFF"/>
                </a:solidFill>
                <a:latin typeface="+mj-lt"/>
                <a:cs typeface="Calibri" panose="020F0502020204030204" pitchFamily="34" charset="0"/>
                <a:sym typeface="Calibri" panose="020F0502020204030204" pitchFamily="34" charset="0"/>
              </a:rPr>
              <a:t> Grantees </a:t>
            </a:r>
            <a:endParaRPr lang="en-US" sz="3300" dirty="0"/>
          </a:p>
        </p:txBody>
      </p:sp>
    </p:spTree>
    <p:extLst>
      <p:ext uri="{BB962C8B-B14F-4D97-AF65-F5344CB8AC3E}">
        <p14:creationId xmlns:p14="http://schemas.microsoft.com/office/powerpoint/2010/main" val="482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403;p57">
            <a:extLst>
              <a:ext uri="{FF2B5EF4-FFF2-40B4-BE49-F238E27FC236}">
                <a16:creationId xmlns:a16="http://schemas.microsoft.com/office/drawing/2014/main" id="{42E16860-44FB-513C-32DE-FA827EE58788}"/>
              </a:ext>
            </a:extLst>
          </p:cNvPr>
          <p:cNvSpPr txBox="1">
            <a:spLocks noGrp="1" noChangeArrowheads="1"/>
          </p:cNvSpPr>
          <p:nvPr>
            <p:ph type="body" idx="2"/>
          </p:nvPr>
        </p:nvSpPr>
        <p:spPr>
          <a:xfrm>
            <a:off x="571500" y="1552575"/>
            <a:ext cx="5867400" cy="4391025"/>
          </a:xfrm>
        </p:spPr>
        <p:txBody>
          <a:bodyPr/>
          <a:lstStyle/>
          <a:p>
            <a:pPr marL="342900" eaLnBrk="1" hangingPunct="1">
              <a:spcBef>
                <a:spcPct val="0"/>
              </a:spcBef>
              <a:spcAft>
                <a:spcPts val="3600"/>
              </a:spcAft>
              <a:buClr>
                <a:srgbClr val="0A172C"/>
              </a:buClr>
              <a:buSzPts val="3200"/>
            </a:pPr>
            <a:r>
              <a:rPr lang="en-US" altLang="en-US" sz="2800" b="1" dirty="0">
                <a:solidFill>
                  <a:srgbClr val="0A172C"/>
                </a:solidFill>
                <a:latin typeface="+mn-lt"/>
                <a:cs typeface="Arial" panose="020B0604020202020204" pitchFamily="34" charset="0"/>
                <a:sym typeface="Calibri" panose="020F0502020204030204" pitchFamily="34" charset="0"/>
              </a:rPr>
              <a:t>Submit your request to the: </a:t>
            </a:r>
            <a:br>
              <a:rPr lang="en-US" altLang="en-US" sz="2800" b="1" dirty="0">
                <a:solidFill>
                  <a:srgbClr val="0A172C"/>
                </a:solidFill>
                <a:latin typeface="+mn-lt"/>
                <a:cs typeface="Arial" panose="020B0604020202020204" pitchFamily="34" charset="0"/>
                <a:sym typeface="Calibri" panose="020F0502020204030204" pitchFamily="34" charset="0"/>
              </a:rPr>
            </a:br>
            <a:r>
              <a:rPr lang="en-US" altLang="en-US" sz="2800" u="sng" dirty="0">
                <a:solidFill>
                  <a:schemeClr val="hlink"/>
                </a:solidFill>
                <a:latin typeface="+mn-lt"/>
                <a:cs typeface="Arial" panose="020B0604020202020204" pitchFamily="34" charset="0"/>
                <a:sym typeface="Calibri" panose="020F0502020204030204" pitchFamily="34" charset="0"/>
                <a:hlinkClick r:id="rId3"/>
              </a:rPr>
              <a:t>on-demand TA request page</a:t>
            </a:r>
            <a:endParaRPr lang="en-US" altLang="en-US" sz="2800" u="sng" dirty="0">
              <a:latin typeface="+mn-lt"/>
              <a:cs typeface="Arial" panose="020B0604020202020204" pitchFamily="34" charset="0"/>
              <a:sym typeface="Calibri" panose="020F0502020204030204" pitchFamily="34" charset="0"/>
            </a:endParaRPr>
          </a:p>
          <a:p>
            <a:pPr marL="342900" eaLnBrk="1" hangingPunct="1">
              <a:spcBef>
                <a:spcPts val="0"/>
              </a:spcBef>
              <a:spcAft>
                <a:spcPts val="3000"/>
              </a:spcAft>
              <a:buClr>
                <a:srgbClr val="0A172C"/>
              </a:buClr>
              <a:buSzPts val="3200"/>
            </a:pPr>
            <a:r>
              <a:rPr lang="en-US" altLang="en-US" sz="2800" b="1" dirty="0">
                <a:solidFill>
                  <a:srgbClr val="0A172C"/>
                </a:solidFill>
                <a:latin typeface="+mn-lt"/>
                <a:cs typeface="Arial" panose="020B0604020202020204" pitchFamily="34" charset="0"/>
                <a:sym typeface="Calibri" panose="020F0502020204030204" pitchFamily="34" charset="0"/>
              </a:rPr>
              <a:t>Reach out by emailing: </a:t>
            </a:r>
            <a:r>
              <a:rPr lang="en-US" altLang="en-US" sz="2800" u="sng" dirty="0">
                <a:solidFill>
                  <a:schemeClr val="hlink"/>
                </a:solidFill>
                <a:latin typeface="+mn-lt"/>
                <a:cs typeface="Arial" panose="020B0604020202020204" pitchFamily="34" charset="0"/>
                <a:sym typeface="Calibri" panose="020F0502020204030204" pitchFamily="34" charset="0"/>
                <a:hlinkClick r:id="rId4"/>
              </a:rPr>
              <a:t>AoDemploymentTA@gmail.com</a:t>
            </a:r>
            <a:endParaRPr lang="en-US" altLang="en-US" sz="2800" dirty="0">
              <a:latin typeface="+mn-lt"/>
              <a:cs typeface="Arial" panose="020B0604020202020204" pitchFamily="34" charset="0"/>
              <a:sym typeface="Calibri" panose="020F0502020204030204" pitchFamily="34" charset="0"/>
            </a:endParaRPr>
          </a:p>
        </p:txBody>
      </p:sp>
      <p:sp>
        <p:nvSpPr>
          <p:cNvPr id="53251" name="Google Shape;404;p57">
            <a:extLst>
              <a:ext uri="{FF2B5EF4-FFF2-40B4-BE49-F238E27FC236}">
                <a16:creationId xmlns:a16="http://schemas.microsoft.com/office/drawing/2014/main" id="{B4AC9833-1BC5-D23A-691C-334468E35002}"/>
              </a:ext>
            </a:extLst>
          </p:cNvPr>
          <p:cNvSpPr txBox="1">
            <a:spLocks noGrp="1" noChangeArrowheads="1"/>
          </p:cNvSpPr>
          <p:nvPr>
            <p:ph type="title"/>
          </p:nvPr>
        </p:nvSpPr>
        <p:spPr>
          <a:xfrm>
            <a:off x="0" y="0"/>
            <a:ext cx="12192000" cy="1295400"/>
          </a:xfrm>
        </p:spPr>
        <p:txBody>
          <a:bodyPr/>
          <a:lstStyle/>
          <a:p>
            <a:pPr eaLnBrk="1" hangingPunct="1">
              <a:spcBef>
                <a:spcPct val="0"/>
              </a:spcBef>
              <a:spcAft>
                <a:spcPct val="0"/>
              </a:spcAft>
              <a:buSzPct val="35000"/>
            </a:pPr>
            <a:r>
              <a:rPr lang="en-US" altLang="en-US" sz="4400" b="1" dirty="0">
                <a:solidFill>
                  <a:srgbClr val="FFFFFF"/>
                </a:solidFill>
                <a:latin typeface="+mj-lt"/>
                <a:cs typeface="Calibri" panose="020F0502020204030204" pitchFamily="34" charset="0"/>
                <a:sym typeface="Calibri" panose="020F0502020204030204" pitchFamily="34" charset="0"/>
              </a:rPr>
              <a:t>DETAC offers </a:t>
            </a:r>
            <a:r>
              <a:rPr lang="en-US" altLang="en-US" sz="4400" b="1" i="1" dirty="0">
                <a:solidFill>
                  <a:srgbClr val="FFFFFF"/>
                </a:solidFill>
                <a:latin typeface="+mj-lt"/>
                <a:cs typeface="Calibri" panose="020F0502020204030204" pitchFamily="34" charset="0"/>
                <a:sym typeface="Calibri" panose="020F0502020204030204" pitchFamily="34" charset="0"/>
              </a:rPr>
              <a:t>free</a:t>
            </a:r>
            <a:r>
              <a:rPr lang="en-US" altLang="en-US" sz="4400" b="1" dirty="0">
                <a:solidFill>
                  <a:srgbClr val="FFFFFF"/>
                </a:solidFill>
                <a:latin typeface="+mj-lt"/>
                <a:cs typeface="Calibri" panose="020F0502020204030204" pitchFamily="34" charset="0"/>
                <a:sym typeface="Calibri" panose="020F0502020204030204" pitchFamily="34" charset="0"/>
              </a:rPr>
              <a:t> technical assistance! </a:t>
            </a:r>
          </a:p>
        </p:txBody>
      </p:sp>
      <p:pic>
        <p:nvPicPr>
          <p:cNvPr id="3" name="Picture 2" descr="Hands holding each other">
            <a:extLst>
              <a:ext uri="{FF2B5EF4-FFF2-40B4-BE49-F238E27FC236}">
                <a16:creationId xmlns:a16="http://schemas.microsoft.com/office/drawing/2014/main" id="{1DD66AFB-9A10-6858-5508-F067731DC12E}"/>
              </a:ext>
            </a:extLst>
          </p:cNvPr>
          <p:cNvPicPr>
            <a:picLocks noChangeAspect="1"/>
          </p:cNvPicPr>
          <p:nvPr/>
        </p:nvPicPr>
        <p:blipFill>
          <a:blip r:embed="rId5"/>
          <a:stretch>
            <a:fillRect/>
          </a:stretch>
        </p:blipFill>
        <p:spPr>
          <a:xfrm>
            <a:off x="8048244" y="3100832"/>
            <a:ext cx="3262884" cy="2175256"/>
          </a:xfrm>
          <a:prstGeom prst="rect">
            <a:avLst/>
          </a:prstGeom>
        </p:spPr>
      </p:pic>
      <p:sp>
        <p:nvSpPr>
          <p:cNvPr id="4" name="TextBox 3">
            <a:extLst>
              <a:ext uri="{FF2B5EF4-FFF2-40B4-BE49-F238E27FC236}">
                <a16:creationId xmlns:a16="http://schemas.microsoft.com/office/drawing/2014/main" id="{C1223A22-0FE8-1039-AA26-934D0DF84C40}"/>
              </a:ext>
            </a:extLst>
          </p:cNvPr>
          <p:cNvSpPr txBox="1"/>
          <p:nvPr/>
        </p:nvSpPr>
        <p:spPr>
          <a:xfrm flipH="1">
            <a:off x="8399526" y="2307844"/>
            <a:ext cx="2560320" cy="646331"/>
          </a:xfrm>
          <a:prstGeom prst="rect">
            <a:avLst/>
          </a:prstGeom>
          <a:noFill/>
        </p:spPr>
        <p:txBody>
          <a:bodyPr wrap="square" rtlCol="0">
            <a:spAutoFit/>
          </a:bodyPr>
          <a:lstStyle/>
          <a:p>
            <a:pPr algn="ctr"/>
            <a:r>
              <a:rPr lang="en-US" sz="3600" b="1" dirty="0">
                <a:solidFill>
                  <a:schemeClr val="accent2"/>
                </a:solidFill>
                <a:latin typeface="+mj-lt"/>
              </a:rPr>
              <a:t>Reach out!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Google Shape;411;p58">
            <a:extLst>
              <a:ext uri="{FF2B5EF4-FFF2-40B4-BE49-F238E27FC236}">
                <a16:creationId xmlns:a16="http://schemas.microsoft.com/office/drawing/2014/main" id="{98E16F8F-86A2-9D89-BB07-15D69A4618F0}"/>
              </a:ext>
            </a:extLst>
          </p:cNvPr>
          <p:cNvSpPr txBox="1">
            <a:spLocks noGrp="1" noChangeArrowheads="1"/>
          </p:cNvSpPr>
          <p:nvPr>
            <p:ph type="subTitle" idx="1"/>
          </p:nvPr>
        </p:nvSpPr>
        <p:spPr>
          <a:xfrm>
            <a:off x="304800" y="1949450"/>
            <a:ext cx="5927035" cy="3841750"/>
          </a:xfrm>
        </p:spPr>
        <p:txBody>
          <a:bodyPr/>
          <a:lstStyle/>
          <a:p>
            <a:pPr eaLnBrk="1" hangingPunct="1">
              <a:lnSpc>
                <a:spcPct val="95000"/>
              </a:lnSpc>
              <a:spcBef>
                <a:spcPts val="0"/>
              </a:spcBef>
              <a:spcAft>
                <a:spcPts val="3000"/>
              </a:spcAft>
              <a:buClr>
                <a:srgbClr val="000000"/>
              </a:buClr>
              <a:buSzPts val="2400"/>
            </a:pPr>
            <a:r>
              <a:rPr lang="en-US" altLang="en-US" sz="2200" b="1" i="0" dirty="0">
                <a:latin typeface="+mn-lt"/>
                <a:cs typeface="Calibri" panose="020F0502020204030204" pitchFamily="34" charset="0"/>
                <a:sym typeface="Calibri" panose="020F0502020204030204" pitchFamily="34" charset="0"/>
              </a:rPr>
              <a:t>Email</a:t>
            </a:r>
            <a:r>
              <a:rPr lang="en-US" altLang="en-US" sz="2200" i="0" dirty="0">
                <a:latin typeface="+mn-lt"/>
                <a:cs typeface="Calibri" panose="020F0502020204030204" pitchFamily="34" charset="0"/>
                <a:sym typeface="Calibri" panose="020F0502020204030204" pitchFamily="34" charset="0"/>
              </a:rPr>
              <a:t>:</a:t>
            </a:r>
            <a:br>
              <a:rPr lang="en-US" altLang="en-US" sz="2200" i="0" dirty="0">
                <a:latin typeface="+mn-lt"/>
                <a:cs typeface="Calibri" panose="020F0502020204030204" pitchFamily="34" charset="0"/>
                <a:sym typeface="Calibri" panose="020F0502020204030204" pitchFamily="34" charset="0"/>
              </a:rPr>
            </a:br>
            <a:r>
              <a:rPr lang="en-US" altLang="en-US" sz="2200" i="0" u="sng" dirty="0">
                <a:solidFill>
                  <a:schemeClr val="hlink"/>
                </a:solidFill>
                <a:latin typeface="+mn-lt"/>
                <a:cs typeface="Calibri" panose="020F0502020204030204" pitchFamily="34" charset="0"/>
                <a:sym typeface="Calibri" panose="020F0502020204030204" pitchFamily="34" charset="0"/>
                <a:hlinkClick r:id="rId3"/>
              </a:rPr>
              <a:t>AoDemploymentTA@gmail.com</a:t>
            </a:r>
            <a:endParaRPr lang="en-US" altLang="en-US" sz="2200" i="0" dirty="0">
              <a:latin typeface="+mn-lt"/>
              <a:cs typeface="Calibri" panose="020F0502020204030204" pitchFamily="34" charset="0"/>
              <a:sym typeface="Calibri" panose="020F0502020204030204" pitchFamily="34" charset="0"/>
            </a:endParaRPr>
          </a:p>
          <a:p>
            <a:pPr eaLnBrk="1" hangingPunct="1">
              <a:lnSpc>
                <a:spcPct val="95000"/>
              </a:lnSpc>
              <a:spcBef>
                <a:spcPts val="0"/>
              </a:spcBef>
              <a:spcAft>
                <a:spcPts val="3000"/>
              </a:spcAft>
              <a:buClr>
                <a:srgbClr val="000000"/>
              </a:buClr>
              <a:buSzPts val="2400"/>
            </a:pPr>
            <a:r>
              <a:rPr lang="en-US" altLang="en-US" sz="2200" b="1" i="0" dirty="0">
                <a:latin typeface="+mn-lt"/>
                <a:cs typeface="Calibri" panose="020F0502020204030204" pitchFamily="34" charset="0"/>
                <a:sym typeface="Calibri" panose="020F0502020204030204" pitchFamily="34" charset="0"/>
              </a:rPr>
              <a:t>Website</a:t>
            </a:r>
            <a:r>
              <a:rPr lang="en-US" altLang="en-US" sz="2200" i="0" dirty="0">
                <a:latin typeface="+mn-lt"/>
                <a:cs typeface="Calibri" panose="020F0502020204030204" pitchFamily="34" charset="0"/>
                <a:sym typeface="Calibri" panose="020F0502020204030204" pitchFamily="34" charset="0"/>
              </a:rPr>
              <a:t>:</a:t>
            </a:r>
            <a:br>
              <a:rPr lang="en-US" altLang="en-US" sz="2200" b="1" i="0" dirty="0">
                <a:solidFill>
                  <a:srgbClr val="084A9C"/>
                </a:solidFill>
                <a:latin typeface="+mn-lt"/>
                <a:cs typeface="Calibri" panose="020F0502020204030204" pitchFamily="34" charset="0"/>
                <a:sym typeface="Calibri" panose="020F0502020204030204" pitchFamily="34" charset="0"/>
              </a:rPr>
            </a:br>
            <a:r>
              <a:rPr lang="en-US" altLang="en-US" sz="2200" i="0" u="sng" dirty="0">
                <a:solidFill>
                  <a:schemeClr val="hlink"/>
                </a:solidFill>
                <a:latin typeface="+mn-lt"/>
                <a:cs typeface="Calibri" panose="020F0502020204030204" pitchFamily="34" charset="0"/>
                <a:sym typeface="Calibri" panose="020F0502020204030204" pitchFamily="34" charset="0"/>
                <a:hlinkClick r:id="rId4"/>
              </a:rPr>
              <a:t>https://aoddisabilityemploymenttacenter.com</a:t>
            </a:r>
            <a:endParaRPr lang="en-US" altLang="en-US" sz="2200" i="0" u="sng" dirty="0">
              <a:solidFill>
                <a:schemeClr val="hlink"/>
              </a:solidFill>
              <a:latin typeface="+mn-lt"/>
              <a:cs typeface="Calibri" panose="020F0502020204030204" pitchFamily="34" charset="0"/>
              <a:sym typeface="Calibri" panose="020F0502020204030204" pitchFamily="34" charset="0"/>
            </a:endParaRPr>
          </a:p>
          <a:p>
            <a:pPr eaLnBrk="1" hangingPunct="1">
              <a:lnSpc>
                <a:spcPct val="95000"/>
              </a:lnSpc>
              <a:spcBef>
                <a:spcPts val="0"/>
              </a:spcBef>
              <a:spcAft>
                <a:spcPts val="3000"/>
              </a:spcAft>
              <a:buClr>
                <a:srgbClr val="000000"/>
              </a:buClr>
              <a:buSzPts val="2400"/>
            </a:pPr>
            <a:r>
              <a:rPr lang="en-US" altLang="en-US" sz="2200" b="1" i="0" dirty="0">
                <a:latin typeface="+mn-lt"/>
                <a:cs typeface="Calibri" panose="020F0502020204030204" pitchFamily="34" charset="0"/>
                <a:sym typeface="Calibri" panose="020F0502020204030204" pitchFamily="34" charset="0"/>
              </a:rPr>
              <a:t>DETAC Publications</a:t>
            </a:r>
            <a:r>
              <a:rPr lang="en-US" altLang="en-US" sz="2200" i="0" dirty="0">
                <a:latin typeface="+mn-lt"/>
                <a:cs typeface="Calibri" panose="020F0502020204030204" pitchFamily="34" charset="0"/>
                <a:sym typeface="Calibri" panose="020F0502020204030204" pitchFamily="34" charset="0"/>
              </a:rPr>
              <a:t>:</a:t>
            </a:r>
            <a:br>
              <a:rPr lang="en-US" altLang="en-US" sz="2200" dirty="0">
                <a:latin typeface="+mn-lt"/>
                <a:cs typeface="Calibri" panose="020F0502020204030204" pitchFamily="34" charset="0"/>
                <a:sym typeface="Calibri" panose="020F0502020204030204" pitchFamily="34" charset="0"/>
              </a:rPr>
            </a:br>
            <a:r>
              <a:rPr lang="en-US" altLang="en-US" sz="2200" i="0" u="sng" dirty="0">
                <a:solidFill>
                  <a:schemeClr val="hlink"/>
                </a:solidFill>
                <a:latin typeface="+mn-lt"/>
                <a:cs typeface="Calibri" panose="020F0502020204030204" pitchFamily="34" charset="0"/>
                <a:sym typeface="Calibri" panose="020F0502020204030204" pitchFamily="34" charset="0"/>
                <a:hlinkClick r:id="rId5"/>
              </a:rPr>
              <a:t>https://aoddisabilityemploymenttacenter.com/detac-publications/</a:t>
            </a:r>
            <a:endParaRPr lang="en-US" altLang="en-US" sz="2200" dirty="0">
              <a:latin typeface="+mn-lt"/>
              <a:cs typeface="Calibri" panose="020F0502020204030204" pitchFamily="34" charset="0"/>
              <a:sym typeface="Calibri" panose="020F0502020204030204" pitchFamily="34" charset="0"/>
            </a:endParaRPr>
          </a:p>
        </p:txBody>
      </p:sp>
      <p:sp>
        <p:nvSpPr>
          <p:cNvPr id="55299" name="Google Shape;412;p58">
            <a:extLst>
              <a:ext uri="{FF2B5EF4-FFF2-40B4-BE49-F238E27FC236}">
                <a16:creationId xmlns:a16="http://schemas.microsoft.com/office/drawing/2014/main" id="{9BF5002A-1FE8-7EDB-8F23-9E5912AD9DD4}"/>
              </a:ext>
            </a:extLst>
          </p:cNvPr>
          <p:cNvSpPr txBox="1">
            <a:spLocks noGrp="1" noChangeArrowheads="1"/>
          </p:cNvSpPr>
          <p:nvPr>
            <p:ph type="ctrTitle"/>
          </p:nvPr>
        </p:nvSpPr>
        <p:spPr>
          <a:xfrm>
            <a:off x="177800" y="184150"/>
            <a:ext cx="6146800" cy="1765300"/>
          </a:xfrm>
          <a:noFill/>
          <a:effectLst/>
          <a:extLst>
            <a:ext uri="{909E8E84-426E-40DD-AFC4-6F175D3DCCD1}">
              <a14:hiddenFill xmlns:a14="http://schemas.microsoft.com/office/drawing/2010/main">
                <a:solidFill>
                  <a:schemeClr val="accent1"/>
                </a:solidFill>
              </a14:hiddenFill>
            </a:ext>
          </a:extLst>
        </p:spPr>
        <p:txBody>
          <a:bodyPr/>
          <a:lstStyle/>
          <a:p>
            <a:pPr eaLnBrk="1" hangingPunct="1">
              <a:spcBef>
                <a:spcPct val="0"/>
              </a:spcBef>
              <a:spcAft>
                <a:spcPct val="0"/>
              </a:spcAft>
            </a:pPr>
            <a:r>
              <a:rPr lang="en-US" altLang="en-US" sz="4400" b="1" dirty="0">
                <a:latin typeface="+mj-lt"/>
                <a:cs typeface="Calibri" panose="020F0502020204030204" pitchFamily="34" charset="0"/>
                <a:sym typeface="Calibri" panose="020F0502020204030204" pitchFamily="34" charset="0"/>
              </a:rPr>
              <a:t>DETAC Contact Information </a:t>
            </a:r>
          </a:p>
        </p:txBody>
      </p:sp>
      <p:pic>
        <p:nvPicPr>
          <p:cNvPr id="55300" name="Picture 6" descr="Close-up of white square speech bubble">
            <a:extLst>
              <a:ext uri="{FF2B5EF4-FFF2-40B4-BE49-F238E27FC236}">
                <a16:creationId xmlns:a16="http://schemas.microsoft.com/office/drawing/2014/main" id="{40981AE6-8E5B-D2B4-8045-A2C9F4CBB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195" t="19583" r="11790" b="11250"/>
          <a:stretch>
            <a:fillRect/>
          </a:stretch>
        </p:blipFill>
        <p:spPr bwMode="auto">
          <a:xfrm>
            <a:off x="7134225" y="1949450"/>
            <a:ext cx="41084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descr="Image of the words thanks for stopping by">
            <a:extLst>
              <a:ext uri="{FF2B5EF4-FFF2-40B4-BE49-F238E27FC236}">
                <a16:creationId xmlns:a16="http://schemas.microsoft.com/office/drawing/2014/main" id="{5B2DB6EB-9B12-2762-D592-BD341C383BFB}"/>
              </a:ext>
            </a:extLst>
          </p:cNvPr>
          <p:cNvSpPr/>
          <p:nvPr/>
        </p:nvSpPr>
        <p:spPr>
          <a:xfrm>
            <a:off x="7696200" y="2566095"/>
            <a:ext cx="2836950" cy="1077218"/>
          </a:xfrm>
          <a:prstGeom prst="rect">
            <a:avLst/>
          </a:prstGeom>
          <a:noFill/>
        </p:spPr>
        <p:txBody>
          <a:bodyPr>
            <a:spAutoFit/>
          </a:bodyPr>
          <a:lstStyle/>
          <a:p>
            <a:pPr algn="ctr">
              <a:defRPr/>
            </a:pPr>
            <a:r>
              <a:rPr lang="en-US" sz="3200" b="1" dirty="0">
                <a:ln w="22225">
                  <a:solidFill>
                    <a:srgbClr val="264E94"/>
                  </a:solidFill>
                  <a:prstDash val="solid"/>
                </a:ln>
                <a:solidFill>
                  <a:schemeClr val="bg1"/>
                </a:solidFill>
              </a:rPr>
              <a:t>thanks for </a:t>
            </a:r>
          </a:p>
          <a:p>
            <a:pPr algn="ctr">
              <a:defRPr/>
            </a:pPr>
            <a:r>
              <a:rPr lang="en-US" sz="3200" b="1" dirty="0">
                <a:ln w="22225">
                  <a:solidFill>
                    <a:srgbClr val="264E94"/>
                  </a:solidFill>
                  <a:prstDash val="solid"/>
                </a:ln>
                <a:solidFill>
                  <a:schemeClr val="bg1"/>
                </a:solidFill>
              </a:rPr>
              <a:t>stopping by!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Google Shape;100;p3">
            <a:extLst>
              <a:ext uri="{FF2B5EF4-FFF2-40B4-BE49-F238E27FC236}">
                <a16:creationId xmlns:a16="http://schemas.microsoft.com/office/drawing/2014/main" id="{DA055581-F34A-1679-4B54-A1E6D4C315CC}"/>
              </a:ext>
            </a:extLst>
          </p:cNvPr>
          <p:cNvSpPr txBox="1">
            <a:spLocks noGrp="1" noChangeArrowheads="1"/>
          </p:cNvSpPr>
          <p:nvPr>
            <p:ph type="body" idx="3"/>
          </p:nvPr>
        </p:nvSpPr>
        <p:spPr>
          <a:xfrm>
            <a:off x="8648700" y="3799840"/>
            <a:ext cx="2590800" cy="562610"/>
          </a:xfrm>
        </p:spPr>
        <p:txBody>
          <a:bodyPr/>
          <a:lstStyle/>
          <a:p>
            <a:pPr marL="0" indent="0" eaLnBrk="1" hangingPunct="1">
              <a:spcBef>
                <a:spcPct val="0"/>
              </a:spcBef>
              <a:spcAft>
                <a:spcPct val="0"/>
              </a:spcAft>
              <a:buClr>
                <a:srgbClr val="000000"/>
              </a:buClr>
            </a:pPr>
            <a:r>
              <a:rPr lang="en-US" altLang="en-US" sz="2000" dirty="0">
                <a:latin typeface="+mn-lt"/>
                <a:cs typeface="Calibri" panose="020F0502020204030204" pitchFamily="34" charset="0"/>
                <a:sym typeface="Calibri" panose="020F0502020204030204" pitchFamily="34" charset="0"/>
              </a:rPr>
              <a:t>September 19, 2023</a:t>
            </a:r>
          </a:p>
        </p:txBody>
      </p:sp>
      <p:sp>
        <p:nvSpPr>
          <p:cNvPr id="101" name="Google Shape;101;p3">
            <a:extLst>
              <a:ext uri="{FF2B5EF4-FFF2-40B4-BE49-F238E27FC236}">
                <a16:creationId xmlns:a16="http://schemas.microsoft.com/office/drawing/2014/main" id="{0B1970BD-C9C5-0337-361E-AAA245D2D902}"/>
              </a:ext>
            </a:extLst>
          </p:cNvPr>
          <p:cNvSpPr txBox="1">
            <a:spLocks noGrp="1"/>
          </p:cNvSpPr>
          <p:nvPr>
            <p:ph type="body" idx="1"/>
          </p:nvPr>
        </p:nvSpPr>
        <p:spPr>
          <a:xfrm>
            <a:off x="8007350" y="2805113"/>
            <a:ext cx="3873500" cy="839787"/>
          </a:xfrm>
        </p:spPr>
        <p:txBody>
          <a:bodyPr>
            <a:normAutofit fontScale="25000" lnSpcReduction="20000"/>
          </a:bodyPr>
          <a:lstStyle/>
          <a:p>
            <a:pPr marL="0" indent="0" eaLnBrk="1" fontAlgn="auto" hangingPunct="1">
              <a:lnSpc>
                <a:spcPct val="120000"/>
              </a:lnSpc>
              <a:spcBef>
                <a:spcPts val="0"/>
              </a:spcBef>
              <a:buSzPct val="100000"/>
              <a:buFont typeface="Arial"/>
              <a:buNone/>
              <a:defRPr/>
            </a:pPr>
            <a:r>
              <a:rPr lang="en-US" sz="9600" dirty="0">
                <a:latin typeface="+mn-lt"/>
                <a:ea typeface="Calibri"/>
                <a:cs typeface="Calibri"/>
                <a:sym typeface="Calibri"/>
              </a:rPr>
              <a:t>National Community of Practice (CoP) series</a:t>
            </a:r>
            <a:endParaRPr dirty="0">
              <a:latin typeface="+mn-lt"/>
              <a:ea typeface="Calibri"/>
              <a:cs typeface="Calibri"/>
              <a:sym typeface="Calibri"/>
            </a:endParaRPr>
          </a:p>
        </p:txBody>
      </p:sp>
      <p:sp>
        <p:nvSpPr>
          <p:cNvPr id="16388" name="Google Shape;102;p3">
            <a:extLst>
              <a:ext uri="{FF2B5EF4-FFF2-40B4-BE49-F238E27FC236}">
                <a16:creationId xmlns:a16="http://schemas.microsoft.com/office/drawing/2014/main" id="{55798E60-B716-5965-D7F8-EF1E03A56794}"/>
              </a:ext>
            </a:extLst>
          </p:cNvPr>
          <p:cNvSpPr txBox="1">
            <a:spLocks noGrp="1" noChangeArrowheads="1"/>
          </p:cNvSpPr>
          <p:nvPr>
            <p:ph type="title"/>
          </p:nvPr>
        </p:nvSpPr>
        <p:spPr>
          <a:xfrm>
            <a:off x="0" y="1271015"/>
            <a:ext cx="12192000" cy="1249407"/>
          </a:xfrm>
          <a:effectLst/>
        </p:spPr>
        <p:txBody>
          <a:bodyPr tIns="91425"/>
          <a:lstStyle/>
          <a:p>
            <a:pPr marL="0" marR="0" algn="ctr">
              <a:lnSpc>
                <a:spcPct val="92000"/>
              </a:lnSpc>
              <a:spcBef>
                <a:spcPts val="0"/>
              </a:spcBef>
              <a:spcAft>
                <a:spcPts val="0"/>
              </a:spcAft>
            </a:pPr>
            <a:r>
              <a:rPr lang="en-US" sz="3600" b="1" dirty="0">
                <a:solidFill>
                  <a:schemeClr val="bg1"/>
                </a:solidFill>
                <a:effectLst/>
                <a:latin typeface="+mj-lt"/>
                <a:ea typeface="Times New Roman" panose="02020603050405020304" pitchFamily="18" charset="0"/>
                <a:cs typeface="Calibri" panose="020F0502020204030204" pitchFamily="34" charset="0"/>
              </a:rPr>
              <a:t>Let’s Commemorate the Rehabilitation Act of 1973: The Power of Independent Living and Employment </a:t>
            </a:r>
            <a:endParaRPr lang="en-US" sz="3600" dirty="0">
              <a:effectLst/>
              <a:latin typeface="+mj-lt"/>
              <a:ea typeface="Calibri" panose="020F0502020204030204" pitchFamily="34" charset="0"/>
              <a:cs typeface="Calibri" panose="020F0502020204030204" pitchFamily="34" charset="0"/>
            </a:endParaRPr>
          </a:p>
        </p:txBody>
      </p:sp>
      <p:pic>
        <p:nvPicPr>
          <p:cNvPr id="2" name="Picture 1" descr="A red background with gold confetti">
            <a:extLst>
              <a:ext uri="{FF2B5EF4-FFF2-40B4-BE49-F238E27FC236}">
                <a16:creationId xmlns:a16="http://schemas.microsoft.com/office/drawing/2014/main" id="{48B38465-0081-141F-E95A-A7368D8F40C1}"/>
              </a:ext>
            </a:extLst>
          </p:cNvPr>
          <p:cNvPicPr>
            <a:picLocks noChangeAspect="1"/>
          </p:cNvPicPr>
          <p:nvPr/>
        </p:nvPicPr>
        <p:blipFill>
          <a:blip r:embed="rId3"/>
          <a:stretch>
            <a:fillRect/>
          </a:stretch>
        </p:blipFill>
        <p:spPr>
          <a:xfrm>
            <a:off x="0" y="2520422"/>
            <a:ext cx="6096000" cy="40213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Google Shape;107;p4">
            <a:extLst>
              <a:ext uri="{FF2B5EF4-FFF2-40B4-BE49-F238E27FC236}">
                <a16:creationId xmlns:a16="http://schemas.microsoft.com/office/drawing/2014/main" id="{D4FC2A39-0720-8F4C-0334-923F5BFAD366}"/>
              </a:ext>
            </a:extLst>
          </p:cNvPr>
          <p:cNvSpPr txBox="1">
            <a:spLocks noGrp="1" noChangeArrowheads="1"/>
          </p:cNvSpPr>
          <p:nvPr>
            <p:ph type="body" idx="1"/>
          </p:nvPr>
        </p:nvSpPr>
        <p:spPr>
          <a:xfrm>
            <a:off x="381000" y="1568450"/>
            <a:ext cx="11582400" cy="4375150"/>
          </a:xfrm>
        </p:spPr>
        <p:txBody>
          <a:bodyPr/>
          <a:lstStyle/>
          <a:p>
            <a:pPr marL="342900" lvl="1" eaLnBrk="1" hangingPunct="1">
              <a:lnSpc>
                <a:spcPct val="95000"/>
              </a:lnSpc>
              <a:spcBef>
                <a:spcPct val="0"/>
              </a:spcBef>
              <a:spcAft>
                <a:spcPts val="2400"/>
              </a:spcAft>
              <a:buClr>
                <a:srgbClr val="000000"/>
              </a:buClr>
              <a:buSzPts val="2600"/>
              <a:buFont typeface="Arial" panose="020B0604020202020204" pitchFamily="34" charset="0"/>
              <a:buChar char="•"/>
            </a:pPr>
            <a:r>
              <a:rPr lang="en-US" altLang="en-US" sz="2600" b="1" dirty="0">
                <a:latin typeface="+mn-lt"/>
                <a:cs typeface="Calibri" panose="020F0502020204030204" pitchFamily="34" charset="0"/>
                <a:sym typeface="Calibri" panose="020F0502020204030204" pitchFamily="34" charset="0"/>
              </a:rPr>
              <a:t>Audio Settings: </a:t>
            </a:r>
            <a:r>
              <a:rPr lang="en-US" altLang="en-US" sz="2600" dirty="0">
                <a:latin typeface="+mn-lt"/>
                <a:cs typeface="Calibri" panose="020F0502020204030204" pitchFamily="34" charset="0"/>
                <a:sym typeface="Calibri" panose="020F0502020204030204" pitchFamily="34" charset="0"/>
              </a:rPr>
              <a:t>You can change your </a:t>
            </a:r>
            <a:r>
              <a:rPr lang="en-US" altLang="en-US" sz="2600" u="sng" dirty="0">
                <a:solidFill>
                  <a:srgbClr val="0070C0"/>
                </a:solidFill>
                <a:latin typeface="+mn-lt"/>
                <a:cs typeface="Calibri" panose="020F0502020204030204" pitchFamily="34" charset="0"/>
                <a:sym typeface="Calibri" panose="020F0502020204030204" pitchFamily="34" charset="0"/>
                <a:hlinkClick r:id="rId3"/>
              </a:rPr>
              <a:t>audio settings</a:t>
            </a:r>
            <a:r>
              <a:rPr lang="en-US" altLang="en-US" sz="2600" dirty="0">
                <a:latin typeface="+mn-lt"/>
                <a:cs typeface="Calibri" panose="020F0502020204030204" pitchFamily="34" charset="0"/>
                <a:sym typeface="Calibri" panose="020F0502020204030204" pitchFamily="34" charset="0"/>
              </a:rPr>
              <a:t>.</a:t>
            </a:r>
            <a:r>
              <a:rPr lang="en-US" altLang="en-US" sz="2600" dirty="0">
                <a:solidFill>
                  <a:srgbClr val="074D70"/>
                </a:solidFill>
                <a:latin typeface="+mn-lt"/>
                <a:cs typeface="Calibri" panose="020F0502020204030204" pitchFamily="34" charset="0"/>
                <a:sym typeface="Calibri" panose="020F0502020204030204" pitchFamily="34" charset="0"/>
              </a:rPr>
              <a:t> </a:t>
            </a:r>
            <a:r>
              <a:rPr lang="en-US" altLang="en-US" sz="2600" dirty="0">
                <a:latin typeface="+mn-lt"/>
                <a:cs typeface="Calibri" panose="020F0502020204030204" pitchFamily="34" charset="0"/>
                <a:sym typeface="Calibri" panose="020F0502020204030204" pitchFamily="34" charset="0"/>
              </a:rPr>
              <a:t>You can also click the upward arrow (</a:t>
            </a:r>
            <a:r>
              <a:rPr lang="en-US" altLang="en-US" sz="2600" b="1" dirty="0">
                <a:latin typeface="+mn-lt"/>
                <a:cs typeface="Calibri" panose="020F0502020204030204" pitchFamily="34" charset="0"/>
                <a:sym typeface="Calibri" panose="020F0502020204030204" pitchFamily="34" charset="0"/>
              </a:rPr>
              <a:t>^</a:t>
            </a:r>
            <a:r>
              <a:rPr lang="en-US" altLang="en-US" sz="2600" dirty="0">
                <a:latin typeface="+mn-lt"/>
                <a:cs typeface="Calibri" panose="020F0502020204030204" pitchFamily="34" charset="0"/>
                <a:sym typeface="Calibri" panose="020F0502020204030204" pitchFamily="34" charset="0"/>
              </a:rPr>
              <a:t>) next to the microphone icon at the lower-left of the Zoom window to change your speaker.</a:t>
            </a:r>
            <a:endParaRPr lang="en-US" altLang="en-US" sz="2800" dirty="0">
              <a:latin typeface="+mn-lt"/>
              <a:cs typeface="Calibri" panose="020F0502020204030204" pitchFamily="34" charset="0"/>
              <a:sym typeface="Calibri" panose="020F0502020204030204" pitchFamily="34" charset="0"/>
            </a:endParaRPr>
          </a:p>
          <a:p>
            <a:pPr marL="342900" lvl="1" eaLnBrk="1" hangingPunct="1">
              <a:lnSpc>
                <a:spcPct val="95000"/>
              </a:lnSpc>
              <a:spcBef>
                <a:spcPct val="0"/>
              </a:spcBef>
              <a:spcAft>
                <a:spcPts val="2400"/>
              </a:spcAft>
              <a:buClr>
                <a:srgbClr val="000000"/>
              </a:buClr>
              <a:buSzPts val="2600"/>
              <a:buFont typeface="Arial" panose="020B0604020202020204" pitchFamily="34" charset="0"/>
              <a:buChar char="•"/>
            </a:pPr>
            <a:r>
              <a:rPr lang="en-US" altLang="en-US" sz="2600" b="1" dirty="0">
                <a:latin typeface="+mn-lt"/>
                <a:cs typeface="Calibri" panose="020F0502020204030204" pitchFamily="34" charset="0"/>
                <a:sym typeface="Calibri" panose="020F0502020204030204" pitchFamily="34" charset="0"/>
              </a:rPr>
              <a:t>Captioning: </a:t>
            </a:r>
            <a:r>
              <a:rPr lang="en-US" altLang="en-US" sz="2600" dirty="0">
                <a:latin typeface="+mn-lt"/>
                <a:cs typeface="Calibri" panose="020F0502020204030204" pitchFamily="34" charset="0"/>
                <a:sym typeface="Calibri" panose="020F0502020204030204" pitchFamily="34" charset="0"/>
              </a:rPr>
              <a:t>Available in a separate browser window by clicking the link to the </a:t>
            </a:r>
            <a:r>
              <a:rPr lang="en-US" altLang="en-US" sz="2600" u="sng" dirty="0">
                <a:solidFill>
                  <a:schemeClr val="hlink"/>
                </a:solidFill>
                <a:latin typeface="+mn-lt"/>
                <a:cs typeface="Calibri" panose="020F0502020204030204" pitchFamily="34" charset="0"/>
                <a:sym typeface="Calibri" panose="020F0502020204030204" pitchFamily="34" charset="0"/>
                <a:hlinkClick r:id="rId4"/>
              </a:rPr>
              <a:t>following page on Captioned Text</a:t>
            </a:r>
            <a:r>
              <a:rPr lang="en-US" altLang="en-US" sz="2600" dirty="0">
                <a:latin typeface="+mn-lt"/>
                <a:cs typeface="Calibri" panose="020F0502020204030204" pitchFamily="34" charset="0"/>
                <a:sym typeface="Calibri" panose="020F0502020204030204" pitchFamily="34" charset="0"/>
              </a:rPr>
              <a:t>.</a:t>
            </a:r>
            <a:endParaRPr lang="en-US" altLang="en-US" sz="2800" dirty="0">
              <a:latin typeface="+mn-lt"/>
              <a:cs typeface="Calibri" panose="020F0502020204030204" pitchFamily="34" charset="0"/>
              <a:sym typeface="Calibri" panose="020F0502020204030204" pitchFamily="34" charset="0"/>
            </a:endParaRPr>
          </a:p>
          <a:p>
            <a:pPr marL="342900" lvl="1" eaLnBrk="1" hangingPunct="1">
              <a:lnSpc>
                <a:spcPct val="95000"/>
              </a:lnSpc>
              <a:spcBef>
                <a:spcPct val="0"/>
              </a:spcBef>
              <a:spcAft>
                <a:spcPts val="1800"/>
              </a:spcAft>
              <a:buClr>
                <a:srgbClr val="000000"/>
              </a:buClr>
              <a:buSzPts val="2600"/>
              <a:buFont typeface="Arial" panose="020B0604020202020204" pitchFamily="34" charset="0"/>
              <a:buChar char="•"/>
            </a:pPr>
            <a:r>
              <a:rPr lang="en-US" altLang="en-US" sz="2600" b="1" dirty="0">
                <a:latin typeface="+mn-lt"/>
                <a:cs typeface="Calibri" panose="020F0502020204030204" pitchFamily="34" charset="0"/>
                <a:sym typeface="Calibri" panose="020F0502020204030204" pitchFamily="34" charset="0"/>
              </a:rPr>
              <a:t>Questions: </a:t>
            </a:r>
            <a:r>
              <a:rPr lang="en-US" altLang="en-US" sz="2600" dirty="0">
                <a:latin typeface="+mn-lt"/>
                <a:cs typeface="Calibri" panose="020F0502020204030204" pitchFamily="34" charset="0"/>
                <a:sym typeface="Calibri" panose="020F0502020204030204" pitchFamily="34" charset="0"/>
              </a:rPr>
              <a:t>If you have a question for today’s presenters, please type it in the Q&amp;A box at any time during the presentation. Open the Q&amp;A window, type in your question, and then press “send.” You will receive a response in the Q&amp;A window, or the question will be answered live.</a:t>
            </a:r>
            <a:endParaRPr lang="en-US" altLang="en-US" sz="2800" dirty="0">
              <a:latin typeface="+mn-lt"/>
              <a:cs typeface="Calibri" panose="020F0502020204030204" pitchFamily="34" charset="0"/>
              <a:sym typeface="Calibri" panose="020F0502020204030204" pitchFamily="34" charset="0"/>
            </a:endParaRPr>
          </a:p>
        </p:txBody>
      </p:sp>
      <p:sp>
        <p:nvSpPr>
          <p:cNvPr id="18435" name="Google Shape;108;p4">
            <a:extLst>
              <a:ext uri="{FF2B5EF4-FFF2-40B4-BE49-F238E27FC236}">
                <a16:creationId xmlns:a16="http://schemas.microsoft.com/office/drawing/2014/main" id="{CAF12A1A-CAEB-4B13-71F3-30F4F172CF9A}"/>
              </a:ext>
            </a:extLst>
          </p:cNvPr>
          <p:cNvSpPr txBox="1">
            <a:spLocks noGrp="1" noChangeArrowheads="1"/>
          </p:cNvSpPr>
          <p:nvPr>
            <p:ph type="title"/>
          </p:nvPr>
        </p:nvSpPr>
        <p:spPr>
          <a:xfrm>
            <a:off x="0" y="0"/>
            <a:ext cx="12192000" cy="1384300"/>
          </a:xfrm>
        </p:spPr>
        <p:txBody>
          <a:bodyPr/>
          <a:lstStyle/>
          <a:p>
            <a:pPr eaLnBrk="1" hangingPunct="1">
              <a:spcBef>
                <a:spcPct val="0"/>
              </a:spcBef>
              <a:spcAft>
                <a:spcPct val="0"/>
              </a:spcAft>
            </a:pPr>
            <a:r>
              <a:rPr lang="en-US" altLang="en-US" sz="4400" b="1" dirty="0">
                <a:solidFill>
                  <a:srgbClr val="FFFFFF"/>
                </a:solidFill>
                <a:latin typeface="+mj-lt"/>
                <a:cs typeface="Calibri" panose="020F0502020204030204" pitchFamily="34" charset="0"/>
                <a:sym typeface="Calibri" panose="020F0502020204030204" pitchFamily="34" charset="0"/>
              </a:rPr>
              <a:t>Maximizing Your Webinar Participation:</a:t>
            </a:r>
            <a:br>
              <a:rPr lang="en-US" altLang="en-US" sz="4400" b="1" dirty="0">
                <a:solidFill>
                  <a:srgbClr val="FFFFFF"/>
                </a:solidFill>
                <a:latin typeface="+mj-lt"/>
                <a:cs typeface="Calibri" panose="020F0502020204030204" pitchFamily="34" charset="0"/>
                <a:sym typeface="Calibri" panose="020F0502020204030204" pitchFamily="34" charset="0"/>
              </a:rPr>
            </a:br>
            <a:r>
              <a:rPr lang="en-US" altLang="en-US" sz="4400" b="1" i="1" dirty="0">
                <a:solidFill>
                  <a:srgbClr val="FFFFFF"/>
                </a:solidFill>
                <a:latin typeface="+mj-lt"/>
                <a:cs typeface="Calibri" panose="020F0502020204030204" pitchFamily="34" charset="0"/>
                <a:sym typeface="Calibri" panose="020F0502020204030204" pitchFamily="34" charset="0"/>
              </a:rPr>
              <a:t>Zoom Tips</a:t>
            </a:r>
            <a:endParaRPr lang="en-US" altLang="en-US" sz="4400" b="1" dirty="0">
              <a:solidFill>
                <a:srgbClr val="FFFFFF"/>
              </a:solidFill>
              <a:latin typeface="+mj-lt"/>
              <a:cs typeface="Calibri" panose="020F0502020204030204" pitchFamily="34" charset="0"/>
              <a:sym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119;p6">
            <a:extLst>
              <a:ext uri="{FF2B5EF4-FFF2-40B4-BE49-F238E27FC236}">
                <a16:creationId xmlns:a16="http://schemas.microsoft.com/office/drawing/2014/main" id="{1EFE3360-880E-8652-B5AC-8AD9A84F72CF}"/>
              </a:ext>
            </a:extLst>
          </p:cNvPr>
          <p:cNvSpPr txBox="1">
            <a:spLocks noGrp="1" noChangeArrowheads="1"/>
          </p:cNvSpPr>
          <p:nvPr>
            <p:ph type="body" idx="1"/>
          </p:nvPr>
        </p:nvSpPr>
        <p:spPr>
          <a:xfrm>
            <a:off x="1232647" y="1678642"/>
            <a:ext cx="9726706" cy="4202206"/>
          </a:xfrm>
        </p:spPr>
        <p:txBody>
          <a:bodyPr/>
          <a:lstStyle/>
          <a:p>
            <a:pPr marL="342900" eaLnBrk="1" hangingPunct="1">
              <a:lnSpc>
                <a:spcPct val="95000"/>
              </a:lnSpc>
              <a:spcBef>
                <a:spcPct val="0"/>
              </a:spcBef>
              <a:spcAft>
                <a:spcPts val="2400"/>
              </a:spcAft>
              <a:buClr>
                <a:srgbClr val="000000"/>
              </a:buClr>
              <a:buSzPct val="100000"/>
            </a:pPr>
            <a:r>
              <a:rPr lang="en-US" altLang="en-US" sz="2800" dirty="0">
                <a:latin typeface="+mn-lt"/>
                <a:cs typeface="Calibri" panose="020F0502020204030204" pitchFamily="34" charset="0"/>
                <a:sym typeface="Calibri" panose="020F0502020204030204" pitchFamily="34" charset="0"/>
              </a:rPr>
              <a:t>Welcome</a:t>
            </a:r>
          </a:p>
          <a:p>
            <a:pPr marL="342900" eaLnBrk="1" hangingPunct="1">
              <a:lnSpc>
                <a:spcPct val="95000"/>
              </a:lnSpc>
              <a:spcBef>
                <a:spcPct val="0"/>
              </a:spcBef>
              <a:spcAft>
                <a:spcPts val="2400"/>
              </a:spcAft>
              <a:buClr>
                <a:srgbClr val="000000"/>
              </a:buClr>
              <a:buSzPct val="100000"/>
            </a:pPr>
            <a:r>
              <a:rPr lang="en-US" altLang="en-US" sz="2800" dirty="0">
                <a:latin typeface="+mn-lt"/>
                <a:cs typeface="Calibri" panose="020F0502020204030204" pitchFamily="34" charset="0"/>
                <a:sym typeface="Calibri" panose="020F0502020204030204" pitchFamily="34" charset="0"/>
              </a:rPr>
              <a:t>National Council on Independent Living (NCIL)</a:t>
            </a:r>
          </a:p>
          <a:p>
            <a:pPr marL="342900" eaLnBrk="1" hangingPunct="1">
              <a:lnSpc>
                <a:spcPct val="95000"/>
              </a:lnSpc>
              <a:spcBef>
                <a:spcPct val="0"/>
              </a:spcBef>
              <a:spcAft>
                <a:spcPts val="2400"/>
              </a:spcAft>
              <a:buClr>
                <a:srgbClr val="000000"/>
              </a:buClr>
              <a:buSzPct val="100000"/>
            </a:pPr>
            <a:r>
              <a:rPr lang="en-US" altLang="en-US" sz="2800" dirty="0">
                <a:latin typeface="+mn-lt"/>
                <a:cs typeface="Calibri" panose="020F0502020204030204" pitchFamily="34" charset="0"/>
                <a:sym typeface="Calibri" panose="020F0502020204030204" pitchFamily="34" charset="0"/>
              </a:rPr>
              <a:t>Regional Access and Mobilization Project (RAMP) Center for Independent Living </a:t>
            </a:r>
          </a:p>
          <a:p>
            <a:pPr marL="342900" eaLnBrk="1" hangingPunct="1">
              <a:lnSpc>
                <a:spcPct val="95000"/>
              </a:lnSpc>
              <a:spcBef>
                <a:spcPct val="0"/>
              </a:spcBef>
              <a:spcAft>
                <a:spcPts val="600"/>
              </a:spcAft>
              <a:buClr>
                <a:srgbClr val="000000"/>
              </a:buClr>
              <a:buSzPct val="100000"/>
            </a:pPr>
            <a:r>
              <a:rPr lang="en-US" altLang="en-US" sz="2800" dirty="0">
                <a:latin typeface="+mn-lt"/>
                <a:cs typeface="Calibri" panose="020F0502020204030204" pitchFamily="34" charset="0"/>
                <a:sym typeface="Calibri" panose="020F0502020204030204" pitchFamily="34" charset="0"/>
              </a:rPr>
              <a:t>Question and Answer Session</a:t>
            </a:r>
          </a:p>
        </p:txBody>
      </p:sp>
      <p:sp>
        <p:nvSpPr>
          <p:cNvPr id="20483" name="Google Shape;120;p6">
            <a:extLst>
              <a:ext uri="{FF2B5EF4-FFF2-40B4-BE49-F238E27FC236}">
                <a16:creationId xmlns:a16="http://schemas.microsoft.com/office/drawing/2014/main" id="{4A6836D8-CFE9-3792-339C-DECED37298A9}"/>
              </a:ext>
            </a:extLst>
          </p:cNvPr>
          <p:cNvSpPr txBox="1">
            <a:spLocks noGrp="1" noChangeArrowheads="1"/>
          </p:cNvSpPr>
          <p:nvPr>
            <p:ph type="title"/>
          </p:nvPr>
        </p:nvSpPr>
        <p:spPr>
          <a:xfrm>
            <a:off x="0" y="0"/>
            <a:ext cx="12192000" cy="1384300"/>
          </a:xfrm>
        </p:spPr>
        <p:txBody>
          <a:bodyPr/>
          <a:lstStyle/>
          <a:p>
            <a:pPr eaLnBrk="1" hangingPunct="1">
              <a:spcBef>
                <a:spcPct val="0"/>
              </a:spcBef>
              <a:spcAft>
                <a:spcPct val="0"/>
              </a:spcAft>
            </a:pPr>
            <a:r>
              <a:rPr lang="en-US" altLang="en-US" sz="4400" b="1" dirty="0">
                <a:solidFill>
                  <a:srgbClr val="FFFFFF"/>
                </a:solidFill>
                <a:latin typeface="+mj-lt"/>
                <a:cs typeface="Calibri" panose="020F0502020204030204" pitchFamily="34" charset="0"/>
                <a:sym typeface="Calibri" panose="020F0502020204030204" pitchFamily="34" charset="0"/>
              </a:rPr>
              <a:t>Agenda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2">
            <a:extLst>
              <a:ext uri="{FF2B5EF4-FFF2-40B4-BE49-F238E27FC236}">
                <a16:creationId xmlns:a16="http://schemas.microsoft.com/office/drawing/2014/main" id="{010B6909-B0C5-86AC-BB86-F96EB208897E}"/>
              </a:ext>
              <a:ext uri="{C183D7F6-B498-43B3-948B-1728B52AA6E4}">
                <adec:decorative xmlns:adec="http://schemas.microsoft.com/office/drawing/2017/decorative" val="1"/>
              </a:ext>
            </a:extLst>
          </p:cNvPr>
          <p:cNvSpPr>
            <a:spLocks noGrp="1" noChangeArrowheads="1"/>
          </p:cNvSpPr>
          <p:nvPr>
            <p:ph type="sldNum" sz="quarter" idx="17"/>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a:fld id="{A33D0C5A-EA2D-4165-A10A-B1AC7289DC56}" type="slidenum">
              <a:rPr lang="en-US" altLang="en-US" sz="1200" smtClean="0">
                <a:solidFill>
                  <a:schemeClr val="tx1"/>
                </a:solidFill>
                <a:cs typeface="Calibri" panose="020F0502020204030204" pitchFamily="34" charset="0"/>
                <a:sym typeface="Calibri" panose="020F0502020204030204" pitchFamily="34" charset="0"/>
              </a:rPr>
              <a:pPr algn="r"/>
              <a:t>6</a:t>
            </a:fld>
            <a:endParaRPr lang="en-US" altLang="en-US" sz="1200" dirty="0">
              <a:solidFill>
                <a:schemeClr val="tx1"/>
              </a:solidFill>
              <a:cs typeface="Calibri" panose="020F0502020204030204" pitchFamily="34" charset="0"/>
              <a:sym typeface="Calibri" panose="020F0502020204030204" pitchFamily="34" charset="0"/>
            </a:endParaRPr>
          </a:p>
        </p:txBody>
      </p:sp>
      <p:sp>
        <p:nvSpPr>
          <p:cNvPr id="22531" name="Text Placeholder 7">
            <a:extLst>
              <a:ext uri="{FF2B5EF4-FFF2-40B4-BE49-F238E27FC236}">
                <a16:creationId xmlns:a16="http://schemas.microsoft.com/office/drawing/2014/main" id="{EB59A031-0471-5439-9310-A836B33A810A}"/>
              </a:ext>
            </a:extLst>
          </p:cNvPr>
          <p:cNvSpPr txBox="1">
            <a:spLocks noGrp="1" noChangeArrowheads="1"/>
          </p:cNvSpPr>
          <p:nvPr>
            <p:ph type="body" sz="quarter" idx="15"/>
          </p:nvPr>
        </p:nvSpPr>
        <p:spPr>
          <a:xfrm>
            <a:off x="4392704" y="1814758"/>
            <a:ext cx="3018981" cy="535271"/>
          </a:xfrm>
        </p:spPr>
        <p:txBody>
          <a:bodyPr/>
          <a:lstStyle/>
          <a:p>
            <a:pPr algn="ctr"/>
            <a:r>
              <a:rPr lang="en-US" altLang="en-US" sz="1800" b="1" dirty="0">
                <a:solidFill>
                  <a:srgbClr val="222222"/>
                </a:solidFill>
                <a:latin typeface="Calibri" panose="020F0502020204030204" pitchFamily="34" charset="0"/>
                <a:cs typeface="Calibri" panose="020F0502020204030204" pitchFamily="34" charset="0"/>
              </a:rPr>
              <a:t>Ron Jackson</a:t>
            </a:r>
            <a:endParaRPr lang="en-US" altLang="en-US" sz="1800" dirty="0">
              <a:latin typeface="Calibri" panose="020F0502020204030204" pitchFamily="34" charset="0"/>
              <a:cs typeface="Calibri" panose="020F0502020204030204" pitchFamily="34" charset="0"/>
            </a:endParaRPr>
          </a:p>
        </p:txBody>
      </p:sp>
      <p:sp>
        <p:nvSpPr>
          <p:cNvPr id="22532" name="Text Placeholder 6">
            <a:extLst>
              <a:ext uri="{FF2B5EF4-FFF2-40B4-BE49-F238E27FC236}">
                <a16:creationId xmlns:a16="http://schemas.microsoft.com/office/drawing/2014/main" id="{3A19A847-0D2A-1CD8-6A10-D35BC52B2063}"/>
              </a:ext>
            </a:extLst>
          </p:cNvPr>
          <p:cNvSpPr txBox="1">
            <a:spLocks noGrp="1" noChangeArrowheads="1"/>
          </p:cNvSpPr>
          <p:nvPr>
            <p:ph type="body" sz="quarter" idx="14"/>
          </p:nvPr>
        </p:nvSpPr>
        <p:spPr>
          <a:xfrm>
            <a:off x="632420" y="1814758"/>
            <a:ext cx="2097088" cy="687387"/>
          </a:xfrm>
        </p:spPr>
        <p:txBody>
          <a:bodyPr/>
          <a:lstStyle/>
          <a:p>
            <a:pPr algn="ctr"/>
            <a:r>
              <a:rPr lang="en-US" altLang="en-US" sz="1800" b="1" dirty="0">
                <a:solidFill>
                  <a:srgbClr val="222222"/>
                </a:solidFill>
                <a:latin typeface="Calibri" panose="020F0502020204030204" pitchFamily="34" charset="0"/>
                <a:cs typeface="Calibri" panose="020F0502020204030204" pitchFamily="34" charset="0"/>
              </a:rPr>
              <a:t>Mary-Kate Wells</a:t>
            </a:r>
            <a:endParaRPr lang="en-US" altLang="en-US" sz="1800" dirty="0">
              <a:latin typeface="Calibri" panose="020F0502020204030204" pitchFamily="34" charset="0"/>
              <a:cs typeface="Calibri" panose="020F0502020204030204" pitchFamily="34" charset="0"/>
            </a:endParaRPr>
          </a:p>
        </p:txBody>
      </p:sp>
      <p:sp>
        <p:nvSpPr>
          <p:cNvPr id="22533" name="Title 1">
            <a:extLst>
              <a:ext uri="{FF2B5EF4-FFF2-40B4-BE49-F238E27FC236}">
                <a16:creationId xmlns:a16="http://schemas.microsoft.com/office/drawing/2014/main" id="{609146A7-20A0-D6D7-EEB2-B848BB1F02FB}"/>
              </a:ext>
            </a:extLst>
          </p:cNvPr>
          <p:cNvSpPr txBox="1">
            <a:spLocks noGrp="1" noChangeArrowheads="1"/>
          </p:cNvSpPr>
          <p:nvPr>
            <p:ph type="title"/>
          </p:nvPr>
        </p:nvSpPr>
        <p:spPr/>
        <p:txBody>
          <a:bodyPr/>
          <a:lstStyle/>
          <a:p>
            <a:pPr algn="ctr" eaLnBrk="1" hangingPunct="1">
              <a:lnSpc>
                <a:spcPct val="95000"/>
              </a:lnSpc>
              <a:buSzPts val="1400"/>
            </a:pPr>
            <a:r>
              <a:rPr lang="en-US" altLang="en-US" sz="4400" b="1" dirty="0">
                <a:solidFill>
                  <a:srgbClr val="FFFFFF"/>
                </a:solidFill>
                <a:latin typeface="Calibri" panose="020F0502020204030204" pitchFamily="34" charset="0"/>
                <a:cs typeface="Calibri" panose="020F0502020204030204" pitchFamily="34" charset="0"/>
                <a:sym typeface="Calibri" panose="020F0502020204030204" pitchFamily="34" charset="0"/>
              </a:rPr>
              <a:t>Brief Speaker Introductions</a:t>
            </a:r>
          </a:p>
        </p:txBody>
      </p:sp>
      <p:sp>
        <p:nvSpPr>
          <p:cNvPr id="4" name="TextBox 3">
            <a:extLst>
              <a:ext uri="{FF2B5EF4-FFF2-40B4-BE49-F238E27FC236}">
                <a16:creationId xmlns:a16="http://schemas.microsoft.com/office/drawing/2014/main" id="{3B0EDA63-9717-8976-17F3-85881636BBC4}"/>
              </a:ext>
            </a:extLst>
          </p:cNvPr>
          <p:cNvSpPr txBox="1"/>
          <p:nvPr/>
        </p:nvSpPr>
        <p:spPr>
          <a:xfrm>
            <a:off x="9619094" y="1814758"/>
            <a:ext cx="1703993"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Jeremy Munson</a:t>
            </a:r>
          </a:p>
        </p:txBody>
      </p:sp>
      <p:pic>
        <p:nvPicPr>
          <p:cNvPr id="2" name="Picture 1" descr="Mary-Kate Wells (Caucasian woman wearing a black sleeveless shirt)">
            <a:extLst>
              <a:ext uri="{FF2B5EF4-FFF2-40B4-BE49-F238E27FC236}">
                <a16:creationId xmlns:a16="http://schemas.microsoft.com/office/drawing/2014/main" id="{C6108D9D-BA36-D9D4-2036-E37CA2F917CB}"/>
              </a:ext>
            </a:extLst>
          </p:cNvPr>
          <p:cNvPicPr>
            <a:picLocks noChangeAspect="1"/>
          </p:cNvPicPr>
          <p:nvPr/>
        </p:nvPicPr>
        <p:blipFill>
          <a:blip r:embed="rId3"/>
          <a:stretch>
            <a:fillRect/>
          </a:stretch>
        </p:blipFill>
        <p:spPr>
          <a:xfrm>
            <a:off x="938712" y="2861909"/>
            <a:ext cx="1664352" cy="1658256"/>
          </a:xfrm>
          <a:prstGeom prst="rect">
            <a:avLst/>
          </a:prstGeom>
        </p:spPr>
      </p:pic>
      <p:pic>
        <p:nvPicPr>
          <p:cNvPr id="3" name="Picture 2" descr="Ron Jackson (African-American man wearing a black shirt and glasses)">
            <a:extLst>
              <a:ext uri="{FF2B5EF4-FFF2-40B4-BE49-F238E27FC236}">
                <a16:creationId xmlns:a16="http://schemas.microsoft.com/office/drawing/2014/main" id="{A2A7A9B7-6156-4E99-1F30-CDE5F28D48C3}"/>
              </a:ext>
            </a:extLst>
          </p:cNvPr>
          <p:cNvPicPr>
            <a:picLocks noChangeAspect="1"/>
          </p:cNvPicPr>
          <p:nvPr/>
        </p:nvPicPr>
        <p:blipFill>
          <a:blip r:embed="rId4"/>
          <a:stretch>
            <a:fillRect/>
          </a:stretch>
        </p:blipFill>
        <p:spPr>
          <a:xfrm>
            <a:off x="5108369" y="2861909"/>
            <a:ext cx="1810669" cy="1646063"/>
          </a:xfrm>
          <a:prstGeom prst="rect">
            <a:avLst/>
          </a:prstGeom>
        </p:spPr>
      </p:pic>
      <p:pic>
        <p:nvPicPr>
          <p:cNvPr id="5" name="Picture 4" descr="Jeremy Munson (Caucasian man wearing a white shirt and a black tie)">
            <a:extLst>
              <a:ext uri="{FF2B5EF4-FFF2-40B4-BE49-F238E27FC236}">
                <a16:creationId xmlns:a16="http://schemas.microsoft.com/office/drawing/2014/main" id="{18E21B25-7312-7680-1E8A-71E46A2C4DFB}"/>
              </a:ext>
            </a:extLst>
          </p:cNvPr>
          <p:cNvPicPr>
            <a:picLocks noChangeAspect="1"/>
          </p:cNvPicPr>
          <p:nvPr/>
        </p:nvPicPr>
        <p:blipFill>
          <a:blip r:embed="rId5"/>
          <a:stretch>
            <a:fillRect/>
          </a:stretch>
        </p:blipFill>
        <p:spPr>
          <a:xfrm>
            <a:off x="9579480" y="2849716"/>
            <a:ext cx="1743607" cy="16582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342900" eaLnBrk="1" hangingPunct="1">
              <a:lnSpc>
                <a:spcPct val="95000"/>
              </a:lnSpc>
              <a:spcBef>
                <a:spcPct val="0"/>
              </a:spcBef>
              <a:spcAft>
                <a:spcPts val="2400"/>
              </a:spcAft>
              <a:buClr>
                <a:srgbClr val="000000"/>
              </a:buClr>
              <a:buSzPct val="100000"/>
            </a:pPr>
            <a:r>
              <a:rPr lang="en-US" sz="2800" dirty="0">
                <a:latin typeface="+mn-lt"/>
                <a:cs typeface="Calibri" panose="020F0502020204030204" pitchFamily="34" charset="0"/>
              </a:rPr>
              <a:t>The National Council on Independent Living (NCIL) is the longest-running national cross-disability, grassroots organization run by and for people with disabilities. </a:t>
            </a:r>
          </a:p>
        </p:txBody>
      </p:sp>
      <p:sp>
        <p:nvSpPr>
          <p:cNvPr id="4" name="Title 3"/>
          <p:cNvSpPr>
            <a:spLocks noGrp="1"/>
          </p:cNvSpPr>
          <p:nvPr>
            <p:ph type="title"/>
          </p:nvPr>
        </p:nvSpPr>
        <p:spPr/>
        <p:txBody>
          <a:bodyPr/>
          <a:lstStyle/>
          <a:p>
            <a:r>
              <a:rPr lang="en-US" sz="4400" b="1" dirty="0">
                <a:solidFill>
                  <a:schemeClr val="bg1"/>
                </a:solidFill>
                <a:latin typeface="+mj-lt"/>
                <a:ea typeface="+mj-lt"/>
                <a:cs typeface="+mj-lt"/>
              </a:rPr>
              <a:t>National Council on Independent Living</a:t>
            </a:r>
          </a:p>
        </p:txBody>
      </p:sp>
      <p:pic>
        <p:nvPicPr>
          <p:cNvPr id="3" name="Picture 2" descr="National Council on Independent Living (NCIL) logo">
            <a:extLst>
              <a:ext uri="{FF2B5EF4-FFF2-40B4-BE49-F238E27FC236}">
                <a16:creationId xmlns:a16="http://schemas.microsoft.com/office/drawing/2014/main" id="{AC82FC38-1F16-9980-0F6A-4393DC9E8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350" y="2967762"/>
            <a:ext cx="4305300" cy="3177721"/>
          </a:xfrm>
          <a:prstGeom prst="rect">
            <a:avLst/>
          </a:prstGeom>
        </p:spPr>
      </p:pic>
    </p:spTree>
    <p:extLst>
      <p:ext uri="{BB962C8B-B14F-4D97-AF65-F5344CB8AC3E}">
        <p14:creationId xmlns:p14="http://schemas.microsoft.com/office/powerpoint/2010/main" val="2038608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342900" eaLnBrk="1" hangingPunct="1">
              <a:lnSpc>
                <a:spcPct val="95000"/>
              </a:lnSpc>
              <a:spcBef>
                <a:spcPct val="0"/>
              </a:spcBef>
              <a:spcAft>
                <a:spcPts val="1800"/>
              </a:spcAft>
              <a:buClr>
                <a:srgbClr val="000000"/>
              </a:buClr>
              <a:buSzPct val="100000"/>
            </a:pPr>
            <a:r>
              <a:rPr lang="en-US" sz="2800" dirty="0">
                <a:latin typeface="+mn-lt"/>
                <a:cs typeface="Calibri" panose="020F0502020204030204" pitchFamily="34" charset="0"/>
              </a:rPr>
              <a:t>A Program</a:t>
            </a:r>
          </a:p>
          <a:p>
            <a:pPr marL="342900" eaLnBrk="1" hangingPunct="1">
              <a:lnSpc>
                <a:spcPct val="95000"/>
              </a:lnSpc>
              <a:spcBef>
                <a:spcPct val="0"/>
              </a:spcBef>
              <a:spcAft>
                <a:spcPts val="1800"/>
              </a:spcAft>
              <a:buClr>
                <a:srgbClr val="000000"/>
              </a:buClr>
              <a:buSzPct val="100000"/>
            </a:pPr>
            <a:r>
              <a:rPr lang="en-US" sz="2800" dirty="0">
                <a:latin typeface="+mn-lt"/>
                <a:cs typeface="Calibri" panose="020F0502020204030204" pitchFamily="34" charset="0"/>
              </a:rPr>
              <a:t>A Movement</a:t>
            </a:r>
          </a:p>
          <a:p>
            <a:pPr marL="342900" eaLnBrk="1" hangingPunct="1">
              <a:lnSpc>
                <a:spcPct val="95000"/>
              </a:lnSpc>
              <a:spcBef>
                <a:spcPct val="0"/>
              </a:spcBef>
              <a:spcAft>
                <a:spcPts val="3000"/>
              </a:spcAft>
              <a:buClr>
                <a:srgbClr val="000000"/>
              </a:buClr>
              <a:buSzPct val="100000"/>
            </a:pPr>
            <a:r>
              <a:rPr lang="en-US" sz="2800" dirty="0">
                <a:latin typeface="+mn-lt"/>
                <a:cs typeface="Calibri" panose="020F0502020204030204" pitchFamily="34" charset="0"/>
              </a:rPr>
              <a:t>A Culture/Philosophy</a:t>
            </a:r>
          </a:p>
          <a:p>
            <a:pPr marL="0" indent="0">
              <a:lnSpc>
                <a:spcPct val="95000"/>
              </a:lnSpc>
              <a:spcBef>
                <a:spcPts val="0"/>
              </a:spcBef>
              <a:spcAft>
                <a:spcPts val="600"/>
              </a:spcAft>
              <a:buNone/>
            </a:pPr>
            <a:r>
              <a:rPr lang="en-US" sz="2800" dirty="0">
                <a:ea typeface="+mn-lt"/>
                <a:cs typeface="Arial"/>
              </a:rPr>
              <a:t>The Independent Living Movement and Centers aim to maximize the leadership, empowerment, independence, and productivity of individuals with disabilities, and the integration and full inclusion of individuals with disabilities into the mainstream of American society.</a:t>
            </a:r>
            <a:endParaRPr lang="en-US" sz="2800" dirty="0">
              <a:cs typeface="Calibri"/>
            </a:endParaRPr>
          </a:p>
        </p:txBody>
      </p:sp>
      <p:sp>
        <p:nvSpPr>
          <p:cNvPr id="4" name="Title 3"/>
          <p:cNvSpPr>
            <a:spLocks noGrp="1"/>
          </p:cNvSpPr>
          <p:nvPr>
            <p:ph type="title"/>
          </p:nvPr>
        </p:nvSpPr>
        <p:spPr/>
        <p:txBody>
          <a:bodyPr/>
          <a:lstStyle/>
          <a:p>
            <a:r>
              <a:rPr lang="en-US" sz="4400" b="1" dirty="0">
                <a:solidFill>
                  <a:schemeClr val="bg1"/>
                </a:solidFill>
                <a:latin typeface="+mj-lt"/>
                <a:ea typeface="+mj-lt"/>
                <a:cs typeface="+mj-lt"/>
              </a:rPr>
              <a:t>What is Independent Living?</a:t>
            </a:r>
            <a:endParaRPr lang="en-US" sz="4400" b="1" dirty="0">
              <a:solidFill>
                <a:schemeClr val="bg1"/>
              </a:solidFill>
              <a:latin typeface="+mj-lt"/>
              <a:cs typeface="Calibri"/>
            </a:endParaRPr>
          </a:p>
        </p:txBody>
      </p:sp>
    </p:spTree>
    <p:extLst>
      <p:ext uri="{BB962C8B-B14F-4D97-AF65-F5344CB8AC3E}">
        <p14:creationId xmlns:p14="http://schemas.microsoft.com/office/powerpoint/2010/main" val="1403770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567767"/>
            <a:ext cx="10979020" cy="4297363"/>
          </a:xfrm>
        </p:spPr>
        <p:txBody>
          <a:bodyPr lIns="0" rIns="0"/>
          <a:lstStyle/>
          <a:p>
            <a:pPr marL="0" indent="0">
              <a:buNone/>
            </a:pPr>
            <a:r>
              <a:rPr lang="en-US" sz="2800" dirty="0">
                <a:ea typeface="+mn-lt"/>
                <a:cs typeface="Times"/>
              </a:rPr>
              <a:t>Centers for Independent Living are </a:t>
            </a:r>
            <a:r>
              <a:rPr lang="en-US" sz="2800" b="1" i="1" dirty="0">
                <a:ea typeface="+mn-lt"/>
                <a:cs typeface="Times"/>
              </a:rPr>
              <a:t>consumer- controlled</a:t>
            </a:r>
            <a:r>
              <a:rPr lang="en-US" sz="2800" dirty="0">
                <a:ea typeface="+mn-lt"/>
                <a:cs typeface="Times"/>
              </a:rPr>
              <a:t>, </a:t>
            </a:r>
            <a:r>
              <a:rPr lang="en-US" sz="2800" b="1" i="1" dirty="0">
                <a:ea typeface="+mn-lt"/>
                <a:cs typeface="Times"/>
              </a:rPr>
              <a:t>community-based</a:t>
            </a:r>
            <a:r>
              <a:rPr lang="en-US" sz="2800" dirty="0">
                <a:ea typeface="+mn-lt"/>
                <a:cs typeface="Times"/>
              </a:rPr>
              <a:t>, </a:t>
            </a:r>
            <a:r>
              <a:rPr lang="en-US" sz="2800" b="1" i="1" dirty="0">
                <a:ea typeface="+mn-lt"/>
                <a:cs typeface="Times"/>
              </a:rPr>
              <a:t>cross-disability</a:t>
            </a:r>
            <a:r>
              <a:rPr lang="en-US" sz="2800" dirty="0">
                <a:ea typeface="+mn-lt"/>
                <a:cs typeface="Times"/>
              </a:rPr>
              <a:t>, </a:t>
            </a:r>
            <a:r>
              <a:rPr lang="en-US" sz="2800" b="1" i="1" dirty="0">
                <a:ea typeface="+mn-lt"/>
                <a:cs typeface="Times"/>
              </a:rPr>
              <a:t>nonresidential private nonprofit agency </a:t>
            </a:r>
            <a:r>
              <a:rPr lang="en-US" sz="2800" dirty="0">
                <a:ea typeface="+mn-lt"/>
                <a:cs typeface="Times"/>
              </a:rPr>
              <a:t>for individuals with significant disabilities (regardless of age or income).</a:t>
            </a:r>
            <a:endParaRPr lang="en-US" sz="2800" dirty="0">
              <a:cs typeface="Calibri"/>
            </a:endParaRPr>
          </a:p>
        </p:txBody>
      </p:sp>
      <p:sp>
        <p:nvSpPr>
          <p:cNvPr id="4" name="Title 3"/>
          <p:cNvSpPr>
            <a:spLocks noGrp="1"/>
          </p:cNvSpPr>
          <p:nvPr>
            <p:ph type="title"/>
          </p:nvPr>
        </p:nvSpPr>
        <p:spPr/>
        <p:txBody>
          <a:bodyPr/>
          <a:lstStyle/>
          <a:p>
            <a:r>
              <a:rPr lang="en-US" sz="4400" b="1" dirty="0">
                <a:solidFill>
                  <a:schemeClr val="bg1"/>
                </a:solidFill>
                <a:latin typeface="+mj-lt"/>
                <a:ea typeface="+mj-lt"/>
                <a:cs typeface="+mj-lt"/>
              </a:rPr>
              <a:t>Centers for Independent Living (CILs)</a:t>
            </a:r>
            <a:endParaRPr lang="en-US" sz="4400" b="1" dirty="0">
              <a:solidFill>
                <a:schemeClr val="bg1"/>
              </a:solidFill>
              <a:latin typeface="+mj-lt"/>
            </a:endParaRPr>
          </a:p>
        </p:txBody>
      </p:sp>
    </p:spTree>
    <p:extLst>
      <p:ext uri="{BB962C8B-B14F-4D97-AF65-F5344CB8AC3E}">
        <p14:creationId xmlns:p14="http://schemas.microsoft.com/office/powerpoint/2010/main" val="522875089"/>
      </p:ext>
    </p:extLst>
  </p:cSld>
  <p:clrMapOvr>
    <a:masterClrMapping/>
  </p:clrMapOvr>
</p:sld>
</file>

<file path=ppt/theme/theme1.xml><?xml version="1.0" encoding="utf-8"?>
<a:theme xmlns:a="http://schemas.openxmlformats.org/drawingml/2006/main" name="AoD_TA_Center_Template">
  <a:themeElements>
    <a:clrScheme name="ACL">
      <a:dk1>
        <a:srgbClr val="000000"/>
      </a:dk1>
      <a:lt1>
        <a:srgbClr val="FFFFFF"/>
      </a:lt1>
      <a:dk2>
        <a:srgbClr val="44546A"/>
      </a:dk2>
      <a:lt2>
        <a:srgbClr val="E7E6E6"/>
      </a:lt2>
      <a:accent1>
        <a:srgbClr val="264E94"/>
      </a:accent1>
      <a:accent2>
        <a:srgbClr val="BE1E2D"/>
      </a:accent2>
      <a:accent3>
        <a:srgbClr val="FAA21B"/>
      </a:accent3>
      <a:accent4>
        <a:srgbClr val="757070"/>
      </a:accent4>
      <a:accent5>
        <a:srgbClr val="757070"/>
      </a:accent5>
      <a:accent6>
        <a:srgbClr val="757070"/>
      </a:accent6>
      <a:hlink>
        <a:srgbClr val="0563C1"/>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at9pljnugaIRskFnH3Qg1yVOazg=" pdftag="Figure" isBookmarkSet="no" formula="no" artifact="_x0030_" inline="no" validate="no" bookmark="no" Order="_x0032_"/>
  <Shape xmlns="" ID="ckw90xES9XEd0DNRxWvgP4GzgBo=" pdftag="P" isBookmarkSet="no" bookmark="no" Order="_x0034_"/>
  <Shape xmlns="" ID="5O0xYYCcZlxpF9yIIVK6n5Zf9ok=" isBookmarkSet="no" pdftag="H2" artifact="_x0030_" bookmark="yes" Order="_x0033_"/>
  <Shape xmlns="" ID="qst3BOzQUcjIKRvshPS6I9dWnQQ=" pdftag="H1" artifact="_x0030_" isBookmarkSet="yes" bookmark="yes" Order="_x0031_"/>
  <HyperLink xmlns="" ID="okJLG3UJoTrbQ0wv6BlZhH5xpSc=-891101553458.4488_127.0984" plainAltText="audio_x0020_settings" language=""/>
  <HyperLink xmlns="" ID="okJLG3UJoTrbQ0wv6BlZhH5xpSc=-169161765164.19882_263.6584" plainAltText="following_x0020_page_x0020_on_x0020_Captioned_x0020_Text" language=""/>
  <HyperLink xmlns="" ID="Ct58LPl/ddAJl19Ncg0fpsGfSJc=100091542621.59945_64.8" plainAltText="business_x0020_as_x0020_usual"/>
  <HyperLink xmlns="" ID="ojNTpr6w41SynBKlnGm/tk3NLHM=1277125844525.2_434.35" plainAltText="SemanticScholar.org" language=""/>
  <HyperLink xmlns="" ID="gcAsVZp5K+rAtvGRKTfPRbROhYs=19200317766.45_400.725" plainAltText="Source:_x0020_Shutterstock.com" language=""/>
  <HyperLink xmlns="" ID="+wrFwYoK27c+wLiWwWNWDCJ2jrg=-790676836238.4488_393.4446" plainAltText="https:_x002F__x002F_bit.ly_x002F_DETAC-CoP-Feb-14-2023" language=""/>
  <HyperLink xmlns="" ID="TAsUulIa6nwNRRw09gYnmN+a748=1407339800575.3239_127.0984" plainAltText="Here" language=""/>
  <HyperLink xmlns="" ID="bPxlGFzalurxVDmrDKh3u1W/U+I=206718588479.19882_164.2484" plainAltText="on-demand_x0020_TA_x0020_request_x0020_page" language=""/>
  <HyperLink xmlns="" ID="bPxlGFzalurxVDmrDKh3u1W/U+I=-51170442679.19882_271.0484" plainAltText="AoDemploymentTA_x0040_gmail.com" language=""/>
  <HyperLink xmlns="" ID="6lQ6PnFBmZTquJHx2e9YGylxw1s=-51170442631.19882_184.4584" plainAltText="AoDemploymentTA_x0040_gmail.com" language=""/>
  <HyperLink xmlns="" ID="6lQ6PnFBmZTquJHx2e9YGylxw1s=-202823483431.19882_269.1784" plainAltText="https:_x002F__x002F_aoddisabilityemploymenttacenter.com" language=""/>
  <HyperLink xmlns="" ID="6lQ6PnFBmZTquJHx2e9YGylxw1s=-138327119531.19882_353.8984" plainAltText="https:_x002F__x002F_aoddisabilityemploymenttacenter.com_x002F_" language=""/>
  <HyperLink xmlns="" ID="6lQ6PnFBmZTquJHx2e9YGylxw1s=-12990595831.19882_381.2584" plainAltText="detac-publications_x002F_" language=""/>
  <Shape xmlns="" ID="kHyDuraG2ude9NF1cgZlWU8kdEc=" pdftag="P" isBookmarkSet="no" bookmark="no" Order="_x0032_"/>
  <Shape xmlns="" ID="Sq7HJoJLxVN+kSjbb7fJ5M9G8yQ=" isBookmarkSet="no" pdftag="H2" artifact="_x0030_" bookmark="yes" Order="_x0031_"/>
  <Shape xmlns="" ID="3gkGepqhQ6bjsjI/4tfH/prRQcA=" pdftag="P" isBookmarkSet="no" bookmark="no" Order="_x0034_"/>
  <Shape xmlns="" ID="C3KQSyhKJnh5QTefz2Ds9PrhSZY=" isBookmarkSet="no" bookmark="yes" pdftag="H3" artifact="_x0030_" Order="_x0033_"/>
  <Shape xmlns="" ID="+Dw9/jHem9d8kkvsCUxKklyAr7w=" isBookmarkSet="no" bookmark="no" pdftag="H1" artifact="_x0030_" Order="_x0031_"/>
  <Shape xmlns="" ID="PBHFStUZChKOnf0rS/VJIoAtUko=" artifact="_x0030_" validate="no" pdftag="Figure" isBookmarkSet="no" bookmark="no" Order="_x0032_"/>
  <Shape xmlns="" ID="okJLG3UJoTrbQ0wv6BlZhH5xpSc=" pdftag="P" isBookmarkSet="no" bookmark="no" Order="_x0032_"/>
  <Shape xmlns="" ID="cEsbikpZmAow0ySVMvYgSV2GkIY=" isBookmarkSet="no" pdftag="H2" artifact="_x0030_" bookmark="yes" Order="_x0031_"/>
  <Shape xmlns="" ID="EOGfo9aL52l2XEodmbe3eXyIL/k=" pdftag="P" isBookmarkSet="no" bookmark="no" Order="_x0033_"/>
  <Shape xmlns="" ID="IDGRX1B+q0b6w96MAgY0787L9z4=" isBookmarkSet="no" pdftag="H2" artifact="_x0030_" bookmark="yes" Order="_x0031_"/>
  <Shape xmlns="" ID="s4I2zYibjDYmYVwQVyJfwplV4z0=" artifact="_x0030_" pdftag="Figure" isBookmarkSet="no" bookmark="no" validate="no" Order="_x0032_" formula="no" Lang=""/>
  <Shape xmlns="" ID="6wks7TlR4TEb+AtBeEonPyOCvP4=" Order="_x0038_" pdftag="_x005B_Artifact_x005D_" isBookmarkSet="no" bookmark="no"/>
  <Shape xmlns="" ID="6am9+yuehRNe44jEmakQKofdl00=" pdftag="P" isBookmarkSet="no" bookmark="no" Order="_x0034_"/>
  <Shape xmlns="" ID="fbkmqJeAfBV6q2a2msqYbDymAVo=" pdftag="P" isBookmarkSet="no" bookmark="no" Order="_x0032_"/>
  <Shape xmlns="" ID="AB0JNLjaMOQSSFR6WlQ9gV+jkCY=" pdftag="H2" isBookmarkSet="no" bookmark="yes" Order="_x0031_"/>
  <Shape xmlns="" ID="CTUfrqwMbvkRO4DkiMXS4zf/EuM=" pdftag="P" isBookmarkSet="no" bookmark="no" Order="_x0036_"/>
  <Shape xmlns="" ID="OIuuAqDtHZdCt1aL275TOMf3aPY=" artifact="_x0030_" validate="no" pdftag="Figure" isBookmarkSet="no" bookmark="no" Order="_x0033_"/>
  <Shape xmlns="" ID="KB/ODy+KbaczlRXm1ZFZCL83tPo=" artifact="_x0030_" validate="no" pdftag="Figure" isBookmarkSet="no" bookmark="no" Order="_x0035_"/>
  <Shape xmlns="" ID="UEqI/OkJNNbBQTAqNEaaGOJIJ0Q=" artifact="_x0030_" validate="no" pdftag="Figure" isBookmarkSet="no" bookmark="no" Order="_x0037_"/>
  <Shape xmlns="" ID="DJX9qcDYsQDfhrLMdI4v1Be3IEI=" pdftag="H2" isBookmarkSet="no" bookmark="yes" Order="_x0031_"/>
  <Shape xmlns="" ID="l5TQekSNyw+ZN6aGzTG38aNszSI=" pdftag="H3" isBookmarkSet="no" bookmark="yes" Order="_x0032_"/>
  <Shape xmlns="" ID="kmY1lrzKF5MYIISOLW8eMQ8L0nQ=" pdftag="P" isBookmarkSet="no" bookmark="no" Order="_x0033_"/>
  <Shape xmlns="" ID="y7FXl/Ayx4VmfCt1pnmQKu2Cfp0=" pdftag="P" isBookmarkSet="no" bookmark="no" Order="_x0034_"/>
  <Shape xmlns="" ID="WQhw/E0aSmKWfFGynsaPqLeaW7k=" pdftag="H2" isBookmarkSet="no" bookmark="yes" Order="_x0031_"/>
  <Shape xmlns="" ID="/UMbp9WKheX0K+JWHQP7NFDw5kg=" pdftag="H2" isBookmarkSet="no" bookmark="yes" Order="_x0032_"/>
  <Shape xmlns="" ID="7CPioI1tC1IHFRmB+zuf4hedMm0=" pdftag="H2" isBookmarkSet="no" bookmark="yes" Order="_x0031_"/>
  <Shape xmlns="" ID="9pv31FBdMPcPHBgDQkQ4h6LlSK0=" pdftag="P" isBookmarkSet="no" bookmark="no" Order="_x0032_"/>
  <Shape xmlns="" ID="o8Ggka3wsPwNiZEt6ZF1EOwGJQA=" pdftag="H2" isBookmarkSet="no" bookmark="yes" Order="_x0031_"/>
  <Shape xmlns="" ID="FkutW+E1gz7cyJj2+p7v/nOgrwA=" pdftag="H2" isBookmarkSet="no" bookmark="yes" Order="_x0032_"/>
  <Shape xmlns="" ID="ot5gl3LzkjQy/z52KaW9m1LI8vc=" pdftag="H2" isBookmarkSet="no" bookmark="yes" Order="_x0031_"/>
  <Shape xmlns="" ID="QzyQ3NQeGFGS+lAn4SpL7C34ycI=" artifact="_x0030_" validate="no" pdftag="Figure" isBookmarkSet="no" bookmark="no" Order="_x0032_"/>
  <Shape xmlns="" ID="R5C6S/97PuzcxhJG90DvY8NyQbY=" pdftag="H2" isBookmarkSet="no" bookmark="yes" Order="_x0031_"/>
  <Shape xmlns="" ID="SU9tfR8FdK588A7uIgdkyFBJGxU=" pdftag="P" isBookmarkSet="no" bookmark="no" Order="_x0032_"/>
  <Shape xmlns="" ID="HnuM+gk/48gtDKRJ+jsgm6v0GwY=" artifact="_x0030_" validate="no" pdftag="Figure" isBookmarkSet="no" bookmark="no" Order="_x0033_"/>
  <Shape xmlns="" ID="U/qVlU6r0Z4U+XEjigJtrZS1RCs=" pdftag="H2" isBookmarkSet="no" bookmark="yes" Order="_x0031_"/>
  <Shape xmlns="" ID="BB/AklRYOzSiOTMnHVswGXfGkgw=" artifact="_x0030_" validate="no" pdftag="Figure" isBookmarkSet="no" bookmark="no" Order="_x0032_"/>
  <Shape xmlns="" ID="5Y5T2O3q4HI3wdz6c7XN5FVp8nw=" pdftag="H2" isBookmarkSet="no" bookmark="yes" Order="_x0031_"/>
  <Shape xmlns="" ID="Q563k9pMXBxjdAZ8JQ8969pBqEM=" pdftag="P" isBookmarkSet="no" bookmark="no" Order="_x0032_"/>
  <Shape xmlns="" ID="qg4Si3ynldbSG1hz1uVJAtm3TTk=" validate="no" Order="_x0032_" isBookmarkSet="no" bookmark="no" pdftag="_x005B_Artifact_x005D_" artifact="_x0031_"/>
  <Shape xmlns="" ID="D4ofUBzu+H56Cq6R+fcl8zIVujU=" validate="no" Order="_x0033_" isBookmarkSet="no" bookmark="no" pdftag="_x005B_Artifact_x005D_" artifact="_x0031_"/>
  <Shape xmlns="" ID="QMpCBrex8zuW/vb3SAKeRQ56fiY=" validate="no" Order="_x0034_" isBookmarkSet="no" bookmark="no" pdftag="_x005B_Artifact_x005D_" artifact="_x0031_"/>
  <Shape xmlns="" ID="lYQkqODFVu4y1M1mGX+ZFHptI6I=" validate="no" Order="_x0035_" isBookmarkSet="no" bookmark="no" pdftag="_x005B_Artifact_x005D_" artifact="_x0031_"/>
  <Shape xmlns="" ID="FLvNHY14ziqksxuOb/BYwWAbRag=" pdftag="H2" isBookmarkSet="no" bookmark="yes" Order="_x0031_"/>
  <Shape xmlns="" ID="+Bw4C7/IwZwiBDKjxe3q+9M7RVo=" pdftag="P" isBookmarkSet="no" bookmark="no" Order="_x0032_"/>
  <Shape xmlns="" ID="5912RgYMHPiG7mAxZxChvLjQFGo=" pdftag="H2" isBookmarkSet="no" bookmark="yes" Order="_x0031_"/>
  <Shape xmlns="" ID="Y4dcXXAE2DoMgDQwQeoYiWYd7Nw=" artifact="_x0030_" validate="no" pdftag="Figure" isBookmarkSet="no" bookmark="no" Order="_x0032_"/>
  <Shape xmlns="" ID="4EDTTg+My1XU1QuG4XfTUGdOIqs=" pdftag="H2" isBookmarkSet="no" bookmark="yes" Order="_x0031_"/>
  <Shape xmlns="" ID="me9AX3oeTfvy+RL/ltV337O68GM=" artifact="_x0030_" validate="no" pdftag="Figure" isBookmarkSet="no" bookmark="no" Order="_x0032_"/>
  <Shape xmlns="" ID="ojNTpr6w41SynBKlnGm/tk3NLHM=" pdftag="P" isBookmarkSet="no" bookmark="no" Order="_x0033_"/>
  <Shape xmlns="" ID="Op7/PsYq5gZrsYo8xlCXZrbhROY=" pdftag="H2" isBookmarkSet="no" bookmark="yes" Order="_x0031_"/>
  <Shape xmlns="" ID="EvQO0jIadLhYr/hawM4h3P6vrfc=" pdftag="P" isBookmarkSet="no" bookmark="no" Order="_x0032_"/>
  <Shape xmlns="" ID="FzGv9Ulc52yeKERkV4vkNg2ZYMY=" artifact="_x0030_" validate="no" pdftag="Figure" isBookmarkSet="no" bookmark="no" Order="_x0033_"/>
  <Shape xmlns="" ID="dLsrVP89Mkww8HEkFzNEq55VHNg=" pdftag="P" isBookmarkSet="no" bookmark="no" Order="_x0032_"/>
  <Shape xmlns="" ID="Bn9ngqEVLj29jglqwNg1fn93KtI=" isBookmarkSet="no" bookmark="no" pdftag="H2" artifact="_x0030_" Order="_x0031_"/>
  <Shape xmlns="" ID="DxoFrpR/FyDnTGOo5OXR2ug2vCo=" artifact="_x0030_" validate="no" pdftag="Figure" isBookmarkSet="no" bookmark="no" Order="_x0033_"/>
  <Shape xmlns="" ID="gcAsVZp5K+rAtvGRKTfPRbROhYs=" pdftag="P" isBookmarkSet="no" bookmark="no" Order="_x0034_"/>
  <Shape xmlns="" ID="+wrFwYoK27c+wLiWwWNWDCJ2jrg=" pdftag="P" isBookmarkSet="no" bookmark="no" Order="_x0032_"/>
  <Shape xmlns="" ID="lY7/dr1JV52+3BR5Qe08AEVJjHY=" pdftag="H2" isBookmarkSet="no" bookmark="yes" Order="_x0031_"/>
  <Shape xmlns="" ID="qIFWtkfn9FECX6Ym05GE3dCxUTQ=" formula="no" inline="no" pdftag="Figure" artifact="_x0030_" validate="yes" isBookmarkSet="no" bookmark="no" Order="_x0033_"/>
  <Shape xmlns="" ID="TAsUulIa6nwNRRw09gYnmN+a748=" pdftag="P" isBookmarkSet="no" bookmark="no" Order="_x0032_"/>
  <Shape xmlns="" ID="N2eC3qb7AewfrTxoUyudhIS9Nig=" pdftag="H2" isBookmarkSet="no" bookmark="yes" Order="_x0031_"/>
  <Shape xmlns="" ID="bPxlGFzalurxVDmrDKh3u1W/U+I=" pdftag="P" isBookmarkSet="no" bookmark="no" Order="_x0032_"/>
  <Shape xmlns="" ID="zUi1HMf9HKOTxxjkF6MCWrqMl/4=" isBookmarkSet="no" bookmark="no" pdftag="H2" artifact="_x0030_" Order="_x0031_"/>
  <Shape xmlns="" ID="egOfCOP/pIggaQjBn/lId/QYkDQ=" formula="no" inline="no" pdftag="Figure" artifact="_x0030_" validate="yes" isBookmarkSet="no" bookmark="no" Order="_x0033_"/>
  <Shape xmlns="" ID="6lQ6PnFBmZTquJHx2e9YGylxw1s=" pdftag="P" isBookmarkSet="no" bookmark="no" Order="_x0032_"/>
  <Shape xmlns="" ID="tFJs3a6RWeGniSmVj/pfdE4Twbg=" isBookmarkSet="no" bookmark="no" pdftag="H2" artifact="_x0030_" Order="_x0031_"/>
  <Shape xmlns="" ID="9xd7u196Nuau3/L4Bw5Dv7Ku3HQ=" artifact="_x0030_" validate="no" pdftag="Figure" isBookmarkSet="no" bookmark="no" Order="_x0033_"/>
  <Shape xmlns="" ID="yzOoNz6JzxDlIoIu51M2uPotvsM=" pdftag="P" isBookmarkSet="no" bookmark="no" Order="_x0034_"/>
  <SubText xmlns="" ID="at9pljnugaIRskFnH3Qg1yVOazg=" ActualText=""/>
  <SubText xmlns="" ID="qIFWtkfn9FECX6Ym05GE3dCxUTQ=" ActualText=""/>
  <SubText xmlns="" ID="egOfCOP/pIggaQjBn/lId/QYkDQ=" ActualText=""/>
  <table xmlns="" ID="9pv31FBdMPcPHBgDQkQ4h6LlSK0=" type="_x0031_" HRows="_x0031_" HCols="_x0030_" Summary="DICE_x0020_Framework" TableLinerizing="H"/>
  <table xmlns="" ID="wlqyOaCb4+cLUneRE8ln7Eh5K2k="/>
  <table xmlns="" ID="5FjilFH6XgTcAryIcCCbSDUXN74="/>
  <table xmlns="" ID="I22Wr5ATLz/Kwsdmi7/nZ/H8wHs="/>
  <table xmlns="" ID="NiAiTmtaL5lcotyj7wXfVLZJX9I="/>
  <table xmlns="" ID="MnC2A3cMgqJ7g4dfLGYpS36VpSQ="/>
  <table xmlns="" ID="b0VMSlkBagN6TK+DUCL/6gpwMEc="/>
  <table xmlns="" ID="yLaW5zLtbt80Q8+MGimPlusLuRc="/>
  <table xmlns="" ID="SU9tfR8FdK588A7uIgdkyFBJGxU=" type="_x0031_" HRows="_x0031_" HCols="_x0030_" Summary="Project_x0020_Charter" TableLinerizing="H"/>
  <table xmlns="" ID="y/cexEkZqJ7SDtcV0kL5vgS8q18="/>
  <table xmlns="" ID="vJGPyiROP/8kbzQmGgC4j8/z2GM="/>
  <table xmlns="" ID="ItrgxpaivV0H1uwbrYqEf9ANyGk="/>
  <table xmlns="" ID="Xmu+2fIHz85K9mnSBwnglcJXQh0="/>
  <table xmlns="" ID="PkGxvYoh7e/80LLkim0kI1waV8Y="/>
  <table xmlns="" ID="gHns/k9TlFTrvJ+scrEKOKkjfNI="/>
  <table xmlns="" ID="S1KXF+vU6lNi5KYKdizgkKmvjD4="/>
  <table xmlns="" ID="Q563k9pMXBxjdAZ8JQ8969pBqEM=" type="_x0031_" HRows="_x0031_" HCols="_x0030_" Summary="Process_x0020_Map" TableLinerizing="H"/>
  <table xmlns="" ID="5/rDzG6d5LpApQylQaeevGznq78="/>
  <table xmlns="" ID="+QZjATnylEEWBTPWZros9T6pa0w="/>
  <table xmlns="" ID="Ly4j6ihKylILnqEVYNjpzMAii8U="/>
  <table xmlns="" ID="0n0RMG6Rx/K50/OLNFLtVRGAJI8="/>
  <table xmlns="" ID="o6YUKzqIjqwP9AgIPM8LtT+Fiy4="/>
  <table xmlns="" ID="do6ETXMxVZ8UWNNKcUrZVHMFMTk="/>
  <table xmlns="" ID="w8lEAgvhI/uT0AuzfF757zsLs34="/>
  <table xmlns="" ID="7U7FCnA+YRA9hwYH4M1oZ0hPq10="/>
  <table xmlns="" ID="FlVziA9HDxX5IwCU6O6m+qajs7I="/>
  <table xmlns="" ID="5uxqfApeyJ+kEAvkTSdmlJFzwZ4="/>
  <table xmlns="" ID="+Bw4C7/IwZwiBDKjxe3q+9M7RVo=" type="_x0031_" HRows="_x0031_" HCols="_x0030_" Summary="Project_x0020_Charter" TableLinerizing="H"/>
  <table xmlns="" ID="6RbQTEUVtIVy0VGf7Isrg+mlPh0="/>
  <table xmlns="" ID="nK9X2skRD/j7k1VbQumR38Soexo="/>
  <table xmlns="" ID="aW/5tMPX8auEuR/qfR2z4kSFG/g="/>
  <table xmlns="" ID="wO5syNb3iRWMk4/ZTYv8JPqYbgQ="/>
  <table xmlns="" ID="iQ3gT37S6lAdk78iemwd9EEZJRA="/>
  <table xmlns="" ID="MKfGNAB9I1Dhs8MOgM8M8pvfCdc="/>
  <table xmlns="" ID="JeLEonM2TKgOnz9bf4sOS/okRHw="/>
  <table xmlns="" ID="RmeFTbH2FW1FtobeSFav8dTRSQA="/>
  <table xmlns="" ID="bCyWVBQ3wyUfUkA0Z8fCCnrEowA="/>
  <HyperLink xmlns="" ID="Ct58LPl/ddAJl19Ncg0fpsGfSJc=1000915426664.6791_118.8049" plainAltText="" language=""/>
  <Shape xmlns="" ID="EFqCxMXO+84B+cbCvI4UE6oVXu0=" pdftag="P" isBookmarkSet="no" bookmark="no" Order="_x0034_"/>
  <Shape xmlns="" ID="j/exzZ7cQqqzM/sCQswCHsOhVY4=" pdftag="Figure" isBookmarkSet="no" formula="no" inline="no" artifact="_x0030_" validate="no" bookmark="no" Order="_x0032_" Lang=""/>
  <HyperLink xmlns="" ID="okJLG3UJoTrbQ0wv6BlZhH5xpSc=-891101553517.0739_127.0984" plainAltText="audio_x0020_settings" language="" Lang=""/>
  <HyperLink xmlns="" ID="okJLG3UJoTrbQ0wv6BlZhH5xpSc=-1691617651107.6988_269.6584" plainAltText="following_x0020_page_x0020_on_x0020_Captioned_x0020_Text" language="" Lang=""/>
  <HyperLink xmlns="" ID="EZ60Y1zr3p/FJZOx0THkw2Nge38=187124320183.7_354.368" plainAltText="https:_x002F__x002F_choosework.ssa.gov_x002F_" language="" Lang=""/>
  <HyperLink xmlns="" ID="EZ60Y1zr3p/FJZOx0THkw2Nge38=-201853390883.7_379.808" plainAltText="https:_x002F__x002F_yourtickettowork.ssa.gov_x002F_" language="" Lang=""/>
  <HyperLink xmlns="" ID="JBbIcerp7S7vCefKE2Su9jQeeWw=-125283988352.2_407.9663" plainAltText="https:_x002F__x002F_www.ssa.gov_x002F_work_x002F_enrfa.html" language="" Lang=""/>
  <HyperLink xmlns="" ID="zTDCCF15TFZhiiE5+HzE7TyeRFY=173301173241.5517_361.0447" plainAltText="https:_x002F__x002F_bit.ly_x002F_DETAC-CoP-Mar-14-2023" language="" Lang=""/>
  <HyperLink xmlns="" ID="Gz/76x3uHrdL1IRwdV7LmnH2mFc=-1592359612271.2238_437.9647" plainAltText="https:_x002F__x002F_forms.gle_x002F_P9payUx9F5MN47kH8" language="" Lang=""/>
  <HyperLink xmlns="" ID="afW6OEfz0Hc5MbhUEgTxQN9MlE4=206718588479.19882_159.4484" plainAltText="on-demand_x0020_TA_x0020_request_x0020_page" language="" Lang=""/>
  <HyperLink xmlns="" ID="afW6OEfz0Hc5MbhUEgTxQN9MlE4=-51170442679.19882_256.6484" plainAltText="AoDemploymentTA_x0040_gmail.com" language="" Lang=""/>
  <HyperLink xmlns="" ID="uedIWMLbsK2pssWxYzA3Y6cBWDQ=-51170442631.19882_182.1784" plainAltText="AoDemploymentTA_x0040_gmail.com" language="" Lang=""/>
  <HyperLink xmlns="" ID="uedIWMLbsK2pssWxYzA3Y6cBWDQ=-202823483431.19882_262.3384" plainAltText="https:_x002F__x002F_aoddisabilityemploymenttacenter.com" language="" Lang=""/>
  <HyperLink xmlns="" ID="uedIWMLbsK2pssWxYzA3Y6cBWDQ=-138327119531.19882_342.4984" plainAltText="https:_x002F__x002F_aoddisabilityemploymenttacenter.com_x002F_" language="" Lang=""/>
  <HyperLink xmlns="" ID="uedIWMLbsK2pssWxYzA3Y6cBWDQ=-12990595831.19882_367.5784" plainAltText="detac-publications_x002F_" language="" Lang=""/>
  <Shape xmlns="" ID="gehNZKK8HhHLOQ2rZLycyzdeCkM=" pdftag="P" isBookmarkSet="no" bookmark="no" Order="_x0034_"/>
  <Shape xmlns="" ID="yhKfHILoKnYSWuRV4+TVBgCaCls=" pdftag="P" isBookmarkSet="no" bookmark="no" Order="_x0031_"/>
  <Shape xmlns="" ID="zflSGFMxEY+HwTcPq8FwTO9D3Cc=" artifact="_x0030_" validate="no" pdftag="Figure" isBookmarkSet="no" bookmark="no" Order="_x0032_" formula="no" Lang=""/>
  <Shape xmlns="" ID="8RQgNCwaEGZLmPypFKKBvi7UZaE=" Order="_x0032_" pdftag="P" isBookmarkSet="no" bookmark="no"/>
  <Shape xmlns="" ID="sYnUc9Ej+nRwwOLkzIEbEgUvCcQ=" Order="_x0032_" artifact="_x0031_" pdftag="_x005B_Artifact_x005D_" formula="no" inline="no" validate="no"/>
  <Shape xmlns="" ID="0sntEWe0m1bQX7uPQhNePmiIgJY=" Order="_x0033_" pdftag="P" isBookmarkSet="no"/>
  <Shape xmlns="" ID="z8g57ThuZ74qEPjSR8FjywP0Mgk=" pdftag="H2" isBookmarkSet="no" bookmark="yes" Order="_x0031_"/>
  <Shape xmlns="" ID="mCtPIfKm4tLPjlTfSDQgp7VUSNc=" pdftag="P" isBookmarkSet="no" bookmark="no" Order="_x0032_"/>
  <Shape xmlns="" ID="cqYg3DsguW8ZGSu+VQ2dxkKseBg=" pdftag="H2" isBookmarkSet="no" bookmark="yes" Order="_x0031_"/>
  <Shape xmlns="" ID="vI0im38UPYd/iUTL1vhz3fGGXzs=" pdftag="P" isBookmarkSet="no" bookmark="no" Order="_x0032_"/>
  <Shape xmlns="" ID="90WCk1IRLd2B1Q7jo4233Ozhd9k=" pdftag="H2" isBookmarkSet="no" bookmark="yes" Order="_x0031_"/>
  <Shape xmlns="" ID="EZ60Y1zr3p/FJZOx0THkw2Nge38=" pdftag="P" isBookmarkSet="no" bookmark="no" Order="_x0032_"/>
  <Shape xmlns="" ID="tMRoPoA8gR0+vjys8HOgA5ZAaCo=" pdftag="H2" isBookmarkSet="no" bookmark="yes" Order="_x0031_"/>
  <Shape xmlns="" ID="JBbIcerp7S7vCefKE2Su9jQeeWw=" pdftag="P" isBookmarkSet="no" bookmark="no" Order="_x0032_"/>
  <Shape xmlns="" ID="qWvxRAyd+6esFtaDC0JAG7nDHcg=" pdftag="H2" isBookmarkSet="no" bookmark="yes" Order="_x0031_"/>
  <Shape xmlns="" ID="OVUkgdB7wjOmrNmUGbkXtuXhRd0=" pdftag="P" isBookmarkSet="no" bookmark="no" Order="_x0032_"/>
  <Shape xmlns="" ID="8ARUurp3nJXSoecSXLYyHhxpXwI=" pdftag="H2" isBookmarkSet="no" bookmark="yes" Order="_x0031_"/>
  <Shape xmlns="" ID="pjiKTza+TntCf0nB5A2QzdcIGkU=" isBookmarkSet="no" bookmark="no" pdftag="H3" artifact="_x0030_" Order="_x0032_"/>
  <Shape xmlns="" ID="1rEmGVmHOzkHO805Nq5WNQKfhd4=" pdftag="" Order="_x0032_" artifact="_x0031_" validate="no" formula="no" inline="no"/>
  <Shape xmlns="" ID="s77Pmf3llR4O4wcwt/qng47SoY4=" pdftag="P" isBookmarkSet="no" bookmark="no" Order="_x0033_"/>
  <Shape xmlns="" ID="SrGStutdDryzTliy7SHbbrKOBEY=" pdftag="H2" isBookmarkSet="no" bookmark="yes" Order="_x0031_"/>
  <Shape xmlns="" ID="8YaBHoYS6HVNBOumGS0QMhqCuOg=" artifact="_x0030_" validate="no" pdftag="Figure" isBookmarkSet="no" bookmark="no" Order="_x0033_" formula="no" Lang=""/>
  <Shape xmlns="" ID="50gpyedSWCcsWSRP4NVyYxOGpvY=" pdftag="P" isBookmarkSet="no" bookmark="no" Order="_x0032_"/>
  <Shape xmlns="" ID="Ndf5kOLkqM/vLzDD5HNXYc+B+/w=" pdftag="H2" isBookmarkSet="no" bookmark="yes" Order="_x0031_"/>
  <Shape xmlns="" ID="1mwpqJ1rv9FJUsA094HUv9y8nhU=" pdftag="P" isBookmarkSet="no" bookmark="no" Order="_x0032_"/>
  <Shape xmlns="" ID="aDXEFe/bD1gZsHJP+nN71C9RTns=" pdftag="H2" isBookmarkSet="no" bookmark="yes" Order="_x0031_"/>
  <Shape xmlns="" ID="UffWlTqbEL9LWOBIVH3PPgOBuxU=" pdftag="P" isBookmarkSet="no" bookmark="no" Order="_x0032_"/>
  <Shape xmlns="" ID="bhVm/F8gOdVZG0R50Sa2JNZ7iZ0=" pdftag="P" isBookmarkSet="no" bookmark="no" Order="_x0033_"/>
  <Shape xmlns="" ID="nq9ZwXXDBGnZ+PcJu931GZrcC+Q=" pdftag="H2" isBookmarkSet="no" bookmark="yes" Order="_x0031_"/>
  <Shape xmlns="" ID="7ApK2skbJGiF/8eZFWVExyEntfw=" pdftag="P" isBookmarkSet="no" bookmark="no" Order="_x0032_"/>
  <Shape xmlns="" ID="1CJjnorjTfXb/Z6li8fxEuHknSs=" pdftag="P" isBookmarkSet="no" bookmark="no" Order="_x0032_"/>
  <Shape xmlns="" ID="av8HObacQ/7B9BqNG15cCFPmFt4=" pdftag="H2" isBookmarkSet="no" bookmark="yes" Order="_x0031_"/>
  <Shape xmlns="" ID="GYR2B2lfqPIIzZol1jOCCpN5nw0=" pdftag="P" isBookmarkSet="no" bookmark="no" Order="_x0032_"/>
  <Shape xmlns="" ID="2K03NbV7eAhJ5BryvwBtXL2T1mA=" pdftag="H2" isBookmarkSet="no" bookmark="yes" Order="_x0031_"/>
  <Shape xmlns="" ID="ZCCZ22VHm9OXNaBV/7Y5oV/ZOfE=" pdftag="P" isBookmarkSet="no" bookmark="no" Order="_x0032_"/>
  <Shape xmlns="" ID="2iAMY48nFOMKtVZKC2szx2FPwPE=" pdftag="H2" isBookmarkSet="no" bookmark="yes" Order="_x0031_"/>
  <Shape xmlns="" ID="BeDsqKFHG5hKB5j2AW4CCpaYpb0=" pdftag="P" isBookmarkSet="no" bookmark="no" Order="_x0032_"/>
  <Shape xmlns="" ID="Iz2+YQae7J09PUfaCpIagMLi6tY=" pdftag="H2" isBookmarkSet="no" bookmark="yes" Order="_x0031_"/>
  <Shape xmlns="" ID="DAAy31qyz9a5sd0E/j3o41FyP0g=" pdftag="P" isBookmarkSet="no" bookmark="no" Order="_x0032_"/>
  <Shape xmlns="" ID="ZI5RrsghWvrUgByJp/gjIIhaQB8=" pdftag="P" isBookmarkSet="no" bookmark="no" Order="_x0032_"/>
  <Shape xmlns="" ID="7vJ4zihMU22vvvhHmwY8UoetL1o=" pdftag="H2" isBookmarkSet="no" bookmark="yes" Order="_x0031_"/>
  <Shape xmlns="" ID="GA01onMCBeZSi5HdqIc/1gViULM=" pdftag="P" isBookmarkSet="no" bookmark="no" Order="_x0032_"/>
  <Shape xmlns="" ID="mZ29kyxmnDW952iKbZ3rNjZw2sI=" pdftag="H2" artifact="_x0030_" isBookmarkSet="yes" bookmark="yes" Order="_x0031_"/>
  <Shape xmlns="" ID="fyaHfJECCjZl+b+csTQr+0Vyvug=" artifact="_x0030_" validate="no" pdftag="Figure" isBookmarkSet="no" bookmark="no" Order="_x0033_" formula="no" Lang=""/>
  <Shape xmlns="" ID="zTDCCF15TFZhiiE5+HzE7TyeRFY=" pdftag="P" isBookmarkSet="no" bookmark="no" Order="_x0032_"/>
  <Shape xmlns="" ID="bBvuVd1cumxAMnQm1qQlOY1n6kE=" pdftag="H2" isBookmarkSet="no" bookmark="yes" Order="_x0031_"/>
  <Shape xmlns="" ID="CZX5oSQ3UVQgvNYN9MsV5Mfnxos=" artifact="_x0030_" validate="no" pdftag="Figure" isBookmarkSet="no" bookmark="no" Order="_x0033_" formula="no" Lang=""/>
  <Shape xmlns="" ID="Gz/76x3uHrdL1IRwdV7LmnH2mFc=" pdftag="P" isBookmarkSet="no" bookmark="no" Order="_x0032_"/>
  <Shape xmlns="" ID="h/QMu3tIoG/slwhpESgaBAJWj6c=" pdftag="H2" isBookmarkSet="no" bookmark="yes" Order="_x0031_"/>
  <Shape xmlns="" ID="afW6OEfz0Hc5MbhUEgTxQN9MlE4=" pdftag="P" isBookmarkSet="no" bookmark="no" Order="_x0032_"/>
  <Shape xmlns="" ID="q3UxW1h2fcTX/HiINQzts4fWeIQ=" pdftag="H2" artifact="_x0030_" isBookmarkSet="yes" bookmark="yes" Order="_x0031_"/>
  <Shape xmlns="" ID="k0ZIMyJ4SMW9bE2lhkcI7+e5qr8=" artifact="_x0030_" validate="no" pdftag="Figure" isBookmarkSet="no" bookmark="no" Order="_x0033_" formula="no" Lang=""/>
  <Shape xmlns="" ID="uedIWMLbsK2pssWxYzA3Y6cBWDQ=" pdftag="P" isBookmarkSet="no" bookmark="no" Order="_x0032_"/>
  <Shape xmlns="" ID="kLRuyjYANqyQGkBXaZNbuPXFKt8=" pdftag="H2" artifact="_x0030_" isBookmarkSet="yes" bookmark="yes" Order="_x0031_"/>
  <Shape xmlns="" ID="jLR/GOQmIKsJebFQTgA542FTptI=" validate="no" Order="_x0033_" isBookmarkSet="no" bookmark="no" pdftag="_x005B_Artifact_x005D_" artifact="_x0031_" formula="no" Lang=""/>
  <Shape xmlns="" ID="AU9duuHHdBuH9T93c23tLOaurVo=" pdftag="P" isBookmarkSet="no" bookmark="no" Order="_x0033_"/>
  <SubText xmlns="" ID="j/exzZ7cQqqzM/sCQswCHsOhVY4=" ActualText=""/>
  <SubText xmlns="" ID="sYnUc9Ej+nRwwOLkzIEbEgUvCcQ=" ActualText=""/>
  <Shape xmlns="" ID="gRvXApUqBH8GgbKL7rgejKxs0uo=" pdftag="P" isBookmarkSet="no" bookmark="no" Order="_x0032_"/>
  <Shape xmlns="" ID="uZ6YneuWZWPu0yIQz8hTm1lceKk=" pdftag="P" isBookmarkSet="no" bookmark="no" Order="_x0033_"/>
  <Shape xmlns="" ID="9fR2rkcGqUzRSBgjB9ieObT2Z04=" pdftag="" Order="_x0032_" bookmark="no"/>
  <Shape xmlns="" ID="NfYS3gg2H4/2nD6xAwvxctSzFYY=" pdftag="" Order="_x0034_" bookmark="no"/>
  <SubText xmlns="" ID="zflSGFMxEY+HwTcPq8FwTO9D3Cc=" ActualText=""/>
  <SubText xmlns="" ID="s4I2zYibjDYmYVwQVyJfwplV4z0=" ActualText=""/>
  <SubText xmlns="" ID="8YaBHoYS6HVNBOumGS0QMhqCuOg=" ActualText=""/>
  <SubText xmlns="" ID="fyaHfJECCjZl+b+csTQr+0Vyvug=" ActualText=""/>
  <SubText xmlns="" ID="CZX5oSQ3UVQgvNYN9MsV5Mfnxos=" ActualText=""/>
  <SubText xmlns="" ID="k0ZIMyJ4SMW9bE2lhkcI7+e5qr8=" ActualText=""/>
  <SubText xmlns="" ID="AU9duuHHdBuH9T93c23tLOaurVo=-1" artifact="_x0030_" plainAltText=""/>
  <SubText xmlns="" ID="AU9duuHHdBuH9T93c23tLOaurVo=-13" artifact="_x0030_" plainAltText=""/>
  <Shape xmlns="" ID="sJOU9rtdT544UExejJwl90GD1SI=" pdftag="Figure" isBookmarkSet="no" formula="no" artifact="_x0030_" inline="no" validate="no" bookmark="no" Order="_x0032_" Lang=""/>
  <HyperLink xmlns="" ID="3IQgk3kYMI7ckNn4PPlmfNJLI1Y=-177052788286.69882_242.2446" plainAltText="Valarie.bishop_x0040_admin.sc.gov" language="" Lang=""/>
  <HyperLink xmlns="" ID="3IQgk3kYMI7ckNn4PPlmfNJLI1Y=15798165486.69882_292.1646" plainAltText="meansderrick1_x0040_gmail.com" language="" Lang=""/>
  <HyperLink xmlns="" ID="O5G/7qV3RLvUBHY9VRIQMRiquXA=-150124452868.44882_166.6446" plainAltText="Nacdd.org" language="" Lang=""/>
  <HyperLink xmlns="" ID="O5G/7qV3RLvUBHY9VRIQMRiquXA=65208474168.44882_212.2446" plainAltText="Itacchelp.org" language="" Lang=""/>
  <HyperLink xmlns="" ID="O5G/7qV3RLvUBHY9VRIQMRiquXA=64326573459.3239_309.4446" plainAltText="dmeltzer_x0040_nacdd.org" language="" Lang=""/>
  <HyperLink xmlns="" ID="O5G/7qV3RLvUBHY9VRIQMRiquXA=477677020515.6988_355.0446" plainAltText="cmoon_x0040_nacdd.org" language="" Lang=""/>
  <HyperLink xmlns="" ID="AvSM733bguXTifN2d0rt9NnAuZU=2412462591.19882_304.6447" plainAltText="Register" language="" Lang=""/>
  <HyperLink xmlns="" ID="PJ2n2q9L1uxQhUzlsmPq5elMG2U=1407338552291.1987_261.4446" plainAltText="here" language="" Lang=""/>
  <HyperLink xmlns="" ID="wboxY/oUWq8vVjCkrAFyzjHVkJg=206718588479.19882_159.4484" plainAltText="on-demand_x0020_TA_x0020_request_x0020_page" language="" Lang=""/>
  <HyperLink xmlns="" ID="wboxY/oUWq8vVjCkrAFyzjHVkJg=-51170442679.19882_262.6484" plainAltText="AoDemploymentTA_x0040_gmail.com" language="" Lang=""/>
  <HyperLink xmlns="" ID="t0mwWPUSQhTG91r48UB6MkaXMBM=-51170442631.19882_182.1784" plainAltText="AoDemploymentTA_x0040_gmail.com" language="" Lang=""/>
  <HyperLink xmlns="" ID="t0mwWPUSQhTG91r48UB6MkaXMBM=-202823483431.19882_262.3384" plainAltText="https:_x002F__x002F_aoddisabilityemploymenttacenter.com" language="" Lang=""/>
  <HyperLink xmlns="" ID="t0mwWPUSQhTG91r48UB6MkaXMBM=-138327119531.19882_342.4984" plainAltText="https:_x002F__x002F_aoddisabilityemploymenttacenter.com_x002F_" language="" Lang=""/>
  <HyperLink xmlns="" ID="t0mwWPUSQhTG91r48UB6MkaXMBM=-12990595831.19882_367.5784" plainAltText="detac-publications_x002F_" language="" Lang=""/>
  <Shape xmlns="" ID="mJqjXQ9bg7cKlFYGUCk0J5dhDkQ=" isBookmarkSet="no" bookmark="no" pdftag="H2" artifact="_x0030_" Order="_x0031_"/>
  <Shape xmlns="" ID="lLrQfTzaYhskgXW2OmNxw7znJdw=" artifact="_x0030_" validate="no" pdftag="Figure" isBookmarkSet="no" bookmark="no" Order="_x0032_" formula="no" Lang=""/>
  <Shape xmlns="" ID="WiBiAE4s4qVewIVEDcqOltnZwQM=" Order="_x0034_" artifact="_x0031_" pdftag="_x005B_Artifact_x005D_" formula="no" inline="no" validate="no"/>
  <Shape xmlns="" ID="jIYZEi6Tjo8ihQGtRvFOJ6RYVAE=" pdftag="H2" isBookmarkSet="no" bookmark="yes" Order="_x0031_"/>
  <Shape xmlns="" ID="LCWi14WKr5bEPR+gCkH+CseUzrA=" artifact="_x0030_" validate="no" pdftag="Figure" isBookmarkSet="no" bookmark="no" Order="_x0033_" formula="no" Lang=""/>
  <Shape xmlns="" ID="QigvG22uUNklUxSlW23m39t34DY=" pdftag="P" isBookmarkSet="no" bookmark="no" Order="_x0032_"/>
  <Shape xmlns="" ID="1+dlIsEWEC4QDJ5IoyRg3vmmwlk=" pdftag="P" isBookmarkSet="no" bookmark="no" Order="_x0032_"/>
  <Shape xmlns="" ID="r4zNrwyS1OnwdrcAIlQVOARxUHc=" isBookmarkSet="no" bookmark="no" pdftag="H2" artifact="_x0030_" Order="_x0031_"/>
  <Shape xmlns="" ID="+OSn5fL3QlA0d8Xw1jbn783wFF4=" validate="no" Order="_x0033_" isBookmarkSet="no" bookmark="no" pdftag="_x005B_Artifact_x005D_" artifact="_x0031_" formula="no" Lang=""/>
  <Shape xmlns="" ID="+wrsMkvfPKh13VRBfXCDokpMX0Y=" Order="_x0036_" pdftag="_x005B_Artifact_x005D_" isBookmarkSet="no" bookmark="no"/>
  <Shape xmlns="" ID="OJgX997T3DTK8ANjnuhf+QPKjgk=" pdftag="P" isBookmarkSet="no" bookmark="no" Order="_x0034_"/>
  <Shape xmlns="" ID="lj/hOZSIVoOVHJzJvd6DdzaZ1Jw=" pdftag="P" isBookmarkSet="no" bookmark="no" Order="_x0032_"/>
  <Shape xmlns="" ID="8hMnB9lnHx+bfRBxrGWjkHaKE14=" pdftag="H2" isBookmarkSet="no" bookmark="yes" Order="_x0031_"/>
  <Shape xmlns="" ID="JyE7ULkCiHVi6Q/u90dC6PaDfGs=" artifact="_x0030_" validate="no" pdftag="Figure" isBookmarkSet="no" bookmark="no" Order="_x0033_" formula="no" Lang=""/>
  <Shape xmlns="" ID="V0NeJaSHLyneKJ8eWP8ijdzsPLE=" artifact="_x0030_" validate="no" pdftag="Figure" isBookmarkSet="no" bookmark="no" Order="_x0035_" formula="no" Lang=""/>
  <Shape xmlns="" ID="5CvkVlwDzkzSI9qRltF3+YRBG3c=" pdftag="H2" isBookmarkSet="no" bookmark="yes" Order="_x0031_"/>
  <Shape xmlns="" ID="MXnQYR2c7RROnVuYe8Q+4y/dEbY=" pdftag="H3" isBookmarkSet="no" bookmark="yes" Order="_x0032_"/>
  <Shape xmlns="" ID="JPGsXVVtfY7Y0+rM1sK15hbAYak=" pdftag="P" isBookmarkSet="no" bookmark="no" Order="_x0033_"/>
  <Shape xmlns="" ID="1u3Q8gEl8vOPGx6ipFeYGEMMsLE=" pdftag="P" isBookmarkSet="no" bookmark="no" Order="_x0032_"/>
  <Shape xmlns="" ID="ot8ZJPlDRxsxznvJyyoYDjJYDvI=" pdftag="P" isBookmarkSet="no" bookmark="no" Order="_x0032_"/>
  <Shape xmlns="" ID="dAB5jdeNQlxFmP997rMd3KvvIG8=" pdftag="P" isBookmarkSet="no" bookmark="no" Order="_x0033_"/>
  <Shape xmlns="" ID="rarHZqPVu2jfy9V5rc3X9n9lMVo=" pdftag="P" isBookmarkSet="no" bookmark="no" Order="_x0034_"/>
  <Shape xmlns="" ID="5cBXTJJCm47iGiGdhuTy/T+tI9o=" pdftag="P" isBookmarkSet="no" bookmark="no" Order="_x0035_"/>
  <Shape xmlns="" ID="2o33l5Sm1F2uUdCLwRaGNwzke+Y=" pdftag="P" isBookmarkSet="no" bookmark="no" Order="_x0036_"/>
  <Shape xmlns="" ID="MPREREbhkVbEcCVVWQbnYyxKwRM=" pdftag="H2" isBookmarkSet="no" bookmark="yes" Order="_x0031_"/>
  <Shape xmlns="" ID="rndXaedjzX34u0cTY03ZhGg8HXk=" artifact="_x0030_" validate="no" pdftag="Figure" isBookmarkSet="no" bookmark="no" Order="_x0032_" formula="no" Lang=""/>
  <Shape xmlns="" ID="7apiMv5mpPqzgwtyx3q6EdZkTvk=" pdftag="P" isBookmarkSet="no" bookmark="no" Order="_x0033_"/>
  <Shape xmlns="" ID="t4JJ+HlpflwwM7tJGUGP9g+e6m4=" pdftag="H2" isBookmarkSet="no" bookmark="yes" Order="_x0031_"/>
  <Shape xmlns="" ID="qFeCbNKU3tysCf/WC+xRGGAfDwQ=" Order="_x0035_" pdftag="_x005B_Artifact_x005D_" isBookmarkSet="no" bookmark="no"/>
  <Shape xmlns="" ID="Ly5+pPJ8MgMz4FLBYi0Gz09HThc=" pdftag="P" isBookmarkSet="no" bookmark="no" Order="_x0033_"/>
  <Shape xmlns="" ID="GIrd8ry3w6JhywDJtjCwLI8WbH4=" pdftag="H2" isBookmarkSet="no" bookmark="yes" Order="_x0031_"/>
  <Shape xmlns="" ID="/EfnO78DizrKLAi4zEP0gvsxfbY=" artifact="_x0030_" validate="no" pdftag="Figure" isBookmarkSet="no" bookmark="no" Order="_x0032_" formula="no" Lang=""/>
  <Shape xmlns="" ID="2SNvIbFwkkISuEZSmzC4wFEvL3g=" artifact="_x0030_" validate="no" pdftag="Figure" isBookmarkSet="no" bookmark="no" Order="_x0034_" formula="no" Lang=""/>
  <Shape xmlns="" ID="+NlfX1C4xHYL+Rqtp5MoPFlifWU=" pdftag="P" isBookmarkSet="no" bookmark="no" Order="_x0032_"/>
  <Shape xmlns="" ID="lespUET9MhIKcMU6h6lwWhjgcZo=" pdftag="P" isBookmarkSet="no" bookmark="no" Order="_x0032_"/>
  <Shape xmlns="" ID="C8IlFuCVMy7IRfjmacuOCajoPLs=" pdftag="" Order="_x0032_" artifact="_x0031_" validate="no" formula="no" inline="no"/>
  <Shape xmlns="" ID="tTsiO89xh20iPcWrgIENxyTiSjs=" Order="_x0033_" pdftag="_x005B_Artifact_x005D_" isBookmarkSet="no" bookmark="no"/>
  <Shape xmlns="" ID="XpUPpH09NX7ynnYE2vts2S4HTQw=" pdftag="P" isBookmarkSet="no" bookmark="no" Order="_x0032_"/>
  <Shape xmlns="" ID="WjalFGYjZQ1lnjiEoKYhF91H6HA=" pdftag="" Order="_x0032_" artifact="_x0031_" validate="no" formula="no" inline="no"/>
  <Shape xmlns="" ID="Se/09z+usJ2VWnEci6OZ6vaccsY=" Order="_x0033_" pdftag="_x005B_Artifact_x005D_" isBookmarkSet="no" bookmark="no"/>
  <Shape xmlns="" ID="9bOcCq9LKuc1HaDX4Akoe7VzBhE=" pdftag="P" isBookmarkSet="no" bookmark="no" Order="_x0032_"/>
  <Shape xmlns="" ID="9qhh/JIAERPC2Ap2FKKtfklqFOM=" pdftag="" Order="_x0032_" artifact="_x0031_" validate="no" formula="no" inline="no"/>
  <Shape xmlns="" ID="+pr+qAj3PaJeT7Gx8hAo7ZTaiTQ=" Order="_x0033_" pdftag="_x005B_Artifact_x005D_" isBookmarkSet="no" bookmark="no"/>
  <Shape xmlns="" ID="T2EhSm0Vqcsj99ZRiwh+u6DoLA4=" pdftag="P" isBookmarkSet="no" bookmark="no" Order="_x0032_"/>
  <Shape xmlns="" ID="O9QDlKcCVlbYsfqMyBxwgxhJoEk=" Order="_x0033_" pdftag="_x005B_Artifact_x005D_" isBookmarkSet="no" bookmark="no"/>
  <Shape xmlns="" ID="zwpHUhbHGnswFdwojVJiObxPcEU=" pdftag="H2" isBookmarkSet="no" bookmark="yes" Order="_x0031_"/>
  <Shape xmlns="" ID="q3+53b8WWYUwhWuSkCgbKIlnxqg=" pdftag="P" isBookmarkSet="no" bookmark="no" Order="_x0032_"/>
  <Shape xmlns="" ID="Hq+mHctKb737iaUsbfWX3WWOmMo=" Order="_x0033_" pdftag="_x005B_Artifact_x005D_" isBookmarkSet="no" bookmark="no"/>
  <Shape xmlns="" ID="wm6fJfT/QkO1KvWZoEz9zrLqFKQ=" pdftag="H2" isBookmarkSet="no" bookmark="yes" Order="_x0031_"/>
  <Shape xmlns="" ID="pjzdzkANVYV9oi8ksYkNaYQYa4M=" pdftag="P" isBookmarkSet="no" bookmark="no" Order="_x0032_"/>
  <Shape xmlns="" ID="XIYC3GJA2kKRUSv3miZlWNUzdis=" Order="_x0033_" pdftag="_x005B_Artifact_x005D_" isBookmarkSet="no" bookmark="no"/>
  <Shape xmlns="" ID="q4VcdxryoAxiuz8nea0zVFcwDcQ=" pdftag="H2" isBookmarkSet="no" bookmark="yes" Order="_x0031_"/>
  <Shape xmlns="" ID="a7SUA6G+cg1WrIqwyLE0Lup7hpQ=" pdftag="P" isBookmarkSet="no" bookmark="no" Order="_x0032_"/>
  <Shape xmlns="" ID="LBnYi7UtvrJTGRuqQAeXlHp5GSQ=" Order="_x0033_" pdftag="_x005B_Artifact_x005D_" isBookmarkSet="no" bookmark="no"/>
  <Shape xmlns="" ID="qk0oBb7YvEaQbhsswJWmuf9lFA4=" pdftag="H2" isBookmarkSet="no" bookmark="yes" Order="_x0031_"/>
  <Shape xmlns="" ID="89VhGm/FUmXwPkV+adVH3HtVwjQ=" pdftag="P" isBookmarkSet="no" bookmark="no" Order="_x0032_"/>
  <Shape xmlns="" ID="nuKhGaXTNvMqgodKliEsmlLX54Q=" Order="_x0033_" pdftag="_x005B_Artifact_x005D_" isBookmarkSet="no" bookmark="no"/>
  <Shape xmlns="" ID="t/DNmWGYUFoMJJ7Yr3yxDqa2GXM=" pdftag="H2" isBookmarkSet="no" bookmark="yes" Order="_x0031_"/>
  <Shape xmlns="" ID="4V6AgJ5bPDFTe2peHTUzDjl2hD8=" Order="_x0032_" pdftag="P" isBookmarkSet="no" bookmark="no"/>
  <Shape xmlns="" ID="/sXdKTZIe83qxSwJctYnWTC7gUg=" Order="_x0033_" pdftag="_x005B_Artifact_x005D_" isBookmarkSet="no" bookmark="no"/>
  <Shape xmlns="" ID="nnfBQ24cJWKQKyDUBth3BRSiNig=" pdftag="H2" isBookmarkSet="no" bookmark="yes" Order="_x0031_"/>
  <Shape xmlns="" ID="pjXyoKTtY9BVVJoCekul5igkr6c=" pdftag="P" isBookmarkSet="no" bookmark="no" Order="_x0032_"/>
  <Shape xmlns="" ID="cxgGzDnNNqx39q0f+TLTwknEin8=" Order="_x0033_" pdftag="_x005B_Artifact_x005D_" isBookmarkSet="no" bookmark="no"/>
  <Shape xmlns="" ID="nqgCqiwrPiucjvTZ1FgoVo+3ujc=" pdftag="H2" isBookmarkSet="no" bookmark="yes" Order="_x0031_"/>
  <Shape xmlns="" ID="7le707rlJgo8UJ/67uZHz1cGw9A=" pdftag="H2" isBookmarkSet="no" bookmark="yes" Order="_x0031_"/>
  <Shape xmlns="" ID="ibnj2vTebSQ/Ifg62Cx+Wg65DN4=" artifact="_x0030_" validate="no" pdftag="Figure" isBookmarkSet="no" bookmark="no" Order="_x0032_" formula="no" Lang=""/>
  <Shape xmlns="" ID="5pnoQYFn5ofZDTW/BJKmEcVHWnM=" pdftag="H2" isBookmarkSet="no" bookmark="yes" Order="_x0031_"/>
  <Shape xmlns="" ID="UXlMBdQLHUf9VvjmuOYGKurGrbQ=" artifact="_x0030_" validate="no" pdftag="Figure" isBookmarkSet="no" bookmark="no" Order="_x0033_" formula="no" Lang=""/>
  <Shape xmlns="" ID="bOMOG6tnvJXUO6rKDL9a3Pdr0DA=" pdftag="H2" isBookmarkSet="no" bookmark="yes" Order="_x0031_"/>
  <Shape xmlns="" ID="kqN0x9We++rW/PTv1jGuschCGP8=" validate="no" Order="_x0032_" isBookmarkSet="no" bookmark="no" pdftag="_x005B_Artifact_x005D_" artifact="_x0031_" formula="no" Lang=""/>
  <Shape xmlns="" ID="jagOBLidsIhL23a6GPfEajr8rYc=" artifact="_x0030_" validate="no" pdftag="Figure" isBookmarkSet="no" bookmark="no" Order="_x0032_" formula="no" Lang=""/>
  <Shape xmlns="" ID="qendF6tdBkE0u4t7hZ4HplMjlx4=" pdftag="P" isBookmarkSet="no" bookmark="no" Order="_x0033_"/>
  <Shape xmlns="" ID="Ijr1rJ4SlUxOKEyF8fs0px3ZNh4=" validate="no" formula="no" inline="no" Order="_x0033_" isBookmarkSet="no" bookmark="no" pdftag="_x005B_Artifact_x005D_" artifact="_x0031_"/>
  <Shape xmlns="" ID="Kr4vssanh899DzzJY4nP896rog4=" artifact="_x0030_" validate="no" pdftag="Figure" isBookmarkSet="no" bookmark="no" Order="_x0034_" formula="no" Lang=""/>
  <Shape xmlns="" ID="lqGWxGAOBvmD+bjTPWnBJOSfsX0=" pdftag="P" isBookmarkSet="no" bookmark="no" Order="_x0035_"/>
  <Shape xmlns="" ID="/Un7xvahJsfkGDukkyq6Lt+EM84=" validate="no" formula="no" inline="no" Order="_x0034_" isBookmarkSet="no" bookmark="no" pdftag="_x005B_Artifact_x005D_" artifact="_x0031_"/>
  <Shape xmlns="" ID="B5xfUVTNSgb7jJhSyB1Z+1Tek3Q=" artifact="_x0030_" validate="no" pdftag="Figure" isBookmarkSet="no" bookmark="no" Order="_x0036_" formula="no" Lang=""/>
  <Shape xmlns="" ID="z/DHnxSDpQX0I5s7DMf6IV/cU5g=" pdftag="P" isBookmarkSet="no" bookmark="no" Order="_x0037_"/>
  <Shape xmlns="" ID="8VIJWG63wuKm2Pj8DY6D5VLtKQk=" validate="no" formula="no" inline="no" Order="_x0035_" isBookmarkSet="no" bookmark="no" pdftag="_x005B_Artifact_x005D_" artifact="_x0031_"/>
  <Shape xmlns="" ID="i7xnqxaLJK9PMChEhmWw6G6fzCM=" artifact="_x0030_" validate="no" pdftag="Figure" isBookmarkSet="no" bookmark="no" Order="_x0038_" formula="no" Lang=""/>
  <Shape xmlns="" ID="C622CUODSiKcPJIMfAjrpwE9bys=" pdftag="P" isBookmarkSet="no" bookmark="no" Order="_x0039_"/>
  <Shape xmlns="" ID="8ighVnNFCZPJaT74WietP/vj4BQ=" validate="no" formula="no" inline="no" Order="_x0036_" isBookmarkSet="no" bookmark="no" pdftag="_x005B_Artifact_x005D_" artifact="_x0031_"/>
  <Shape xmlns="" ID="N0DDTNGI2vqD07HlQF0OiRIWGs8=" artifact="_x0030_" validate="no" pdftag="Figure" isBookmarkSet="no" bookmark="no" Order="_x0031_0" formula="no" Lang=""/>
  <Shape xmlns="" ID="XcScOrAb8Pt74nhIjuitZq02RDw=" pdftag="P" isBookmarkSet="no" bookmark="no" Order="_x0031_1"/>
  <Shape xmlns="" ID="/MfqpVwi33znuXBAzzGlKv5QuOo=" artifact="_x0030_" validate="no" pdftag="Figure" isBookmarkSet="no" bookmark="no" Order="_x0032_" formula="no" Lang=""/>
  <Shape xmlns="" ID="3ZMWE1r+NKXo2XjBnfmPZvCdNHE=" pdftag="H2" isBookmarkSet="no" bookmark="yes" Order="_x0031_"/>
  <Shape xmlns="" ID="/UgHLAhu6IvtJDrSdSyiyUWWWwc=" pdftag="P" isBookmarkSet="no" bookmark="no" Order="_x0032_"/>
  <Shape xmlns="" ID="Flz7mkFrMN1ld8bQ5woCJ4NK3mw=" pdftag="H2" isBookmarkSet="no" bookmark="yes" Order="_x0031_"/>
  <Shape xmlns="" ID="Kr1R77FR11kfUahSnThsQMfIchI=" Order="_x0032_" pdftag="P" isBookmarkSet="no" bookmark="no"/>
  <Shape xmlns="" ID="QmHe4AKM+k2q/pyykCB3lUzkoRk=" pdftag="H2" isBookmarkSet="no" bookmark="yes" Order="_x0031_"/>
  <Shape xmlns="" ID="3IQgk3kYMI7ckNn4PPlmfNJLI1Y=" pdftag="P" isBookmarkSet="no" bookmark="no" Order="_x0032_"/>
  <Shape xmlns="" ID="VI0nWiVwwCRPsR/f3HL9wVSIJdk=" pdftag="H2" isBookmarkSet="no" bookmark="yes" Order="_x0031_"/>
  <Shape xmlns="" ID="7pRNSnefk5umJaNioeL5G3ikOHI=" pdftag="H2" isBookmarkSet="no" bookmark="yes" Order="_x0031_"/>
  <Shape xmlns="" ID="I7HNSdmLoQLMHKSKlHMpWiexYwI=" pdftag="P" isBookmarkSet="no" bookmark="no" Order="_x0032_"/>
  <Shape xmlns="" ID="b2q1l2XJAYqosOqKIa+BsbiYyYg=" pdftag="H2" isBookmarkSet="no" bookmark="yes" Order="_x0031_"/>
  <Shape xmlns="" ID="LYcXmldLN1AdPSaibiJu1j2H0Gc=" artifact="_x0030_" validate="no" pdftag="Figure" isBookmarkSet="no" bookmark="no" Order="_x0032_" formula="no" Lang=""/>
  <Shape xmlns="" ID="sY1LorKRaMAwVTBfNPdKB3apY6I=" pdftag="P" isBookmarkSet="no" bookmark="no" Order="_x0033_"/>
  <Shape xmlns="" ID="O5G/7qV3RLvUBHY9VRIQMRiquXA=" pdftag="P" isBookmarkSet="no" bookmark="no" Order="_x0032_"/>
  <Shape xmlns="" ID="e/Q8/9AP0ANf13UHCW34vXUAnrk=" pdftag="H2" isBookmarkSet="no" bookmark="yes" Order="_x0031_"/>
  <Shape xmlns="" ID="FwLDEAKX4T024CQxY95A9ZGkJOo=" pdftag="P" isBookmarkSet="no" bookmark="no" Order="_x0032_"/>
  <Shape xmlns="" ID="iEilxPLneHCJX3kj3uJkxnMb33A=" isBookmarkSet="no" bookmark="no" pdftag="H2" artifact="_x0030_" Order="_x0031_"/>
  <Shape xmlns="" ID="gRRBVPfJUKYzN1I5cpd8SdIpTso=" artifact="_x0030_" validate="no" pdftag="Figure" isBookmarkSet="no" bookmark="no" Order="_x0033_" formula="no" Lang=""/>
  <Shape xmlns="" ID="AnbaWgVmg90oXKB0k9Jvb1RbnX0=" pdftag="P" isBookmarkSet="no" bookmark="no" Order="_x0032_"/>
  <Shape xmlns="" ID="37y74iJnRTTy4Af/OMEuPfmhiiQ=" pdftag="H2" isBookmarkSet="no" bookmark="yes" Order="_x0031_"/>
  <Shape xmlns="" ID="kD+/WAggMEF5toK9bW3iNcF7Fog=" artifact="_x0030_" validate="no" Order="_x0033_" pdftag="Figure" isBookmarkSet="no" bookmark="no"/>
  <Shape xmlns="" ID="AvSM733bguXTifN2d0rt9NnAuZU=" pdftag="P" isBookmarkSet="no" bookmark="no" Order="_x0032_"/>
  <Shape xmlns="" ID="DOYpi5SigPnqQ3VDLAtPNepGKk0=" pdftag="H2" isBookmarkSet="no" bookmark="yes" Order="_x0031_"/>
  <Shape xmlns="" ID="AWmfWC01n26qWbwGrZ4x4w7brvY=" artifact="_x0030_" validate="no" pdftag="Figure" isBookmarkSet="no" bookmark="no" Order="_x0033_" formula="no" Lang=""/>
  <Shape xmlns="" ID="PJ2n2q9L1uxQhUzlsmPq5elMG2U=" pdftag="P" isBookmarkSet="no" bookmark="no" Order="_x0032_"/>
  <Shape xmlns="" ID="twWfUU+OUE3KR5b0PGAuWVJ+Nrw=" pdftag="H2" isBookmarkSet="no" bookmark="yes" Order="_x0031_"/>
  <Shape xmlns="" ID="wboxY/oUWq8vVjCkrAFyzjHVkJg=" pdftag="P" isBookmarkSet="no" bookmark="no" Order="_x0032_"/>
  <Shape xmlns="" ID="IOxvziwiB7sX1tL6fpuPem6T56Q=" pdftag="P" isBookmarkSet="no" bookmark="no" Order="_x0031_"/>
  <Shape xmlns="" ID="KTaWRtJd5wM2S/dhaZJxj4TW6C0=" artifact="_x0030_" validate="no" pdftag="Figure" isBookmarkSet="no" bookmark="no" Order="_x0033_" formula="no" Lang=""/>
  <Shape xmlns="" ID="t0mwWPUSQhTG91r48UB6MkaXMBM=" pdftag="P" isBookmarkSet="no" bookmark="no" Order="_x0032_"/>
  <Shape xmlns="" ID="pR191Xiq6jAw9aBRUaacbVfqAus=" isBookmarkSet="no" bookmark="no" pdftag="H2" artifact="_x0030_" Order="_x0031_"/>
  <Shape xmlns="" ID="up7eyGnHam+h2y/8hEzZ7zYuzg4=" validate="no" Order="_x0033_" isBookmarkSet="no" bookmark="no" pdftag="_x005B_Artifact_x005D_" artifact="_x0031_" formula="no" Lang=""/>
  <Shape xmlns="" ID="HSzXPIKUJEZOwNRUmqqWcp91c7M=" pdftag="P" isBookmarkSet="no" bookmark="no" Order="_x0033_"/>
  <SubText xmlns="" ID="sJOU9rtdT544UExejJwl90GD1SI=" ActualText=""/>
  <SubText xmlns="" ID="WiBiAE4s4qVewIVEDcqOltnZwQM=" ActualText=""/>
  <Shape xmlns="" ID="1zaOb7n+dTmxOoe1OqnDpJT7VpU=" pdftag="" Order="_x0032_" bookmark="no"/>
  <Shape xmlns="" ID="B2O3GfYjItFMLODAFyf0XGS9SkM=" pdftag="" Order="_x0032_" bookmark="no"/>
  <Shape xmlns="" ID="CgIV8DirdggmfNYRWY0LX8qMF3s=" pdftag="" Order="_x0033_" artifact="_x0030_" Lang="" formula="no" bookmark="no"/>
  <SubText xmlns="" ID="lLrQfTzaYhskgXW2OmNxw7znJdw=" ActualText=""/>
  <SubText xmlns="" ID="LCWi14WKr5bEPR+gCkH+CseUzrA=" ActualText=""/>
  <SubText xmlns="" ID="JyE7ULkCiHVi6Q/u90dC6PaDfGs=" ActualText=""/>
  <SubText xmlns="" ID="V0NeJaSHLyneKJ8eWP8ijdzsPLE=" ActualText=""/>
  <SubText xmlns="" ID="rndXaedjzX34u0cTY03ZhGg8HXk=" ActualText=""/>
  <SubText xmlns="" ID="/EfnO78DizrKLAi4zEP0gvsxfbY=" ActualText=""/>
  <SubText xmlns="" ID="2SNvIbFwkkISuEZSmzC4wFEvL3g=" ActualText=""/>
  <SubText xmlns="" ID="ibnj2vTebSQ/Ifg62Cx+Wg65DN4=" ActualText=""/>
  <SubText xmlns="" ID="UXlMBdQLHUf9VvjmuOYGKurGrbQ=" ActualText=""/>
  <SubText xmlns="" ID="jagOBLidsIhL23a6GPfEajr8rYc=" ActualText=""/>
  <SubText xmlns="" ID="Kr4vssanh899DzzJY4nP896rog4=" ActualText=""/>
  <SubText xmlns="" ID="B5xfUVTNSgb7jJhSyB1Z+1Tek3Q=" ActualText=""/>
  <SubText xmlns="" ID="i7xnqxaLJK9PMChEhmWw6G6fzCM=" ActualText=""/>
  <SubText xmlns="" ID="N0DDTNGI2vqD07HlQF0OiRIWGs8=" ActualText=""/>
  <SubText xmlns="" ID="/MfqpVwi33znuXBAzzGlKv5QuOo=" ActualText=""/>
  <SubText xmlns="" ID="LYcXmldLN1AdPSaibiJu1j2H0Gc=" ActualText=""/>
  <SubText xmlns="" ID="gRRBVPfJUKYzN1I5cpd8SdIpTso=" ActualText=""/>
  <SubText xmlns="" ID="CgIV8DirdggmfNYRWY0LX8qMF3s=" ActualText=""/>
  <SubText xmlns="" ID="AWmfWC01n26qWbwGrZ4x4w7brvY=" ActualText=""/>
  <SubText xmlns="" ID="KTaWRtJd5wM2S/dhaZJxj4TW6C0=" ActualText=""/>
  <SubText xmlns="" ID="HSzXPIKUJEZOwNRUmqqWcp91c7M=-1" artifact="_x0030_" plainAltText=""/>
  <SubText xmlns="" ID="HSzXPIKUJEZOwNRUmqqWcp91c7M=-13" artifact="_x0030_" plainAltText=""/>
  <Shape xmlns="" ID="sRaoN18TQIrwnc5SRBPtNBuR4/8=" isBookmarkSet="no" formula="no" inline="no" pdftag="Figure" bookmark="no" artifact="_x0030_" validate="no" Order="_x0032_" Lang=""/>
  <HyperLink xmlns="" ID="bBPpsPfp7lSEb8JppjS/hey4G4c=116945855691.19882_155.8447" plainAltText="vanessa.vera_x0040_twc.texas.gov" language="" Lang=""/>
  <HyperLink xmlns="" ID="bBPpsPfp7lSEb8JppjS/hey4G4c=40434488491.19882_249.4446" plainAltText="evelyn_x0040_dccrgv.org" language="" Lang=""/>
  <HyperLink xmlns="" ID="bBPpsPfp7lSEb8JppjS/hey4G4c=-120857887891.19882_343.0446" plainAltText="lfonseca_x0040_vailrgv.org" language="" Lang=""/>
  <HyperLink xmlns="" ID="WpOIqtTy8TAzTrsBAnbfoem4y2s=1367492956208.4267_407.8447" plainAltText="https:_x002F__x002F_bit.ly_x002F_DETAC-CoP-May-9-2023" language="" Lang=""/>
  <HyperLink xmlns="" ID="ODJWQmN81qILlm+YmyzXpSqCgLE=206718588479.19882_159.4484" plainAltText="on-demand_x0020_TA_x0020_request_x0020_page" language="" Lang=""/>
  <HyperLink xmlns="" ID="ODJWQmN81qILlm+YmyzXpSqCgLE=-51170442679.19882_262.6484" plainAltText="AoDemploymentTA_x0040_gmail.com" language="" Lang=""/>
  <HyperLink xmlns="" ID="glQG98YJDWD2FJh9BA2k7kTUDDk=-51170442631.19882_182.1784" plainAltText="AoDemploymentTA_x0040_gmail.com" language="" Lang=""/>
  <HyperLink xmlns="" ID="glQG98YJDWD2FJh9BA2k7kTUDDk=-202823483431.19882_262.3384" plainAltText="https:_x002F__x002F_aoddisabilityemploymenttacenter.com" language="" Lang=""/>
  <HyperLink xmlns="" ID="glQG98YJDWD2FJh9BA2k7kTUDDk=-138327119531.19882_342.4984" plainAltText="https:_x002F__x002F_aoddisabilityemploymenttacenter.com_x002F_" language="" Lang=""/>
  <HyperLink xmlns="" ID="glQG98YJDWD2FJh9BA2k7kTUDDk=-12990595831.19882_367.5784" plainAltText="detac-publications_x002F_" language="" Lang=""/>
  <Shape xmlns="" ID="28mz9D7CDh5W+kXguHF244ZuNo0=" artifact="_x0030_" pdftag="Figure" isBookmarkSet="no" bookmark="no" validate="no" Order="_x0032_" formula="no" Lang=""/>
  <Shape xmlns="" ID="ArDjCjOgn3gW97XIr5RJtDmIdis=" pdftag="P" isBookmarkSet="no" bookmark="no" Order="_x0032_"/>
  <Shape xmlns="" ID="YAUk/6s7KgUwfd4Ac0+U6mXGxZg=" pdftag="P" isBookmarkSet="no" bookmark="no" Order="_x0034_"/>
  <Shape xmlns="" ID="oW00+4+LkTB5MaYaVNFqN2wSKOA=" pdftag="P" isBookmarkSet="no" bookmark="no" Order="_x0032_"/>
  <Shape xmlns="" ID="7YwhIO3Ua7DO8WVPe1KlP25+ubw=" pdftag="P" isBookmarkSet="no" bookmark="no" Order="_x0036_"/>
  <Shape xmlns="" ID="bieX+xiHMSuxUiAkeUfDAvMyYd0=" artifact="_x0030_" pdftag="Figure" isBookmarkSet="no" bookmark="no" validate="no" Order="_x0033_" formula="no" Lang=""/>
  <Shape xmlns="" ID="dgi7WgVW8/uwNQMaW1w9uImOC4Y=" artifact="_x0030_" pdftag="Figure" isBookmarkSet="no" bookmark="no" validate="no" Order="_x0035_" formula="no" Lang=""/>
  <Shape xmlns="" ID="wkLog+JeojBo6u09QqThtLQVWvU=" artifact="_x0030_" pdftag="Figure" isBookmarkSet="no" bookmark="no" validate="no" Order="_x0037_" formula="no" Lang=""/>
  <Shape xmlns="" ID="gwPXRCV9oXRKuAoWsd0XJT9p8ZQ=" isBookmarkSet="no" bookmark="no" Order="_x0031_" pdftag="_x005B_Artifact_x005D_" artifact="_x0031_"/>
  <Shape xmlns="" ID="6t/jTJGIBaHCffQIba61HSnyKUA=" pdftag="P" isBookmarkSet="no" bookmark="no" Order="_x0033_"/>
  <Shape xmlns="" ID="8AKuWn0GO1cmxbKKuiaG1wTfWR8=" artifact="_x0030_" pdftag="Figure" isBookmarkSet="no" bookmark="no" validate="no" Order="_x0032_" formula="no" Lang=""/>
  <Shape xmlns="" ID="NV9vaNqOVf07tH0cGEt93GDiywM=" artifact="_x0030_" pdftag="Figure" isBookmarkSet="no" bookmark="no" validate="no" Order="_x0031_" formula="no" Lang=""/>
  <Shape xmlns="" ID="S7DMwOn96WWFtFtYzGI2EsCsnoM=" pdftag="P" isBookmarkSet="no" bookmark="no" Order="_x0032_"/>
  <Shape xmlns="" ID="sj9fIXnWpTxSVK3I2zWWVV2zGuc=" artifact="_x0030_" pdftag="Figure" isBookmarkSet="no" bookmark="no" validate="no" Order="_x0031_" formula="no" Lang=""/>
  <Shape xmlns="" ID="9+dPhE/EEpc351QfzSBsA9VGJjs=" artifact="_x0030_" pdftag="Figure" isBookmarkSet="no" validate="no" bookmark="no" Order="_x0033_" formula="no" Lang=""/>
  <Shape xmlns="" ID="38kTA+aCtwZ1xVkVp8PGlg9F57o=" Order="_x0031_" formula="no" inline="no" isBookmarkSet="no" artifact="_x0031_" pdftag="_x005B_Artifact_x005D_" validate="no" bookmark="no" Lang=""/>
  <Shape xmlns="" ID="8tzwcxLJDc7HBn+xR9umxsb6TeE=" pdftag="P" isBookmarkSet="no" bookmark="no" Order="_x0033_"/>
  <Shape xmlns="" ID="SY4mafkHGCmjAccTJuT0eVKbiHY=" artifact="_x0030_" pdftag="Figure" isBookmarkSet="no" validate="no" bookmark="no" Order="_x0031_" formula="no" Lang=""/>
  <Shape xmlns="" ID="iy5X5nIMgInlpkE6P4AWxal73Ac=" artifact="_x0030_" pdftag="Figure" isBookmarkSet="no" validate="no" bookmark="no" Order="_x0032_" formula="no" Lang=""/>
  <Shape xmlns="" ID="UyBBBAPyaMSq/5AteApHngXEpr8=" pdftag="H2" isBookmarkSet="no" bookmark="yes" Order="_x0031_"/>
  <Shape xmlns="" ID="aMnzq5IgCAdEMiTFoziAUz5J4RE=" pdftag="H3" isBookmarkSet="no" bookmark="yes" Order="_x0032_"/>
  <Shape xmlns="" ID="gqKWGzJ7V+ZADnKj1BYt3bybebA=" pdftag="P" isBookmarkSet="no" bookmark="no" Order="_x0032_"/>
  <Shape xmlns="" ID="zEo6Yccb1OOqqnxJSTBgXmrtSOE=" isBookmarkSet="no" bookmark="no" pdftag="H2" artifact="_x0030_" Order="_x0031_"/>
  <Shape xmlns="" ID="+inEMcDY5LYlNsUwKBV12qRSiuI=" artifact="_x0030_" pdftag="Figure" isBookmarkSet="no" validate="no" bookmark="no" Order="_x0033_"/>
  <Shape xmlns="" ID="26/xnX1mTdmvgqLfzRahXWjsaMI=" isBookmarkSet="no" bookmark="no" pdftag="H3" artifact="_x0030_" Order="_x0033_"/>
  <Shape xmlns="" ID="rfOQhaPsxiquFont58d05sNb6ME=" artifact="_x0030_" pdftag="Figure" isBookmarkSet="no" validate="no" bookmark="no" Order="_x0032_" formula="no" Lang=""/>
  <Shape xmlns="" ID="CbDcQNiAm7m4cKxLQXjHRccl9zc=" pdftag="" Order="_x0032_" artifact="_x0031_" formula="no" inline="no" validate="no"/>
  <Shape xmlns="" ID="5phgNav7rvHoTY/6f6Aem4AWvVI=" pdftag="P" isBookmarkSet="no" bookmark="no" Order="_x0034_"/>
  <Shape xmlns="" ID="mXmHcuVVvxjO0sMWYr6FVY4wuVI=" isBookmarkSet="no" bookmark="no" pdftag="H2" artifact="_x0030_" Order="_x0031_"/>
  <Shape xmlns="" ID="2q8KwRA9jHWPB+ZLyTw6Rc+h36U=" pdftag="P" isBookmarkSet="no" bookmark="no" Order="_x0032_"/>
  <Shape xmlns="" ID="WG/f60g83z3UQeKgWH5x3WA3Vis=" isBookmarkSet="no" bookmark="no" pdftag="H2" artifact="_x0030_" Order="_x0031_"/>
  <Shape xmlns="" ID="mZNxzkGq+PKcDGUiuVleViSt8VI=" isBookmarkSet="no" bookmark="no" pdftag="H2" artifact="_x0030_" Order="_x0031_"/>
  <Shape xmlns="" ID="G2anKZWOl6vI6mUsEaTdRT7vbeY=" pdftag="P" isBookmarkSet="no" bookmark="no" Order="_x0034_"/>
  <Shape xmlns="" ID="NdkG/z/8lrEj4KL3aXZBc/PIxyo=" artifact="_x0030_" pdftag="Figure" isBookmarkSet="no" validate="no" bookmark="no" Order="_x0033_" formula="no" Lang=""/>
  <Shape xmlns="" ID="oWqzeVqjmBSn/HbXa151a+wCn5o=" artifact="_x0030_" pdftag="Figure" isBookmarkSet="no" validate="no" bookmark="no" Order="_x0032_" formula="no" Lang=""/>
  <Shape xmlns="" ID="D33sfSm8VAIk+Q+wxZAhcBE/kY0=" isBookmarkSet="no" bookmark="no" pdftag="H2" artifact="_x0030_" Order="_x0031_"/>
  <Shape xmlns="" ID="GhhpmvOwUU3zDPY9AInjBMJhxrs=" pdftag="P" isBookmarkSet="no" bookmark="no" Order="_x0032_"/>
  <Shape xmlns="" ID="Q6uaKOJhoV4DRBU2j9t0MSTwGI8=" isBookmarkSet="no" bookmark="no" pdftag="H2" artifact="_x0030_" Order="_x0031_"/>
  <Shape xmlns="" ID="hHN6LwgtGeiczavfpVCVYpKwAVQ=" artifact="_x0030_" pdftag="Figure" isBookmarkSet="no" validate="no" bookmark="no" Order="_x0032_" formula="no" Lang=""/>
  <Shape xmlns="" ID="SQRvDWtuUnQSU61jwboMkGhwqBk=" pdftag="P" isBookmarkSet="no" bookmark="no" Order="_x0033_"/>
  <Shape xmlns="" ID="btp2ehsVpUBN2KAg6GIyzyp6Ge0=" pdftag="H2" isBookmarkSet="no" bookmark="yes" Order="_x0031_"/>
  <Shape xmlns="" ID="wZ1Sqt+t1t4ji88v6AWu/i3KsDs=" pdftag="P" isBookmarkSet="no" bookmark="no" Order="_x0032_"/>
  <Shape xmlns="" ID="8WzxPuPwpIi2+nhzuCEIlxO9UwI=" isBookmarkSet="no" bookmark="no" pdftag="H2" artifact="_x0030_" Order="_x0031_"/>
  <Shape xmlns="" ID="j6iiaJ1HmTgbqHZFIilFdo3uAh4=" artifact="_x0030_" pdftag="Figure" isBookmarkSet="no" validate="no" bookmark="no" Order="_x0033_" formula="no" Lang=""/>
  <Shape xmlns="" ID="fskftT3rGzO+GW3lj9+o9hZA6rg=" pdftag="P" isBookmarkSet="no" bookmark="no" Order="_x0034_"/>
  <Shape xmlns="" ID="/D3S9jem9T3f9yWRSLj24WSXcg0=" pdftag="P" isBookmarkSet="no" bookmark="no" Order="_x0032_"/>
  <Shape xmlns="" ID="qGqazHVF4hkTvtXAm1HKdvqduRk=" isBookmarkSet="no" bookmark="no" pdftag="H2" artifact="_x0030_" Order="_x0031_"/>
  <Shape xmlns="" ID="MiQY4io82DtpGDO5EqS5WC8iOYM=" artifact="_x0030_" pdftag="Figure" isBookmarkSet="no" validate="no" bookmark="no" Order="_x0033_" formula="no" Lang=""/>
  <Shape xmlns="" ID="mUphoPGcy1LJpxd6AS8awotFPDo=" artifact="_x0030_" pdftag="Figure" isBookmarkSet="no" validate="no" bookmark="no" Order="_x0032_" formula="no" Lang=""/>
  <Shape xmlns="" ID="MHa61Qd/UvaATfsuxuPgeOZBGSI=" pdftag="P" isBookmarkSet="no" bookmark="no" Order="_x0033_"/>
  <Shape xmlns="" ID="rqxPJvL98mWN5aE/HsHDD17RcXQ=" isBookmarkSet="no" bookmark="no" pdftag="H2" artifact="_x0030_" Order="_x0031_"/>
  <Shape xmlns="" ID="fQ/hge5K/kkU2EfxsY1RE2IMp/A=" pdftag="H2" isBookmarkSet="no" bookmark="yes" Order="_x0031_"/>
  <Shape xmlns="" ID="inITvGbyHj90qUS4j/DsGBi1QG8=" isBookmarkSet="no" bookmark="no" pdftag="H2" artifact="_x0030_" Order="_x0031_"/>
  <Shape xmlns="" ID="pvSZM7WAnkMuq56PJlvi+Y5qL/E=" artifact="_x0030_" pdftag="Figure" isBookmarkSet="no" validate="no" bookmark="no" Order="_x0033_" formula="no" Lang=""/>
  <Shape xmlns="" ID="BF/DomSZ1qfPbnkph/n7cQr9BV0=" pdftag="P" isBookmarkSet="no" bookmark="no" Order="_x0032_"/>
  <Shape xmlns="" ID="HoCeWkopEFP8LUvxlRoxaqbCRrQ=" pdftag="P" isBookmarkSet="no" bookmark="no" Order="_x0032_"/>
  <Shape xmlns="" ID="hJQxGwkol/2U+NM7ZjzHM5CpwR0=" isBookmarkSet="no" bookmark="no" pdftag="H2" artifact="_x0030_" Order="_x0031_"/>
  <Shape xmlns="" ID="9WN/470rHTnJxvmLaA25iWpP1WU=" pdftag="P" isBookmarkSet="no" bookmark="no" Order="_x0032_"/>
  <Shape xmlns="" ID="jIo9oSPvkZuSnIx4lW3WvVng7ow=" isBookmarkSet="no" bookmark="no" pdftag="H2" artifact="_x0030_" Order="_x0031_"/>
  <Shape xmlns="" ID="2MyPRv9XVV5ZIgyS340OUQ7DvlM=" pdftag="P" isBookmarkSet="no" bookmark="no" Order="_x0033_"/>
  <Shape xmlns="" ID="Qj9HyANfO5u7dDey34kVOvBRWCU=" pdftag="P" isBookmarkSet="no" bookmark="no" Order="_x0032_"/>
  <Shape xmlns="" ID="PbzPbf/qd1ixPRIa6hQ/JQ1ZYpM=" isBookmarkSet="no" bookmark="no" pdftag="H2" artifact="_x0030_" Order="_x0031_"/>
  <Shape xmlns="" ID="EZa07DZqJx33kQQlQiCX/nUahWU=" isBookmarkSet="no" bookmark="no" pdftag="H2" artifact="_x0030_" Order="_x0031_"/>
  <Shape xmlns="" ID="i9u8AQLDBWCdDmcpd/0KLK3BTRg=" pdftag="P" isBookmarkSet="no" bookmark="no" Order="_x0032_"/>
  <Shape xmlns="" ID="e7DaRq7Pq0Sbg+NBaHuS51WlRhc=" pdftag="P" isBookmarkSet="no" bookmark="no" Order="_x0032_"/>
  <Shape xmlns="" ID="bFMx9wofQGfIL0dFOTd7x2Q027M=" pdftag="P" isBookmarkSet="no" bookmark="no" Order="_x0033_"/>
  <Shape xmlns="" ID="6yGfmEeyepfGStDyt1lBBB/Fmf4=" isBookmarkSet="no" bookmark="no" pdftag="H2" artifact="_x0030_" Order="_x0031_"/>
  <Shape xmlns="" ID="kQ+O4U4pA2TMgMHlAvMbI3oH3h4=" pdftag="P" isBookmarkSet="no" bookmark="no" Order="_x0032_"/>
  <Shape xmlns="" ID="tYKCqNxKUaLGPZGNXs2Agg09WSQ=" isBookmarkSet="no" bookmark="no" pdftag="H2" artifact="_x0030_" Order="_x0031_"/>
  <Shape xmlns="" ID="nn1doLI56zBwujY5rbnscgRsHWY=" pdftag="P" isBookmarkSet="no" bookmark="no" Order="_x0032_"/>
  <Shape xmlns="" ID="qgWRgPqUroBY7oVJtoDpbFVyNT8=" isBookmarkSet="no" bookmark="no" pdftag="H2" artifact="_x0030_" Order="_x0031_"/>
  <Shape xmlns="" ID="bBPpsPfp7lSEb8JppjS/hey4G4c=" pdftag="P" isBookmarkSet="no" bookmark="no" Order="_x0032_"/>
  <Shape xmlns="" ID="QMv00SBWyWxDvLrSxGPX1lskEvM=" isBookmarkSet="no" bookmark="no" pdftag="H2" artifact="_x0030_" Order="_x0031_"/>
  <Shape xmlns="" ID="rkTxit1yHFlVnoX+qDaVci0bubk=" pdftag="P" isBookmarkSet="no" bookmark="no" Order="_x0032_"/>
  <Shape xmlns="" ID="C8KXI0yRH5UHUkGB0yk1IFPodUE=" isBookmarkSet="no" bookmark="no" pdftag="H2" artifact="_x0030_" Order="_x0031_"/>
  <Shape xmlns="" ID="M+GzvObs1xVr+M5ezpLV7nsFMNQ=" artifact="_x0030_" pdftag="Figure" isBookmarkSet="no" validate="no" bookmark="no" Order="_x0033_" formula="no" Lang=""/>
  <Shape xmlns="" ID="WpOIqtTy8TAzTrsBAnbfoem4y2s=" pdftag="P" isBookmarkSet="no" bookmark="no" Order="_x0032_"/>
  <Shape xmlns="" ID="QU9GT3NL6CM0PIh7H7AT/Q2JrSA=" pdftag="H2" isBookmarkSet="no" bookmark="yes" Order="_x0031_"/>
  <Shape xmlns="" ID="ODJWQmN81qILlm+YmyzXpSqCgLE=" pdftag="P" isBookmarkSet="no" bookmark="no" Order="_x0032_"/>
  <Shape xmlns="" ID="ZT8uwjiAEwkAqVUrsG51tLYU9rA=" isBookmarkSet="no" bookmark="no" pdftag="H2" artifact="_x0030_" Order="_x0031_"/>
  <Shape xmlns="" ID="6Q+6lVitMW/Rmig96Lzd/S97ZbI=" artifact="_x0030_" pdftag="Figure" isBookmarkSet="no" validate="no" Order="_x0033_" bookmark="no"/>
  <Shape xmlns="" ID="glQG98YJDWD2FJh9BA2k7kTUDDk=" pdftag="P" isBookmarkSet="no" bookmark="no" Order="_x0032_"/>
  <Shape xmlns="" ID="eqP2RJ700pCueRf6n2zOMyKl8l0=" isBookmarkSet="no" bookmark="no" pdftag="H2" artifact="_x0030_" Order="_x0031_"/>
  <Shape xmlns="" ID="qFlwho1JlsbLYUAw29UTLggFJnY=" artifact="_x0030_" pdftag="Figure" isBookmarkSet="no" validate="no" bookmark="no" Order="_x0033_" formula="no" Lang=""/>
  <Shape xmlns="" ID="xJZzABdFU0NFSshab+F91BfnEac=" pdftag="P" isBookmarkSet="no" bookmark="no" Order="_x0034_"/>
  <SubText xmlns="" ID="sRaoN18TQIrwnc5SRBPtNBuR4/8=" ActualText=""/>
  <SubText xmlns="" ID="38kTA+aCtwZ1xVkVp8PGlg9F57o=" ActualText=""/>
  <Shape xmlns="" ID="ULbBinQmAuT+B35rBsNoDpYHnMw=" pdftag="" Order="_x0033_" bookmark="no"/>
  <Shape xmlns="" ID="EMHyd6qomyE9w61hVjEAxbPq1FU=" pdftag="" Order="_x0033_" artifact="_x0030_" Lang="" formula="no" bookmark="no"/>
  <SubText xmlns="" ID="28mz9D7CDh5W+kXguHF244ZuNo0=" ActualText=""/>
  <SubText xmlns="" ID="bieX+xiHMSuxUiAkeUfDAvMyYd0=" ActualText=""/>
  <SubText xmlns="" ID="dgi7WgVW8/uwNQMaW1w9uImOC4Y=" ActualText=""/>
  <SubText xmlns="" ID="wkLog+JeojBo6u09QqThtLQVWvU=" ActualText=""/>
  <SubText xmlns="" ID="8AKuWn0GO1cmxbKKuiaG1wTfWR8=" ActualText=""/>
  <SubText xmlns="" ID="NV9vaNqOVf07tH0cGEt93GDiywM=" ActualText=""/>
  <SubText xmlns="" ID="sj9fIXnWpTxSVK3I2zWWVV2zGuc=" ActualText=""/>
  <SubText xmlns="" ID="9+dPhE/EEpc351QfzSBsA9VGJjs=" ActualText=""/>
  <SubText xmlns="" ID="SY4mafkHGCmjAccTJuT0eVKbiHY=" ActualText=""/>
  <SubText xmlns="" ID="iy5X5nIMgInlpkE6P4AWxal73Ac=" ActualText=""/>
  <SubText xmlns="" ID="rfOQhaPsxiquFont58d05sNb6ME=" ActualText=""/>
  <SubText xmlns="" ID="NdkG/z/8lrEj4KL3aXZBc/PIxyo=" ActualText=""/>
  <SubText xmlns="" ID="oWqzeVqjmBSn/HbXa151a+wCn5o=" ActualText=""/>
  <SubText xmlns="" ID="hHN6LwgtGeiczavfpVCVYpKwAVQ=" ActualText=""/>
  <SubText xmlns="" ID="j6iiaJ1HmTgbqHZFIilFdo3uAh4=" ActualText=""/>
  <SubText xmlns="" ID="MiQY4io82DtpGDO5EqS5WC8iOYM=" ActualText=""/>
  <SubText xmlns="" ID="mUphoPGcy1LJpxd6AS8awotFPDo=" ActualText=""/>
  <SubText xmlns="" ID="pvSZM7WAnkMuq56PJlvi+Y5qL/E=" ActualText=""/>
  <SubText xmlns="" ID="M+GzvObs1xVr+M5ezpLV7nsFMNQ=" ActualText=""/>
  <SubText xmlns="" ID="EMHyd6qomyE9w61hVjEAxbPq1FU=" ActualText=""/>
  <SubText xmlns="" ID="qFlwho1JlsbLYUAw29UTLggFJnY=" ActualText=""/>
  <SubText xmlns="" ID="xJZzABdFU0NFSshab+F91BfnEac=-1" artifact="_x0030_" plainAltText=""/>
  <SubText xmlns="" ID="xJZzABdFU0NFSshab+F91BfnEac=-13" artifact="_x0030_" plainAltText=""/>
  <Shape xmlns="" ID="8tN/yyunPdXHI2s1yVJJCTv+23g=" pdftag="Figure" isBookmarkSet="no" formula="no" artifact="_x0030_" inline="no" validate="no" bookmark="no" Order="_x0032_" Lang=""/>
  <HyperLink xmlns="" ID="Gr8YZCJDxTm+ofH+bJqbike5zJ0=-1355944141125.7588_127.0446" plainAltText="http:_x002F__x002F_www.ilru.org_x002F_html_x002F_publications_x002F_directory_x002F_index.html" language="" Lang=""/>
  <HyperLink xmlns="" ID="PK5jAFDvqhWvfgxL4UDSspyj7Fs=448701707152.8017_290.8147" plainAltText="https:_x002F__x002F_bit.ly_x002F_DETAC-CoP-Oct-10-2023" language="" Lang=""/>
  <HyperLink xmlns="" ID="1k+Ka0SAxLThPDmx9g8uOeVzAlU=206718588479.19882_159.4484" plainAltText="on-demand_x0020_TA_x0020_request_x0020_page" language="" Lang=""/>
  <HyperLink xmlns="" ID="1k+Ka0SAxLThPDmx9g8uOeVzAlU=-51170442679.19882_262.6484" plainAltText="AoDemploymentTA_x0040_gmail.com" language="" Lang=""/>
  <HyperLink xmlns="" ID="PrQRuerOvI4LB8hyhLPqdAHcLKE=-51170442631.19882_182.1784" plainAltText="AoDemploymentTA_x0040_gmail.com" language="" Lang=""/>
  <HyperLink xmlns="" ID="PrQRuerOvI4LB8hyhLPqdAHcLKE=-202823483431.19882_262.3384" plainAltText="https:_x002F__x002F_aoddisabilityemploymenttacenter.com" language="" Lang=""/>
  <HyperLink xmlns="" ID="PrQRuerOvI4LB8hyhLPqdAHcLKE=-138327119531.19882_342.4984" plainAltText="https:_x002F__x002F_aoddisabilityemploymenttacenter.com_x002F_" language="" Lang=""/>
  <HyperLink xmlns="" ID="PrQRuerOvI4LB8hyhLPqdAHcLKE=-12990595831.19882_367.5784" plainAltText="detac-publications_x002F_" language="" Lang=""/>
  <Shape xmlns="" ID="JbPy6dV/5IYkhj/XxgxRyMM7jPQ=" formula="no" artifact="_x0030_" inline="no" validate="no" pdftag="Figure" isBookmarkSet="no" bookmark="no" Order="_x0032_" Lang=""/>
  <Shape xmlns="" ID="3zsLhEv4yi3NoJQ1GORYAqUTGv4=" artifact="_x0030_" validate="no" pdftag="Figure" isBookmarkSet="no" bookmark="no" Order="_x0033_" formula="no" Lang=""/>
  <Shape xmlns="" ID="n8ccdRdhnEjingPQg4KY1X60jDQ=" artifact="_x0030_" validate="no" pdftag="Figure" isBookmarkSet="no" bookmark="no" Order="_x0035_" formula="no" Lang=""/>
  <Shape xmlns="" ID="4F+AmC9fEH5LQR2PqdYv5DiRsJw=" artifact="_x0030_" validate="no" pdftag="Figure" isBookmarkSet="no" bookmark="no" Order="_x0037_" formula="no" Lang=""/>
  <Shape xmlns="" ID="n4MpxpRQZFGbK8WiXBy1Eomy6lU=" pdftag="P" isBookmarkSet="no" bookmark="no" Order="_x0032_"/>
  <Shape xmlns="" ID="alSK3TJhCLxwDKCGA/8u69zvGzs=" artifact="_x0030_" validate="no" pdftag="Figure" isBookmarkSet="no" bookmark="no" Order="_x0033_" formula="no" Lang=""/>
  <Shape xmlns="" ID="Iq0Linp3H7YB60iuwgfLVDUEfgU=" pdftag="P" isBookmarkSet="no" bookmark="no" Order="_x0032_"/>
  <Shape xmlns="" ID="scLLMN1RKeBvBIybqOUzTEdu93s=" pdftag="P" isBookmarkSet="no" bookmark="no" Order="_x0032_"/>
  <Shape xmlns="" ID="4n/EyMM687Pvjgteg8mB3FVzBNo=" pdftag="H2" isBookmarkSet="no" bookmark="yes" Order="_x0031_"/>
  <Shape xmlns="" ID="Gr8YZCJDxTm+ofH+bJqbike5zJ0=" pdftag="P" isBookmarkSet="no" bookmark="no" Order="_x0032_"/>
  <Shape xmlns="" ID="l76zoyQCBW8neAEr2mE6ySOIR6Q=" pdftag="H2" isBookmarkSet="no" bookmark="yes" Order="_x0031_"/>
  <Shape xmlns="" ID="23PqYEjCH+YBxUxkaVQ0jugCuG4=" artifact="_x0030_" validate="no" pdftag="Figure" isBookmarkSet="no" bookmark="no" Order="_x0033_" formula="no" Lang=""/>
  <Shape xmlns="" ID="8roVIqBEbabCcwYqUko8f4g+kyk=" pdftag="P" isBookmarkSet="no" bookmark="no" Order="_x0032_"/>
  <Shape xmlns="" ID="0nmftdVSAM/3EoEtnY+7Vy5Tf70=" pdftag="P" isBookmarkSet="no" bookmark="no" Order="_x0032_"/>
  <Shape xmlns="" ID="JqKGu0RsKhGZGSfJO+macZRJHbQ=" pdftag="H2" isBookmarkSet="no" bookmark="yes" Order="_x0031_"/>
  <Shape xmlns="" ID="ZeqOxcUtAU3ThiWxWo0mXFci9I4=" pdftag="H2" isBookmarkSet="no" bookmark="yes" Order="_x0031_"/>
  <Shape xmlns="" ID="FhxqeBCIwjiFiIgkas2/oMlU1Xc=" pdftag="H3" isBookmarkSet="no" bookmark="yes" Order="_x0032_"/>
  <Shape xmlns="" ID="4j7tbwPzk1H2kuVA+lFfe/TeGdM=" artifact="_x0030_" validate="no" pdftag="Figure" isBookmarkSet="no" bookmark="no" Order="_x0033_" formula="no" Lang=""/>
  <Shape xmlns="" ID="Rfe0zMrkUwA/tskTtJ4kHgZQBYY=" pdftag="P" isBookmarkSet="no" bookmark="no" Order="_x0032_"/>
  <Shape xmlns="" ID="rAyLUkJGoj9EIILogSwELFKa8Cc=" pdftag="P" isBookmarkSet="no" bookmark="no" Order="_x0032_"/>
  <Shape xmlns="" ID="eJWPav7DNoCd63sUl3JbS6DHtj4=" pdftag="H2" isBookmarkSet="no" bookmark="yes" Order="_x0031_"/>
  <Shape xmlns="" ID="OiK5+5ZAxEEmsPRbNJHLi4o+qb0=" artifact="_x0030_" validate="no" pdftag="Figure" isBookmarkSet="no" bookmark="no" Order="_x0033_" formula="no" Lang=""/>
  <Shape xmlns="" ID="wMPJksPrC0d2HyvX0+9kWQKHy24=" artifact="_x0030_" validate="no" pdftag="Figure" isBookmarkSet="no" bookmark="no" Order="_x0034_" formula="no" Lang=""/>
  <Shape xmlns="" ID="XOdIFomuNx1U+Mjm0XW/B3gIGIk=" artifact="_x0030_" validate="no" pdftag="Figure" isBookmarkSet="no" bookmark="no" Order="_x0035_" formula="no" Lang=""/>
  <Shape xmlns="" ID="u0y/xCYYyu3bae4SfSG+50D3tlE=" pdftag="P" isBookmarkSet="no" bookmark="no" Order="_x0032_"/>
  <Shape xmlns="" ID="siKzs7SEAX4bH2nifo694nSXrPg=" pdftag="H2" isBookmarkSet="no" bookmark="yes" Order="_x0031_"/>
  <Shape xmlns="" ID="Ds4doVL/aVgDiivejefQWfcWnOc=" artifact="_x0030_" validate="no" pdftag="Figure" isBookmarkSet="no" bookmark="no" Order="_x0033_" formula="no" Lang=""/>
  <Shape xmlns="" ID="AB6Cnq7BEG2H+e2H5B2C3AYDnkI=" pdftag="P" isBookmarkSet="no" bookmark="no" Order="_x0032_"/>
  <Shape xmlns="" ID="PbIGODZHzlvvZRcKE72kzmsw7Ng=" pdftag="H2" isBookmarkSet="no" bookmark="yes" Order="_x0031_"/>
  <Shape xmlns="" ID="GmIztXSRmb1JofZQ66vEK06ED6s=" pdftag="P" isBookmarkSet="no" bookmark="no" Order="_x0032_"/>
  <Shape xmlns="" ID="femsuATQWNPM1300qvTyEozrSkQ=" pdftag="H2" isBookmarkSet="no" bookmark="yes" Order="_x0031_"/>
  <Shape xmlns="" ID="YxppYxCybl8wy2U6iVGBDwgjTVI=" artifact="_x0030_" validate="no" pdftag="Figure" isBookmarkSet="no" bookmark="no" Order="_x0033_" formula="no" Lang=""/>
  <Shape xmlns="" ID="cpJDRfEGXvugYk5NgLZH9mhkl4I=" pdftag="P" isBookmarkSet="no" bookmark="no" Order="_x0032_"/>
  <Shape xmlns="" ID="ZBfK0lxigWpuMB/9WGUB+RijEdM=" artifact="_x0030_" validate="no" pdftag="Figure" isBookmarkSet="no" bookmark="no" Order="_x0033_" formula="no" Lang=""/>
  <Shape xmlns="" ID="8cuieSb+fWQVmXhrbSrNzL0oe/o=" pdftag="P" isBookmarkSet="no" bookmark="no" Order="_x0032_"/>
  <Shape xmlns="" ID="qZSPqCoT4py9jcuGSxxJDdtj+w8=" pdftag="H2" isBookmarkSet="no" bookmark="yes" Order="_x0031_"/>
  <Shape xmlns="" ID="vW6odQXSdbUR2K/nM4CO4V1hdK0=" artifact="_x0030_" validate="no" pdftag="Figure" isBookmarkSet="no" bookmark="no" Order="_x0033_" formula="no" Lang=""/>
  <Shape xmlns="" ID="I4PTTqw/ZOnHrK90ds9HIPHSoYY=" pdftag="P" isBookmarkSet="no" bookmark="no" Order="_x0032_"/>
  <Shape xmlns="" ID="nIt0u/mP4LGgfIZA6byvwyEB4+w=" isBookmarkSet="no" bookmark="no" pdftag="H2" artifact="_x0030_" Order="_x0031_"/>
  <Shape xmlns="" ID="ubcpU/YkIZbwEj2Tn8pZ0l0hxWs=" artifact="_x0030_" validate="no" pdftag="Figure" isBookmarkSet="no" bookmark="no" Order="_x0033_" formula="no" Lang=""/>
  <Shape xmlns="" ID="PK5jAFDvqhWvfgxL4UDSspyj7Fs=" pdftag="P" isBookmarkSet="no" bookmark="no" Order="_x0032_"/>
  <Shape xmlns="" ID="1+509ZnyeQbHb56qJRXxmcryB5A=" pdftag="H2" isBookmarkSet="no" bookmark="yes" Order="_x0031_"/>
  <Shape xmlns="" ID="8juYXjEAbp0vwm2JyWc+tjXD+mU=" pdftag="P" isBookmarkSet="no" bookmark="no" Order="_x0032_"/>
  <Shape xmlns="" ID="IAvkzBIueezwJF7r3gUNUok8+Fk=" pdftag="H2" isBookmarkSet="no" bookmark="yes" Order="_x0031_"/>
  <Shape xmlns="" ID="1k+Ka0SAxLThPDmx9g8uOeVzAlU=" pdftag="P" isBookmarkSet="no" bookmark="no" Order="_x0032_"/>
  <Shape xmlns="" ID="h2eHJUXeF1qUE1Tpxuekbbqqw+g=" isBookmarkSet="no" pdftag="H2" artifact="_x0030_" bookmark="yes" Order="_x0031_"/>
  <Shape xmlns="" ID="mx4qG2yYq6uUOywiqTW75zJo4y4=" artifact="_x0030_" validate="no" pdftag="Figure" isBookmarkSet="no" bookmark="no" Order="_x0034_" formula="no" Lang=""/>
  <Shape xmlns="" ID="6OHOwQCfcrESsRNEva9rWe75tnE=" isBookmarkSet="no" bookmark="no" pdftag="H3" artifact="_x0030_" Order="_x0033_"/>
  <Shape xmlns="" ID="PrQRuerOvI4LB8hyhLPqdAHcLKE=" pdftag="P" isBookmarkSet="no" bookmark="no" Order="_x0032_"/>
  <Shape xmlns="" ID="MnFjBnN+0MV9CqqN1mBHkuCz1Bw=" isBookmarkSet="no" bookmark="no" pdftag="H2" artifact="_x0030_" Order="_x0031_"/>
  <Shape xmlns="" ID="32Y08rI4GvI1M4wmlGwQDdl85Rc=" artifact="_x0030_" validate="no" pdftag="Figure" isBookmarkSet="no" bookmark="no" Order="_x0033_" formula="no" Lang=""/>
  <Shape xmlns="" ID="nfKm3xrpqElj1mIQ+BGTI813H64=" pdftag="P" isBookmarkSet="no" bookmark="no" Order="_x0034_"/>
  <SubText xmlns="" ID="8tN/yyunPdXHI2s1yVJJCTv+23g=" ActualText=""/>
  <SubText xmlns="" ID="JbPy6dV/5IYkhj/XxgxRyMM7jPQ=" ActualText=""/>
  <SubText xmlns="" ID="3zsLhEv4yi3NoJQ1GORYAqUTGv4=" ActualText=""/>
  <SubText xmlns="" ID="n8ccdRdhnEjingPQg4KY1X60jDQ=" ActualText=""/>
  <SubText xmlns="" ID="4F+AmC9fEH5LQR2PqdYv5DiRsJw=" ActualText=""/>
  <SubText xmlns="" ID="alSK3TJhCLxwDKCGA/8u69zvGzs=" ActualText=""/>
  <SubText xmlns="" ID="23PqYEjCH+YBxUxkaVQ0jugCuG4=" ActualText=""/>
  <SubText xmlns="" ID="4j7tbwPzk1H2kuVA+lFfe/TeGdM=" ActualText=""/>
  <SubText xmlns="" ID="OiK5+5ZAxEEmsPRbNJHLi4o+qb0=" ActualText=""/>
  <SubText xmlns="" ID="wMPJksPrC0d2HyvX0+9kWQKHy24=" ActualText=""/>
  <SubText xmlns="" ID="XOdIFomuNx1U+Mjm0XW/B3gIGIk=" ActualText=""/>
  <SubText xmlns="" ID="Ds4doVL/aVgDiivejefQWfcWnOc=" ActualText=""/>
  <SubText xmlns="" ID="YxppYxCybl8wy2U6iVGBDwgjTVI=" ActualText=""/>
  <SubText xmlns="" ID="ZBfK0lxigWpuMB/9WGUB+RijEdM=" ActualText=""/>
  <SubText xmlns="" ID="vW6odQXSdbUR2K/nM4CO4V1hdK0=" ActualText=""/>
  <SubText xmlns="" ID="ubcpU/YkIZbwEj2Tn8pZ0l0hxWs=" ActualText=""/>
  <SubText xmlns="" ID="mx4qG2yYq6uUOywiqTW75zJo4y4=" ActualText=""/>
  <SubText xmlns="" ID="32Y08rI4GvI1M4wmlGwQDdl85Rc=" ActualText=""/>
  <SubText xmlns="" ID="nfKm3xrpqElj1mIQ+BGTI813H64=-1" artifact="_x0030_" plainAltText=""/>
  <SubText xmlns="" ID="nfKm3xrpqElj1mIQ+BGTI813H64=-13" artifact="_x0030_" plainAltText=""/>
</PAW>
</file>

<file path=customXml/itemProps1.xml><?xml version="1.0" encoding="utf-8"?>
<ds:datastoreItem xmlns:ds="http://schemas.openxmlformats.org/officeDocument/2006/customXml" ds:itemID="{EFA1F252-B377-4990-B6B6-0E1E8C4CF733}">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5563</TotalTime>
  <Words>1328</Words>
  <Application>Microsoft Office PowerPoint</Application>
  <PresentationFormat>Widescreen</PresentationFormat>
  <Paragraphs>136</Paragraphs>
  <Slides>26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Courier New</vt:lpstr>
      <vt:lpstr>Calibri</vt:lpstr>
      <vt:lpstr>Times New Roman</vt:lpstr>
      <vt:lpstr>AoD_TA_Center_Template</vt:lpstr>
      <vt:lpstr>Let’s Commemorate the Rehabilitation Act of 1973:  The Power of Independent Living and Employment </vt:lpstr>
      <vt:lpstr>Thank You for Joining us for Today’s  National Community of Practice Webinar</vt:lpstr>
      <vt:lpstr>Let’s Commemorate the Rehabilitation Act of 1973: The Power of Independent Living and Employment </vt:lpstr>
      <vt:lpstr>Maximizing Your Webinar Participation: Zoom Tips</vt:lpstr>
      <vt:lpstr>Agenda</vt:lpstr>
      <vt:lpstr>Brief Speaker Introductions</vt:lpstr>
      <vt:lpstr>National Council on Independent Living</vt:lpstr>
      <vt:lpstr>What is Independent Living?</vt:lpstr>
      <vt:lpstr>Centers for Independent Living (CILs)</vt:lpstr>
      <vt:lpstr>Centers for Independent Living (CIL):  Core Services</vt:lpstr>
      <vt:lpstr>Connecting with your local CIL:  CIL/SILC Directory</vt:lpstr>
      <vt:lpstr>Disability-led and Consumer Control</vt:lpstr>
      <vt:lpstr>Commemorating the Rehab Act:  The Power of Independent Living and Employment</vt:lpstr>
      <vt:lpstr>Employment Services RAMP CIL</vt:lpstr>
      <vt:lpstr>Agenda</vt:lpstr>
      <vt:lpstr>About RAMP CIL</vt:lpstr>
      <vt:lpstr>History of Employment Services</vt:lpstr>
      <vt:lpstr>Why would a CIL choose to provide Employment Services?</vt:lpstr>
      <vt:lpstr>Ticket to Work</vt:lpstr>
      <vt:lpstr>DRS/VR—Milestone Competitive Employment</vt:lpstr>
      <vt:lpstr>Project SEARCH</vt:lpstr>
      <vt:lpstr>Question and Answer Session </vt:lpstr>
      <vt:lpstr>Upcoming Webinar- Advancing Access and Equity for People with Disabilities through Technology, Celebrating National Disability Employment Awareness Month</vt:lpstr>
      <vt:lpstr>New Results in Systems Excellence (RISE) eLearning Community: Strategies to Phase-Out 14(c) for all Grantees </vt:lpstr>
      <vt:lpstr>DETAC offers free technical assistance! </vt:lpstr>
      <vt:lpstr>DETAC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Commemorate the Rehabilitation Act of 1973: The Power of Independent Living and Employment</dc:title>
  <dc:subject>National Community of Practice (CoP) webinar series</dc:subject>
  <dc:creator>Disability Employment Technical Assistance Center (DETAC)</dc:creator>
  <cp:keywords>Let’s Commemorate the Rehabilitation Act of 1973: The Power of Independent Living and Employment; Disability Employment Technical Assistance Center (DETAC); Administration for Community Living (ACL); Adiministration on Disabilities (AoD); National Community of Practice (CoP); March 2023</cp:keywords>
  <cp:lastModifiedBy>Chere Welde</cp:lastModifiedBy>
  <cp:revision>458</cp:revision>
  <dcterms:created xsi:type="dcterms:W3CDTF">2021-08-05T15:35:54Z</dcterms:created>
  <dcterms:modified xsi:type="dcterms:W3CDTF">2023-09-15T14:23:36Z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0x010100C81616C23D101D448628C79DA1A7A83500DBB5D4F7D633864AAE5D6179D275E2F5</vt:lpwstr>
  </property>
</Properties>
</file>