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1" r:id="rId7"/>
    <p:sldId id="691" r:id="rId8"/>
    <p:sldId id="697" r:id="rId9"/>
    <p:sldId id="695" r:id="rId10"/>
    <p:sldId id="698" r:id="rId11"/>
    <p:sldId id="262" r:id="rId12"/>
    <p:sldId id="699" r:id="rId13"/>
    <p:sldId id="276" r:id="rId14"/>
    <p:sldId id="263" r:id="rId15"/>
    <p:sldId id="700" r:id="rId16"/>
    <p:sldId id="278" r:id="rId17"/>
    <p:sldId id="277" r:id="rId18"/>
    <p:sldId id="279" r:id="rId19"/>
    <p:sldId id="701" r:id="rId20"/>
    <p:sldId id="280" r:id="rId21"/>
    <p:sldId id="295" r:id="rId22"/>
    <p:sldId id="296" r:id="rId23"/>
    <p:sldId id="692" r:id="rId24"/>
    <p:sldId id="298" r:id="rId25"/>
    <p:sldId id="29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1A3464"/>
    <a:srgbClr val="E6E6E6"/>
    <a:srgbClr val="264E94"/>
    <a:srgbClr val="DBABAD"/>
    <a:srgbClr val="981824"/>
    <a:srgbClr val="BE1E2D"/>
    <a:srgbClr val="44546A"/>
    <a:srgbClr val="40B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125" autoAdjust="0"/>
  </p:normalViewPr>
  <p:slideViewPr>
    <p:cSldViewPr snapToGrid="0" showGuides="1">
      <p:cViewPr varScale="1">
        <p:scale>
          <a:sx n="42" d="100"/>
          <a:sy n="42" d="100"/>
        </p:scale>
        <p:origin x="756" y="60"/>
      </p:cViewPr>
      <p:guideLst>
        <p:guide orient="horz" pos="9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3;n">
            <a:extLst>
              <a:ext uri="{FF2B5EF4-FFF2-40B4-BE49-F238E27FC236}">
                <a16:creationId xmlns:a16="http://schemas.microsoft.com/office/drawing/2014/main" id="{9FBAA859-1ED4-4B1A-3440-D2DF5782ADD3}"/>
              </a:ext>
            </a:extLst>
          </p:cNvPr>
          <p:cNvSpPr txBox="1">
            <a:spLocks noGrp="1" noChangeArrowheads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411" name="Google Shape;4;n">
            <a:extLst>
              <a:ext uri="{FF2B5EF4-FFF2-40B4-BE49-F238E27FC236}">
                <a16:creationId xmlns:a16="http://schemas.microsoft.com/office/drawing/2014/main" id="{90229B94-5DB9-1A1B-C19F-9335CB099F8D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1268" name="Google Shape;5;n">
            <a:extLst>
              <a:ext uri="{FF2B5EF4-FFF2-40B4-BE49-F238E27FC236}">
                <a16:creationId xmlns:a16="http://schemas.microsoft.com/office/drawing/2014/main" id="{5B33A589-2722-0DFC-BD34-1C182E2A37BA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Google Shape;6;n">
            <a:extLst>
              <a:ext uri="{FF2B5EF4-FFF2-40B4-BE49-F238E27FC236}">
                <a16:creationId xmlns:a16="http://schemas.microsoft.com/office/drawing/2014/main" id="{B9040E7B-C7A3-A19C-7D50-81B1BDDAB6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7414" name="Google Shape;7;n">
            <a:extLst>
              <a:ext uri="{FF2B5EF4-FFF2-40B4-BE49-F238E27FC236}">
                <a16:creationId xmlns:a16="http://schemas.microsoft.com/office/drawing/2014/main" id="{C774D017-5DAB-1294-9955-51CB8C5052A7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415" name="Google Shape;8;n">
            <a:extLst>
              <a:ext uri="{FF2B5EF4-FFF2-40B4-BE49-F238E27FC236}">
                <a16:creationId xmlns:a16="http://schemas.microsoft.com/office/drawing/2014/main" id="{6DFB9D01-F402-139D-7827-FB42A03845B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3B663B2B-A71D-4C3D-807B-C59CA13C7EA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82;p1:notes">
            <a:extLst>
              <a:ext uri="{FF2B5EF4-FFF2-40B4-BE49-F238E27FC236}">
                <a16:creationId xmlns:a16="http://schemas.microsoft.com/office/drawing/2014/main" id="{1939071D-2B5F-D768-6F0B-74C5F9A2DDE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15" name="Google Shape;83;p1:notes">
            <a:extLst>
              <a:ext uri="{FF2B5EF4-FFF2-40B4-BE49-F238E27FC236}">
                <a16:creationId xmlns:a16="http://schemas.microsoft.com/office/drawing/2014/main" id="{02937B2D-C824-1C8E-D958-A33EEFA59E4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377;p97:notes">
            <a:extLst>
              <a:ext uri="{FF2B5EF4-FFF2-40B4-BE49-F238E27FC236}">
                <a16:creationId xmlns:a16="http://schemas.microsoft.com/office/drawing/2014/main" id="{C2F6575B-9CF7-3B90-56BC-00A7FC9289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Note, image was derived from the stock images of the PPT.</a:t>
            </a:r>
          </a:p>
        </p:txBody>
      </p:sp>
      <p:sp>
        <p:nvSpPr>
          <p:cNvPr id="48131" name="Google Shape;378;p97:notes">
            <a:extLst>
              <a:ext uri="{FF2B5EF4-FFF2-40B4-BE49-F238E27FC236}">
                <a16:creationId xmlns:a16="http://schemas.microsoft.com/office/drawing/2014/main" id="{138FFFC3-BC5C-0923-9CB5-CB3E076F6D7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384;p54:notes">
            <a:extLst>
              <a:ext uri="{FF2B5EF4-FFF2-40B4-BE49-F238E27FC236}">
                <a16:creationId xmlns:a16="http://schemas.microsoft.com/office/drawing/2014/main" id="{6E5D984F-C504-9F76-B8DD-77CF7307664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79" name="Google Shape;385;p54:notes">
            <a:extLst>
              <a:ext uri="{FF2B5EF4-FFF2-40B4-BE49-F238E27FC236}">
                <a16:creationId xmlns:a16="http://schemas.microsoft.com/office/drawing/2014/main" id="{4CB00CAE-E50D-B74B-112E-49DF04F1B41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400;p57:notes">
            <a:extLst>
              <a:ext uri="{FF2B5EF4-FFF2-40B4-BE49-F238E27FC236}">
                <a16:creationId xmlns:a16="http://schemas.microsoft.com/office/drawing/2014/main" id="{F705085F-E72B-2D36-267D-5355824219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4275" name="Google Shape;401;p57:notes">
            <a:extLst>
              <a:ext uri="{FF2B5EF4-FFF2-40B4-BE49-F238E27FC236}">
                <a16:creationId xmlns:a16="http://schemas.microsoft.com/office/drawing/2014/main" id="{B7193239-4DA4-9215-5D2A-1A11F104889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Google Shape;407;p58:notes">
            <a:extLst>
              <a:ext uri="{FF2B5EF4-FFF2-40B4-BE49-F238E27FC236}">
                <a16:creationId xmlns:a16="http://schemas.microsoft.com/office/drawing/2014/main" id="{E0E85C11-4D82-C54F-6D5B-189A15BCD20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6323" name="Google Shape;408;p58:notes">
            <a:extLst>
              <a:ext uri="{FF2B5EF4-FFF2-40B4-BE49-F238E27FC236}">
                <a16:creationId xmlns:a16="http://schemas.microsoft.com/office/drawing/2014/main" id="{9BA89E9D-35E3-12C3-4E07-104F0F994E1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90;p2:notes">
            <a:extLst>
              <a:ext uri="{FF2B5EF4-FFF2-40B4-BE49-F238E27FC236}">
                <a16:creationId xmlns:a16="http://schemas.microsoft.com/office/drawing/2014/main" id="{D99340E6-802B-5289-8927-7DD11BF858E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363" name="Google Shape;91;p2:notes">
            <a:extLst>
              <a:ext uri="{FF2B5EF4-FFF2-40B4-BE49-F238E27FC236}">
                <a16:creationId xmlns:a16="http://schemas.microsoft.com/office/drawing/2014/main" id="{EC77AC5C-8687-A35C-AA17-6A28F125C94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96;p3:notes">
            <a:extLst>
              <a:ext uri="{FF2B5EF4-FFF2-40B4-BE49-F238E27FC236}">
                <a16:creationId xmlns:a16="http://schemas.microsoft.com/office/drawing/2014/main" id="{F80B5270-5C5C-EE47-0DA1-664667EF98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411" name="Google Shape;97;p3:notes">
            <a:extLst>
              <a:ext uri="{FF2B5EF4-FFF2-40B4-BE49-F238E27FC236}">
                <a16:creationId xmlns:a16="http://schemas.microsoft.com/office/drawing/2014/main" id="{6BF97D6C-E3EA-13CE-47E9-FD803281540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04;p4:notes">
            <a:extLst>
              <a:ext uri="{FF2B5EF4-FFF2-40B4-BE49-F238E27FC236}">
                <a16:creationId xmlns:a16="http://schemas.microsoft.com/office/drawing/2014/main" id="{ECEDEBD9-850A-748F-5D3B-CCE8064A821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459" name="Google Shape;105;p4:notes">
            <a:extLst>
              <a:ext uri="{FF2B5EF4-FFF2-40B4-BE49-F238E27FC236}">
                <a16:creationId xmlns:a16="http://schemas.microsoft.com/office/drawing/2014/main" id="{30E958E6-2C5C-9A51-ECBF-CE73DE2AAB0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16;p6:notes">
            <a:extLst>
              <a:ext uri="{FF2B5EF4-FFF2-40B4-BE49-F238E27FC236}">
                <a16:creationId xmlns:a16="http://schemas.microsoft.com/office/drawing/2014/main" id="{09E2654F-389B-61D6-6AF8-8EF3CF8757B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1507" name="Google Shape;117;p6:notes">
            <a:extLst>
              <a:ext uri="{FF2B5EF4-FFF2-40B4-BE49-F238E27FC236}">
                <a16:creationId xmlns:a16="http://schemas.microsoft.com/office/drawing/2014/main" id="{B1638129-73E4-E71E-33CE-F22B28B3E46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Plus guest speakers from the CA State DD Council and the SC DD Council!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B663B2B-A71D-4C3D-807B-C59CA13C7EA3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970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Driver rehabilitation is a service that evaluates and </a:t>
            </a:r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improves a person with a disability's function and independence behind the wheel</a:t>
            </a: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. It is usually performed by a Certified Driver Rehab Specialist (CDRS) or Occupational Therapist (OT) who has the skills to assess the </a:t>
            </a:r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physical, mental, and cognitive abilities </a:t>
            </a: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of drivers.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3A4208-EF67-4908-8518-8931CA7D1AAC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639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The decreases shown between 2020 – 2022 reflect the unsettled nature of employment during the pandemic and post-pandemic. Based on this, I’ve requested to drill down on outcome data for those who received vehicle modifications, as it provides one indicator of successful completion of training. I will send that along as soon as I get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3A4208-EF67-4908-8518-8931CA7D1AAC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0531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If we consider only those receiving vehicle modifications which are provided after completion of driver training, successful employment outcomes further increase.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3A4208-EF67-4908-8518-8931CA7D1AAC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962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60">
            <a:extLst>
              <a:ext uri="{FF2B5EF4-FFF2-40B4-BE49-F238E27FC236}">
                <a16:creationId xmlns:a16="http://schemas.microsoft.com/office/drawing/2014/main" id="{93D46C3A-9F88-03EA-37C1-785756625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4088" y="4927600"/>
            <a:ext cx="184150" cy="369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800"/>
              <a:defRPr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Google Shape;15;p60">
            <a:extLst>
              <a:ext uri="{FF2B5EF4-FFF2-40B4-BE49-F238E27FC236}">
                <a16:creationId xmlns:a16="http://schemas.microsoft.com/office/drawing/2014/main" id="{E149AC95-908F-7DBF-28E4-7BE282379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4088" y="4927600"/>
            <a:ext cx="184150" cy="369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800"/>
              <a:defRPr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Google Shape;18;p60">
            <a:extLst>
              <a:ext uri="{FF2B5EF4-FFF2-40B4-BE49-F238E27FC236}">
                <a16:creationId xmlns:a16="http://schemas.microsoft.com/office/drawing/2014/main" id="{743E3DAF-7B80-2CFB-7052-A26C248E4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0025"/>
            <a:ext cx="12192000" cy="149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  <a:defRPr/>
            </a:pPr>
            <a:endParaRPr lang="en-US" altLang="en-US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Google Shape;19;p60">
            <a:extLst>
              <a:ext uri="{FF2B5EF4-FFF2-40B4-BE49-F238E27FC236}">
                <a16:creationId xmlns:a16="http://schemas.microsoft.com/office/drawing/2014/main" id="{FFFFE6AD-1633-19BA-94D9-96B32DDADF58}"/>
              </a:ext>
            </a:extLst>
          </p:cNvPr>
          <p:cNvSpPr/>
          <p:nvPr/>
        </p:nvSpPr>
        <p:spPr>
          <a:xfrm>
            <a:off x="0" y="6699250"/>
            <a:ext cx="12209463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kern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1;p60" descr="The Lewin Group logo has an orange arc with the words &quot;Lewin Group.&quot;">
            <a:extLst>
              <a:ext uri="{FF2B5EF4-FFF2-40B4-BE49-F238E27FC236}">
                <a16:creationId xmlns:a16="http://schemas.microsoft.com/office/drawing/2014/main" id="{B0BF947A-EB59-46A2-B2EA-7073E54218B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5111750"/>
            <a:ext cx="15668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22;p60" descr="The TASH logo is a hexagon with lines.">
            <a:extLst>
              <a:ext uri="{FF2B5EF4-FFF2-40B4-BE49-F238E27FC236}">
                <a16:creationId xmlns:a16="http://schemas.microsoft.com/office/drawing/2014/main" id="{F3B7E8DF-C8DA-6C1B-5A15-E70B6287FBB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825" y="5207000"/>
            <a:ext cx="9731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23;p60" descr="Logo of the Disability Employment TA Center. On the left, there is a symbol of three people with outstretched arms that are colored in red, blue, and yellow. To the right of the logo is the TA Center name.">
            <a:extLst>
              <a:ext uri="{FF2B5EF4-FFF2-40B4-BE49-F238E27FC236}">
                <a16:creationId xmlns:a16="http://schemas.microsoft.com/office/drawing/2014/main" id="{778F9A32-F5FB-6F23-D731-FCCA9F0195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3" b="31648"/>
          <a:stretch>
            <a:fillRect/>
          </a:stretch>
        </p:blipFill>
        <p:spPr bwMode="auto">
          <a:xfrm>
            <a:off x="228600" y="207963"/>
            <a:ext cx="28003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24;p60" descr="The Administration for Community Living (A C L) logo has three people with outstretched arms colored in blue, red, and yellow with the organization's letters.">
            <a:extLst>
              <a:ext uri="{FF2B5EF4-FFF2-40B4-BE49-F238E27FC236}">
                <a16:creationId xmlns:a16="http://schemas.microsoft.com/office/drawing/2014/main" id="{6C326485-B5C3-5B24-C504-92984876A1E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368300"/>
            <a:ext cx="1243013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5;p60">
            <a:extLst>
              <a:ext uri="{FF2B5EF4-FFF2-40B4-BE49-F238E27FC236}">
                <a16:creationId xmlns:a16="http://schemas.microsoft.com/office/drawing/2014/main" id="{1F3DC712-20F2-C550-11E8-64262C667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573713"/>
            <a:ext cx="4114800" cy="9540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 marL="3429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lvl="1" eaLnBrk="1" hangingPunct="1">
              <a:buSzPts val="1400"/>
              <a:buFont typeface="Courier New" panose="02070309020205020404" pitchFamily="49" charset="0"/>
              <a:buNone/>
              <a:defRPr/>
            </a:pP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This presentation was prepared by The Lewin Group/ TASH under the Administration for Community Living (ACL), Administration on Disabilities (AoD) </a:t>
            </a:r>
            <a:b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Contract HHSP233201500088I / 75P00120F37007</a:t>
            </a: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1" name="Google Shape;27;p60" descr="https://acl.gov/sites/default/files/graphics/AODColorRGB.jpg">
            <a:extLst>
              <a:ext uri="{FF2B5EF4-FFF2-40B4-BE49-F238E27FC236}">
                <a16:creationId xmlns:a16="http://schemas.microsoft.com/office/drawing/2014/main" id="{66DD6300-2F7A-060E-33BF-3B433160964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330200"/>
            <a:ext cx="101758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Google Shape;16;p60"/>
          <p:cNvSpPr txBox="1">
            <a:spLocks noGrp="1"/>
          </p:cNvSpPr>
          <p:nvPr>
            <p:ph type="body" idx="1"/>
          </p:nvPr>
        </p:nvSpPr>
        <p:spPr>
          <a:xfrm>
            <a:off x="8229600" y="2435996"/>
            <a:ext cx="3759200" cy="53580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84A9C"/>
              </a:buClr>
              <a:buSzPts val="3200"/>
              <a:buNone/>
              <a:defRPr sz="3200" b="1" i="0">
                <a:solidFill>
                  <a:srgbClr val="084A9C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0"/>
          <p:cNvSpPr>
            <a:spLocks noGrp="1"/>
          </p:cNvSpPr>
          <p:nvPr>
            <p:ph type="pic" idx="2"/>
          </p:nvPr>
        </p:nvSpPr>
        <p:spPr>
          <a:xfrm>
            <a:off x="18181" y="2267552"/>
            <a:ext cx="8059019" cy="427442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60"/>
          <p:cNvSpPr txBox="1">
            <a:spLocks noGrp="1"/>
          </p:cNvSpPr>
          <p:nvPr>
            <p:ph type="body" idx="3"/>
          </p:nvPr>
        </p:nvSpPr>
        <p:spPr>
          <a:xfrm>
            <a:off x="8991600" y="32766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i="1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0"/>
          <p:cNvSpPr txBox="1">
            <a:spLocks noGrp="1"/>
          </p:cNvSpPr>
          <p:nvPr>
            <p:ph type="title"/>
          </p:nvPr>
        </p:nvSpPr>
        <p:spPr>
          <a:xfrm>
            <a:off x="18181" y="1149223"/>
            <a:ext cx="12192000" cy="93561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spcFirstLastPara="1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51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10099"/>
            <a:ext cx="5283200" cy="4297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99200" y="1610099"/>
            <a:ext cx="5283200" cy="4297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4"/>
          <p:cNvSpPr txBox="1">
            <a:spLocks noChangeArrowheads="1"/>
          </p:cNvSpPr>
          <p:nvPr userDrawn="1"/>
        </p:nvSpPr>
        <p:spPr bwMode="auto">
          <a:xfrm>
            <a:off x="10972800" y="6223001"/>
            <a:ext cx="81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fld id="{8E543D53-0FB8-4B50-BF62-AEE33EC22C86}" type="slidenum">
              <a:rPr lang="en-US" altLang="en-US" sz="1400" smtClean="0">
                <a:solidFill>
                  <a:srgbClr val="000000"/>
                </a:solidFill>
                <a:latin typeface="+mn-lt"/>
              </a:rPr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Picture 1" descr="Logo of the Disability Employment TA Center. On the left, there is a symbol of three people with outstretched arms that are colored in red, blue, and yellow. To the right of the logo is the TA Center name.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5" b="31649"/>
          <a:stretch/>
        </p:blipFill>
        <p:spPr>
          <a:xfrm>
            <a:off x="533400" y="6047804"/>
            <a:ext cx="2062887" cy="658368"/>
          </a:xfrm>
          <a:prstGeom prst="rect">
            <a:avLst/>
          </a:prstGeom>
        </p:spPr>
      </p:pic>
      <p:pic>
        <p:nvPicPr>
          <p:cNvPr id="7" name="Picture 2" descr="The Administration for Community Living (A C L) logo has three people with outstretched arms colored in blue, red, and yellow with the organization's letters.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467" y="6173386"/>
            <a:ext cx="1241800" cy="5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Placeholder 8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92000" cy="138509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pic>
        <p:nvPicPr>
          <p:cNvPr id="10" name="Picture 9" descr="https://acl.gov/sites/default/files/graphics/AODColorRGB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169816"/>
            <a:ext cx="990600" cy="516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93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;p61">
            <a:extLst>
              <a:ext uri="{FF2B5EF4-FFF2-40B4-BE49-F238E27FC236}">
                <a16:creationId xmlns:a16="http://schemas.microsoft.com/office/drawing/2014/main" id="{AADE29E2-FE1F-DE23-86BF-F762D71C9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0" y="6429375"/>
            <a:ext cx="812800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400"/>
              <a:defRPr/>
            </a:pPr>
            <a:fld id="{2554571C-01BD-4571-B45F-0370534AA914}" type="slidenum">
              <a:rPr lang="en-US" altLang="en-US" sz="1200" smtClean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algn="ctr" eaLnBrk="1" hangingPunct="1">
                <a:buSzPts val="1400"/>
                <a:defRPr/>
              </a:pPr>
              <a:t>‹#›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" name="Google Shape;31;p61" descr="Logo of the Disability Employment TA Center. On the left, there is a symbol of three people with outstretched arms that are colored in red, blue, and yellow. To the right of the logo is the TA Center name.">
            <a:extLst>
              <a:ext uri="{FF2B5EF4-FFF2-40B4-BE49-F238E27FC236}">
                <a16:creationId xmlns:a16="http://schemas.microsoft.com/office/drawing/2014/main" id="{85EB149C-E6B5-8723-51B4-08CF85FDEBA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3" b="31648"/>
          <a:stretch>
            <a:fillRect/>
          </a:stretch>
        </p:blipFill>
        <p:spPr bwMode="auto">
          <a:xfrm>
            <a:off x="533400" y="6048375"/>
            <a:ext cx="20621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32;p61" descr="The Administration for Community Living (A C L) logo has three people with outstretched arms colored in blue, red, and yellow with the organization's letters.">
            <a:extLst>
              <a:ext uri="{FF2B5EF4-FFF2-40B4-BE49-F238E27FC236}">
                <a16:creationId xmlns:a16="http://schemas.microsoft.com/office/drawing/2014/main" id="{CB5F8148-F384-69A3-EE17-4F998DA7015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6173788"/>
            <a:ext cx="12430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34;p61" descr="https://acl.gov/sites/default/files/graphics/AODColorRGB.jpg">
            <a:extLst>
              <a:ext uri="{FF2B5EF4-FFF2-40B4-BE49-F238E27FC236}">
                <a16:creationId xmlns:a16="http://schemas.microsoft.com/office/drawing/2014/main" id="{33D2F08B-2146-8854-74F7-194DB4ECF91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169025"/>
            <a:ext cx="99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Google Shape;30;p61"/>
          <p:cNvSpPr txBox="1">
            <a:spLocks noGrp="1"/>
          </p:cNvSpPr>
          <p:nvPr>
            <p:ph type="body" idx="1"/>
          </p:nvPr>
        </p:nvSpPr>
        <p:spPr>
          <a:xfrm>
            <a:off x="609600" y="1567767"/>
            <a:ext cx="10972800" cy="42973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8509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spcFirstLastPara="1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45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Divider">
  <p:cSld name="Section_Divi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;p65">
            <a:extLst>
              <a:ext uri="{FF2B5EF4-FFF2-40B4-BE49-F238E27FC236}">
                <a16:creationId xmlns:a16="http://schemas.microsoft.com/office/drawing/2014/main" id="{D96BBE95-0BE5-A156-80F5-426CCD0F5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609600"/>
            <a:ext cx="5026025" cy="54864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  <a:defRPr/>
            </a:pPr>
            <a:endParaRPr lang="en-US" altLang="en-US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Google Shape;39;p65">
            <a:extLst>
              <a:ext uri="{FF2B5EF4-FFF2-40B4-BE49-F238E27FC236}">
                <a16:creationId xmlns:a16="http://schemas.microsoft.com/office/drawing/2014/main" id="{57E1981A-7FC9-78F3-7EB7-75A3E849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3625" y="6477000"/>
            <a:ext cx="812800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400"/>
              <a:defRPr/>
            </a:pPr>
            <a:fld id="{9587B0FE-4095-4FEF-B709-C5CAAE4E15D2}" type="slidenum">
              <a:rPr lang="en-US" altLang="en-US" sz="1200" smtClean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algn="ctr" eaLnBrk="1" hangingPunct="1">
                <a:buSzPts val="1400"/>
                <a:defRPr/>
              </a:pPr>
              <a:t>‹#›</a:t>
            </a:fld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4" name="Google Shape;40;p65" descr="Logo of the Disability Employment TA Center. On the left, there is a symbol of three people with outstretched arms that are colored in red, blue, and yellow. To the right of the logo is the TA Center name.">
            <a:extLst>
              <a:ext uri="{FF2B5EF4-FFF2-40B4-BE49-F238E27FC236}">
                <a16:creationId xmlns:a16="http://schemas.microsoft.com/office/drawing/2014/main" id="{84A9380E-94D0-3E41-3887-EEA56D6EE6F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3" b="31648"/>
          <a:stretch>
            <a:fillRect/>
          </a:stretch>
        </p:blipFill>
        <p:spPr bwMode="auto">
          <a:xfrm>
            <a:off x="533400" y="6048375"/>
            <a:ext cx="20621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41;p65" descr="The Administration for Community Living (A C L) logo has three people with outstretched arms colored in blue, red, and yellow with the organization's letters.">
            <a:extLst>
              <a:ext uri="{FF2B5EF4-FFF2-40B4-BE49-F238E27FC236}">
                <a16:creationId xmlns:a16="http://schemas.microsoft.com/office/drawing/2014/main" id="{49EA2AE4-A5A3-8FD1-ADB7-50D61D95E1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137275"/>
            <a:ext cx="12414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42;p65" descr="https://acl.gov/sites/default/files/graphics/AODColorRGB.jpg">
            <a:extLst>
              <a:ext uri="{FF2B5EF4-FFF2-40B4-BE49-F238E27FC236}">
                <a16:creationId xmlns:a16="http://schemas.microsoft.com/office/drawing/2014/main" id="{D0D24843-B4CB-908B-FC25-7A1AAA09C08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134100"/>
            <a:ext cx="9906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Google Shape;37;p65"/>
          <p:cNvSpPr txBox="1">
            <a:spLocks noGrp="1"/>
          </p:cNvSpPr>
          <p:nvPr>
            <p:ph type="ctrTitle"/>
          </p:nvPr>
        </p:nvSpPr>
        <p:spPr>
          <a:xfrm>
            <a:off x="406400" y="1899448"/>
            <a:ext cx="5791200" cy="245903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spcFirstLastPara="1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84A9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5"/>
          <p:cNvSpPr txBox="1">
            <a:spLocks noGrp="1"/>
          </p:cNvSpPr>
          <p:nvPr>
            <p:ph type="subTitle" idx="1"/>
          </p:nvPr>
        </p:nvSpPr>
        <p:spPr>
          <a:xfrm>
            <a:off x="406400" y="4495800"/>
            <a:ext cx="5791200" cy="685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i="1"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74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1;p100" descr="Logo of the Disability Employment TA Center. On the left, there is a symbol of three people with outstretched arms that are colored in red, blue, and yellow. To the right of the logo is the TA Center name.">
            <a:extLst>
              <a:ext uri="{FF2B5EF4-FFF2-40B4-BE49-F238E27FC236}">
                <a16:creationId xmlns:a16="http://schemas.microsoft.com/office/drawing/2014/main" id="{B839FFA6-B61C-7EBF-FBC2-1FB8842FD77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3" b="31648"/>
          <a:stretch>
            <a:fillRect/>
          </a:stretch>
        </p:blipFill>
        <p:spPr bwMode="auto">
          <a:xfrm>
            <a:off x="533400" y="6048375"/>
            <a:ext cx="20621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62;p100" descr="The Administration for Community Living (A C L) logo has three people with outstretched arms colored in blue, red, and yellow with the organization's letters.">
            <a:extLst>
              <a:ext uri="{FF2B5EF4-FFF2-40B4-BE49-F238E27FC236}">
                <a16:creationId xmlns:a16="http://schemas.microsoft.com/office/drawing/2014/main" id="{6F7C567C-49C8-9D45-965F-0599C571A08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6173788"/>
            <a:ext cx="12430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64;p100" descr="https://acl.gov/sites/default/files/graphics/AODColorRGB.jpg">
            <a:extLst>
              <a:ext uri="{FF2B5EF4-FFF2-40B4-BE49-F238E27FC236}">
                <a16:creationId xmlns:a16="http://schemas.microsoft.com/office/drawing/2014/main" id="{CE0DCDEA-DDBC-3281-55EA-1D3D9465AC8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169025"/>
            <a:ext cx="99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65;p100">
            <a:extLst>
              <a:ext uri="{FF2B5EF4-FFF2-40B4-BE49-F238E27FC236}">
                <a16:creationId xmlns:a16="http://schemas.microsoft.com/office/drawing/2014/main" id="{2B896D54-AC78-CF57-532D-9D63E7934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0" y="6462713"/>
            <a:ext cx="812800" cy="2619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400"/>
              <a:defRPr/>
            </a:pPr>
            <a:fld id="{98CFADD3-9616-4EF1-9F2A-C5CA3B0FD814}" type="slidenum">
              <a:rPr lang="en-US" altLang="en-US" sz="1100" smtClean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algn="ctr" eaLnBrk="1" hangingPunct="1">
                <a:buSzPts val="1400"/>
                <a:defRPr/>
              </a:pPr>
              <a:t>‹#›</a:t>
            </a:fld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9" name="Google Shape;59;p100"/>
          <p:cNvSpPr txBox="1">
            <a:spLocks noGrp="1"/>
          </p:cNvSpPr>
          <p:nvPr>
            <p:ph type="body" idx="1"/>
          </p:nvPr>
        </p:nvSpPr>
        <p:spPr>
          <a:xfrm>
            <a:off x="609600" y="1610099"/>
            <a:ext cx="5283200" cy="42973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00"/>
          <p:cNvSpPr txBox="1">
            <a:spLocks noGrp="1"/>
          </p:cNvSpPr>
          <p:nvPr>
            <p:ph type="body" idx="2"/>
          </p:nvPr>
        </p:nvSpPr>
        <p:spPr>
          <a:xfrm>
            <a:off x="6299200" y="1610099"/>
            <a:ext cx="5283200" cy="42973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0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8509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spcFirstLastPara="1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83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spcFirstLastPara="1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6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70;p62">
            <a:extLst>
              <a:ext uri="{FF2B5EF4-FFF2-40B4-BE49-F238E27FC236}">
                <a16:creationId xmlns:a16="http://schemas.microsoft.com/office/drawing/2014/main" id="{EED3ED40-B5A9-377B-2D3A-26A9A24F19BB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0" y="0"/>
            <a:ext cx="3000375" cy="3000375"/>
          </a:xfrm>
          <a:prstGeom prst="rect">
            <a:avLst/>
          </a:prstGeo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Google Shape;71;p62">
            <a:extLst>
              <a:ext uri="{FF2B5EF4-FFF2-40B4-BE49-F238E27FC236}">
                <a16:creationId xmlns:a16="http://schemas.microsoft.com/office/drawing/2014/main" id="{FB389FEB-280F-B313-A270-201098A53038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0" y="0"/>
            <a:ext cx="3000375" cy="3000375"/>
          </a:xfrm>
          <a:prstGeom prst="rect">
            <a:avLst/>
          </a:prstGeo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Google Shape;72;p62">
            <a:extLst>
              <a:ext uri="{FF2B5EF4-FFF2-40B4-BE49-F238E27FC236}">
                <a16:creationId xmlns:a16="http://schemas.microsoft.com/office/drawing/2014/main" id="{EA9FF4FE-D9ED-F7BF-D75C-0EF06F757624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8D250-34E1-466F-A820-84FE5922E2F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723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6;p64">
            <a:extLst>
              <a:ext uri="{FF2B5EF4-FFF2-40B4-BE49-F238E27FC236}">
                <a16:creationId xmlns:a16="http://schemas.microsoft.com/office/drawing/2014/main" id="{737958B3-8799-A600-84A3-926D15F9B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100" y="6521450"/>
            <a:ext cx="812800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400"/>
              <a:defRPr/>
            </a:pPr>
            <a:fld id="{A8A4709F-8C8F-4553-969A-5FCD93A80E83}" type="slidenum">
              <a:rPr lang="en-US" altLang="en-US" sz="1200" smtClean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algn="ctr" eaLnBrk="1" hangingPunct="1">
                <a:buSzPts val="1400"/>
                <a:defRPr/>
              </a:pPr>
              <a:t>‹#›</a:t>
            </a:fld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" name="Google Shape;77;p64" descr="Logo of the Disability Employment TA Center. On the left, there is a symbol of three people with outstretched arms that are colored in red, blue, and yellow. To the right of the logo is the TA Center name.">
            <a:extLst>
              <a:ext uri="{FF2B5EF4-FFF2-40B4-BE49-F238E27FC236}">
                <a16:creationId xmlns:a16="http://schemas.microsoft.com/office/drawing/2014/main" id="{F0A71C01-10CE-3647-2BC2-E1195634908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3" b="31648"/>
          <a:stretch>
            <a:fillRect/>
          </a:stretch>
        </p:blipFill>
        <p:spPr bwMode="auto">
          <a:xfrm>
            <a:off x="533400" y="6048375"/>
            <a:ext cx="20621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78;p64" descr="The Administration for Community Living (A C L) logo has three people with outstretched arms colored in blue, red, and yellow with the organization's letters.">
            <a:extLst>
              <a:ext uri="{FF2B5EF4-FFF2-40B4-BE49-F238E27FC236}">
                <a16:creationId xmlns:a16="http://schemas.microsoft.com/office/drawing/2014/main" id="{CA7F4771-3267-793A-2582-031A5D4A417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6173788"/>
            <a:ext cx="12430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80;p64" descr="https://acl.gov/sites/default/files/graphics/AODColorRGB.jpg">
            <a:extLst>
              <a:ext uri="{FF2B5EF4-FFF2-40B4-BE49-F238E27FC236}">
                <a16:creationId xmlns:a16="http://schemas.microsoft.com/office/drawing/2014/main" id="{90FE5734-D67E-8DF5-556B-619AE0C4F1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169025"/>
            <a:ext cx="99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Google Shape;74;p64"/>
          <p:cNvSpPr txBox="1">
            <a:spLocks noGrp="1"/>
          </p:cNvSpPr>
          <p:nvPr>
            <p:ph type="body" idx="1"/>
          </p:nvPr>
        </p:nvSpPr>
        <p:spPr>
          <a:xfrm>
            <a:off x="609600" y="1610099"/>
            <a:ext cx="5283200" cy="42973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body" idx="2"/>
          </p:nvPr>
        </p:nvSpPr>
        <p:spPr>
          <a:xfrm>
            <a:off x="6299200" y="1610099"/>
            <a:ext cx="5283200" cy="42973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6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8509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spcFirstLastPara="1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22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 of the Disability Employment TA Center. On the left, there is a symbol of three people with outstretched arms that are colored in red, blue, and yellow. To the right of the logo is the TA Center name.">
            <a:extLst>
              <a:ext uri="{FF2B5EF4-FFF2-40B4-BE49-F238E27FC236}">
                <a16:creationId xmlns:a16="http://schemas.microsoft.com/office/drawing/2014/main" id="{9E65A72B-2BC4-9CA0-7EF8-E5FD203C5B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5" b="31648"/>
          <a:stretch>
            <a:fillRect/>
          </a:stretch>
        </p:blipFill>
        <p:spPr bwMode="auto">
          <a:xfrm>
            <a:off x="533400" y="6048375"/>
            <a:ext cx="20621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he Administration for Community Living (A C L) logo has three people with outstretched arms colored in blue, red, and yellow with the organization's letters.">
            <a:extLst>
              <a:ext uri="{FF2B5EF4-FFF2-40B4-BE49-F238E27FC236}">
                <a16:creationId xmlns:a16="http://schemas.microsoft.com/office/drawing/2014/main" id="{25BCB30A-A242-2304-55EA-CC5909519A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6173788"/>
            <a:ext cx="12430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acl.gov/sites/default/files/graphics/AODColorRGB.jpg">
            <a:extLst>
              <a:ext uri="{FF2B5EF4-FFF2-40B4-BE49-F238E27FC236}">
                <a16:creationId xmlns:a16="http://schemas.microsoft.com/office/drawing/2014/main" id="{BBDA60B8-4DFB-1715-54D4-4B4EBDB540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169025"/>
            <a:ext cx="99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98537" y="3023902"/>
            <a:ext cx="1393825" cy="1447800"/>
          </a:xfrm>
        </p:spPr>
        <p:txBody>
          <a:bodyPr spcFirstLastPara="1">
            <a:noAutofit/>
          </a:bodyPr>
          <a:lstStyle/>
          <a:p>
            <a:pPr lvl="0"/>
            <a:endParaRPr lang="en-US" noProof="0" dirty="0">
              <a:sym typeface="Calibri"/>
            </a:endParaRP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5261299" y="3023902"/>
            <a:ext cx="1393825" cy="1447800"/>
          </a:xfrm>
        </p:spPr>
        <p:txBody>
          <a:bodyPr spcFirstLastPara="1">
            <a:noAutofit/>
          </a:bodyPr>
          <a:lstStyle/>
          <a:p>
            <a:pPr lvl="0"/>
            <a:endParaRPr lang="en-US" noProof="0" dirty="0">
              <a:sym typeface="Calibri"/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655175" y="3023902"/>
            <a:ext cx="1393825" cy="1447800"/>
          </a:xfrm>
        </p:spPr>
        <p:txBody>
          <a:bodyPr spcFirstLastPara="1">
            <a:noAutofit/>
          </a:bodyPr>
          <a:lstStyle/>
          <a:p>
            <a:pPr lvl="0"/>
            <a:endParaRPr lang="en-US" noProof="0" dirty="0">
              <a:sym typeface="Calibri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98513" y="2281238"/>
            <a:ext cx="1797050" cy="56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81375" y="2287088"/>
            <a:ext cx="1797050" cy="56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9419716" y="2281237"/>
            <a:ext cx="1797050" cy="56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8162F6A-29B3-DF9E-6D75-FCB87D9B880A}"/>
              </a:ext>
            </a:extLst>
          </p:cNvPr>
          <p:cNvSpPr>
            <a:spLocks noGrp="1" noChangeArrowheads="1"/>
          </p:cNvSpPr>
          <p:nvPr>
            <p:ph type="sldNum" idx="17"/>
          </p:nvPr>
        </p:nvSpPr>
        <p:spPr>
          <a:xfrm>
            <a:off x="11239500" y="6324600"/>
            <a:ext cx="4445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B7B764-EF00-49E1-8BBB-E566811611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836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2224615" y="49276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 userDrawn="1"/>
        </p:nvSpPr>
        <p:spPr bwMode="auto">
          <a:xfrm>
            <a:off x="-2224615" y="49276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29600" y="2435996"/>
            <a:ext cx="3759200" cy="53580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084A9C"/>
                </a:solidFill>
              </a:defRPr>
            </a:lvl1pPr>
          </a:lstStyle>
          <a:p>
            <a:pPr lvl="0"/>
            <a:r>
              <a:rPr lang="en-US" i="1" dirty="0"/>
              <a:t>Subtitle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181" y="2267552"/>
            <a:ext cx="8059019" cy="42744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549996"/>
            <a:ext cx="12192000" cy="1499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6699986"/>
            <a:ext cx="12210181" cy="1580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991600" y="3276600"/>
            <a:ext cx="2235200" cy="457200"/>
          </a:xfrm>
        </p:spPr>
        <p:txBody>
          <a:bodyPr/>
          <a:lstStyle>
            <a:lvl1pPr marL="0" indent="0" algn="ctr">
              <a:buNone/>
              <a:defRPr sz="2400" i="1"/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8" name="Picture 17" descr="The Lewin Group logo has an orange arc with the words &quot;Lewin Group.&quot;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30" y="5112266"/>
            <a:ext cx="1567135" cy="345092"/>
          </a:xfrm>
          <a:prstGeom prst="rect">
            <a:avLst/>
          </a:prstGeom>
        </p:spPr>
      </p:pic>
      <p:pic>
        <p:nvPicPr>
          <p:cNvPr id="19" name="Picture 18" descr="The TASH logo is a hexagon with lines.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181" y="5206947"/>
            <a:ext cx="972249" cy="281053"/>
          </a:xfrm>
          <a:prstGeom prst="rect">
            <a:avLst/>
          </a:prstGeom>
        </p:spPr>
      </p:pic>
      <p:pic>
        <p:nvPicPr>
          <p:cNvPr id="23" name="Picture 22" descr="Logo of the Disability Employment TA Center. On the left, there is a symbol of three people with outstretched arms that are colored in red, blue, and yellow. To the right of the logo is the TA Center name.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5" b="31649"/>
          <a:stretch/>
        </p:blipFill>
        <p:spPr>
          <a:xfrm>
            <a:off x="228600" y="208332"/>
            <a:ext cx="2800934" cy="893915"/>
          </a:xfrm>
          <a:prstGeom prst="rect">
            <a:avLst/>
          </a:prstGeom>
        </p:spPr>
      </p:pic>
      <p:pic>
        <p:nvPicPr>
          <p:cNvPr id="1026" name="Picture 2" descr="The Administration for Community Living (A C L) logo has three people with outstretched arms colored in blue, red, and yellow with the organization's letters.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67" y="367851"/>
            <a:ext cx="1241800" cy="5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8077200" y="5573960"/>
            <a:ext cx="411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presentation was prepared by The Lewin Group/ TASH under the Administration for Community Living (ACL),</a:t>
            </a:r>
            <a:r>
              <a:rPr lang="en-US" sz="1400" i="1" baseline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Administration on Disabilities (</a:t>
            </a:r>
            <a:r>
              <a:rPr lang="en-US" sz="14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AoD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b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Contract HHSP233201500088I / 75P00120F37007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Title Placeholder 8"/>
          <p:cNvSpPr>
            <a:spLocks noGrp="1"/>
          </p:cNvSpPr>
          <p:nvPr>
            <p:ph type="title"/>
          </p:nvPr>
        </p:nvSpPr>
        <p:spPr bwMode="auto">
          <a:xfrm>
            <a:off x="18181" y="1149223"/>
            <a:ext cx="12192000" cy="93561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pic>
        <p:nvPicPr>
          <p:cNvPr id="20" name="Picture 19" descr="https://acl.gov/sites/default/files/graphics/AODColorRGB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330207"/>
            <a:ext cx="1016984" cy="530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296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- U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74E0-E22E-7842-975A-AEF333FBF6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72BA-08B3-5346-B729-432DDB1BF1A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University of Kentucky Human Development Institute logo">
            <a:extLst>
              <a:ext uri="{FF2B5EF4-FFF2-40B4-BE49-F238E27FC236}">
                <a16:creationId xmlns:a16="http://schemas.microsoft.com/office/drawing/2014/main" id="{666E918F-27E0-B547-ADEE-5E39BF0DF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054" y="5980134"/>
            <a:ext cx="2830946" cy="57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6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59">
            <a:extLst>
              <a:ext uri="{FF2B5EF4-FFF2-40B4-BE49-F238E27FC236}">
                <a16:creationId xmlns:a16="http://schemas.microsoft.com/office/drawing/2014/main" id="{A91472F8-B819-504A-9F5B-9A03B4E830A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11;p59">
            <a:extLst>
              <a:ext uri="{FF2B5EF4-FFF2-40B4-BE49-F238E27FC236}">
                <a16:creationId xmlns:a16="http://schemas.microsoft.com/office/drawing/2014/main" id="{2560AD22-FD3E-7A58-0919-DD8D56D10F4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447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12;p59">
            <a:extLst>
              <a:ext uri="{FF2B5EF4-FFF2-40B4-BE49-F238E27FC236}">
                <a16:creationId xmlns:a16="http://schemas.microsoft.com/office/drawing/2014/main" id="{2682357E-3C8B-2CD8-4163-8999AB7D4399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10363200" y="6324600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B6E3F361-860E-432D-A334-6BD258070C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blegamers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t.ly/DETAC-CoP-Jan-9-2024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oddisabilityemploymenttacenter.com/on-demand-ta-request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hyperlink" Target="mailto:AoDemploymentTA@gmail.co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oDemploymentTA@gmail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hyperlink" Target="https://aoddisabilityemploymenttacenter.com/detac-publications/" TargetMode="External"/><Relationship Id="rId4" Type="http://schemas.openxmlformats.org/officeDocument/2006/relationships/hyperlink" Target="https://aoddisabilityemploymenttacenter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articles/20136262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ptionedtext.com/client/event.aspx?CustomerID=2067&amp;EventID=466430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rtjob.net/" TargetMode="External"/><Relationship Id="rId2" Type="http://schemas.openxmlformats.org/officeDocument/2006/relationships/hyperlink" Target="https://www.enableventures.vc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nkedin.com/company/81570001/admin/feed/posts/" TargetMode="External"/><Relationship Id="rId4" Type="http://schemas.openxmlformats.org/officeDocument/2006/relationships/hyperlink" Target="https://www.linkedin.com/company/69931673/admin/feed/posts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Google Shape;85;p1">
            <a:extLst>
              <a:ext uri="{FF2B5EF4-FFF2-40B4-BE49-F238E27FC236}">
                <a16:creationId xmlns:a16="http://schemas.microsoft.com/office/drawing/2014/main" id="{4687FCF0-C54B-335A-28B5-0CAE85ABFD92}"/>
              </a:ext>
            </a:extLst>
          </p:cNvPr>
          <p:cNvSpPr txBox="1">
            <a:spLocks noGrp="1" noChangeArrowheads="1"/>
          </p:cNvSpPr>
          <p:nvPr>
            <p:ph type="body" idx="3"/>
          </p:nvPr>
        </p:nvSpPr>
        <p:spPr>
          <a:xfrm>
            <a:off x="8575675" y="3902075"/>
            <a:ext cx="2667000" cy="5762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October 10, 2023</a:t>
            </a:r>
          </a:p>
        </p:txBody>
      </p:sp>
      <p:sp>
        <p:nvSpPr>
          <p:cNvPr id="86" name="Google Shape;86;p1">
            <a:extLst>
              <a:ext uri="{FF2B5EF4-FFF2-40B4-BE49-F238E27FC236}">
                <a16:creationId xmlns:a16="http://schemas.microsoft.com/office/drawing/2014/main" id="{7DBF754E-EF7F-F6A9-A3CD-4C71D4ABDA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43850" y="2879725"/>
            <a:ext cx="3930650" cy="755650"/>
          </a:xfrm>
        </p:spPr>
        <p:txBody>
          <a:bodyPr>
            <a:normAutofit fontScale="250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buNone/>
              <a:defRPr/>
            </a:pPr>
            <a:r>
              <a:rPr lang="en-US" sz="9600" dirty="0">
                <a:latin typeface="+mn-lt"/>
                <a:ea typeface="Calibri"/>
                <a:cs typeface="Calibri"/>
                <a:sym typeface="Calibri"/>
              </a:rPr>
              <a:t>National Community of Practice (CoP) series</a:t>
            </a:r>
            <a:endParaRPr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8436" name="Google Shape;87;p1">
            <a:extLst>
              <a:ext uri="{FF2B5EF4-FFF2-40B4-BE49-F238E27FC236}">
                <a16:creationId xmlns:a16="http://schemas.microsoft.com/office/drawing/2014/main" id="{61D15A76-719E-D456-A353-C22410310AA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1150938"/>
            <a:ext cx="12192000" cy="1200281"/>
          </a:xfrm>
          <a:effectLst/>
        </p:spPr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Advancing Access and Equity for People with Disabilities through Innovations in Technology </a:t>
            </a:r>
            <a:endParaRPr lang="en-US" sz="3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Poster for Advancing Access and Equity&#10;National Disability Employment Awareness Month&#10;Celebrating 50 years of Rehabilitation Act of 1973">
            <a:extLst>
              <a:ext uri="{FF2B5EF4-FFF2-40B4-BE49-F238E27FC236}">
                <a16:creationId xmlns:a16="http://schemas.microsoft.com/office/drawing/2014/main" id="{DF3A4BC0-3987-9B8B-1F30-4D56D3FCC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19"/>
            <a:ext cx="7943850" cy="41572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46637E-2FF8-A347-B022-84D3C2552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82" y="1567767"/>
            <a:ext cx="11148291" cy="4297363"/>
          </a:xfrm>
        </p:spPr>
        <p:txBody>
          <a:bodyPr/>
          <a:lstStyle/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Kentucky’s University Center on Disability (UCD)</a:t>
            </a: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Kentucky’s University Center for Excellence in Developmental Disabilities (UCEDD)</a:t>
            </a: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Kentucky’s </a:t>
            </a:r>
            <a:r>
              <a:rPr lang="en-US" sz="2200" dirty="0"/>
              <a:t>Leadership Education in Neurodevelopmental and Related Disabilities (LEND)</a:t>
            </a: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Funded through a variety of grants and contracts, including our core grant that provides the framework of our organization</a:t>
            </a: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Part of the Developmental Disability Network, along with the Commonwealth Council on Developmental Disabilities and Kentucky Protection and Advocacy</a:t>
            </a: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Housed under Research at UK</a:t>
            </a:r>
          </a:p>
          <a:p>
            <a:pPr marL="285750" indent="-28575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cross disability organization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C1074-62ED-E382-9A99-A791FCC2A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Human Development Institute Identities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D592FB-C18E-9422-219A-D1089F8A82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531" y="5969334"/>
            <a:ext cx="4114800" cy="83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4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DE17BF-6980-9729-7ADB-31B459D72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67768"/>
            <a:ext cx="10972800" cy="340735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  <a:buSzPct val="75000"/>
            </a:pPr>
            <a:r>
              <a:rPr lang="en-US" sz="2800" dirty="0"/>
              <a:t>71 projects</a:t>
            </a:r>
          </a:p>
          <a:p>
            <a:pPr>
              <a:spcBef>
                <a:spcPts val="0"/>
              </a:spcBef>
              <a:spcAft>
                <a:spcPts val="2400"/>
              </a:spcAft>
              <a:buSzPct val="75000"/>
            </a:pPr>
            <a:r>
              <a:rPr lang="en-US" sz="2800" dirty="0"/>
              <a:t>350 staff</a:t>
            </a:r>
          </a:p>
          <a:p>
            <a:pPr>
              <a:spcBef>
                <a:spcPts val="0"/>
              </a:spcBef>
              <a:spcAft>
                <a:spcPts val="2400"/>
              </a:spcAft>
              <a:buSzPct val="75000"/>
            </a:pPr>
            <a:r>
              <a:rPr lang="en-US" sz="2800" dirty="0"/>
              <a:t>8 student Research Assistants</a:t>
            </a:r>
          </a:p>
          <a:p>
            <a:pPr>
              <a:spcBef>
                <a:spcPts val="0"/>
              </a:spcBef>
              <a:spcAft>
                <a:spcPts val="2400"/>
              </a:spcAft>
              <a:buSzPct val="75000"/>
            </a:pPr>
            <a:r>
              <a:rPr lang="en-US" sz="2800" dirty="0"/>
              <a:t>20 member Consumer Advisory Council</a:t>
            </a:r>
          </a:p>
          <a:p>
            <a:pPr>
              <a:spcBef>
                <a:spcPts val="0"/>
              </a:spcBef>
              <a:spcAft>
                <a:spcPts val="2400"/>
              </a:spcAft>
              <a:buSzPct val="75000"/>
            </a:pPr>
            <a:r>
              <a:rPr lang="en-US" sz="2800" dirty="0"/>
              <a:t>23 Affiliate Faculty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22B227-DFB8-3D78-EFE8-E853745F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Human Development Institute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727DC59-D43F-7454-2FC6-5806B3C5F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531" y="5969334"/>
            <a:ext cx="4114800" cy="83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02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173D-B032-4149-B54E-67EF537EC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A15E5-F2AB-4CB2-AE7B-2FB21E600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34290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800" dirty="0"/>
              <a:t>We have six priority areas</a:t>
            </a:r>
          </a:p>
          <a:p>
            <a:pPr marL="457200" lvl="2" indent="-34290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800" dirty="0"/>
              <a:t>Employment</a:t>
            </a:r>
          </a:p>
          <a:p>
            <a:pPr marL="457200" lvl="2" indent="-34290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800" dirty="0"/>
              <a:t>Early Care and Education </a:t>
            </a:r>
          </a:p>
          <a:p>
            <a:pPr marL="457200" lvl="2" indent="-34290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800" dirty="0"/>
              <a:t>Leadership and Self-Advocacy</a:t>
            </a:r>
          </a:p>
          <a:p>
            <a:pPr marL="457200" lvl="2" indent="-34290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800" dirty="0"/>
              <a:t>Research and Evaluation</a:t>
            </a:r>
          </a:p>
          <a:p>
            <a:pPr marL="457200" lvl="2" indent="-34290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800" dirty="0"/>
              <a:t>Health</a:t>
            </a:r>
          </a:p>
          <a:p>
            <a:pPr marL="457200" lvl="2" indent="-34290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800" dirty="0"/>
              <a:t>Universal Design and Assistive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64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3EB264-D625-481C-A725-1128F12F7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SzPct val="75000"/>
            </a:pPr>
            <a:r>
              <a:rPr lang="en-US" sz="32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Funding opportunities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75000"/>
            </a:pPr>
            <a:r>
              <a:rPr lang="en-US" sz="3000" dirty="0">
                <a:solidFill>
                  <a:srgbClr val="212121"/>
                </a:solidFill>
                <a:latin typeface="Calibri" panose="020F0502020204030204" pitchFamily="34" charset="0"/>
              </a:rPr>
              <a:t>Shared Space with HDI Center for Assistive Technology Services (CATS)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Mutually beneficial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solidFill>
                  <a:srgbClr val="212121"/>
                </a:solidFill>
                <a:latin typeface="Calibri" panose="020F0502020204030204" pitchFamily="34" charset="0"/>
              </a:rPr>
              <a:t>Cross Referral of community members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solidFill>
                  <a:srgbClr val="212121"/>
                </a:solidFill>
                <a:latin typeface="Calibri" panose="020F0502020204030204" pitchFamily="34" charset="0"/>
              </a:rPr>
              <a:t>Ability to distribute devices and medical equipment on site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212121"/>
                </a:solidFill>
                <a:latin typeface="Calibri" panose="020F0502020204030204" pitchFamily="34" charset="0"/>
              </a:rPr>
              <a:t>Shared space costs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124F84-C21A-28B3-4A75-C176ACE1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Independence Place and HDI CATS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06FC78-2940-AE75-5FFC-F41ED0A5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531" y="5969334"/>
            <a:ext cx="4114800" cy="83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28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7421" y="1623219"/>
            <a:ext cx="7315200" cy="3886200"/>
          </a:xfrm>
        </p:spPr>
        <p:txBody>
          <a:bodyPr/>
          <a:lstStyle/>
          <a:p>
            <a:pPr marL="285750" indent="-285750" algn="l" rtl="0" fontAlgn="base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Since 2012 HDI has coordinated the Driver Rehabilitation Evaluation and Training Program for OVR</a:t>
            </a:r>
            <a:endParaRPr lang="en-US" sz="2000" b="0" i="0" dirty="0"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HDI supplies assistive technology and rehabilitation engineering to individuals with disabilities, their families, and providers throughout the state</a:t>
            </a:r>
          </a:p>
          <a:p>
            <a:pPr marL="285750" indent="-285750" algn="l" rtl="0" fontAlgn="base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Collaborate with UK Healthcare Outpatient Services, who fund two positions for Occupation Therapists who are Certified Driver Rehabilitation Specialist (CDRS) </a:t>
            </a:r>
          </a:p>
          <a:p>
            <a:pPr marL="285750" indent="-285750" algn="l" rtl="0" fontAlgn="base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Directly support two additiona</a:t>
            </a:r>
            <a:r>
              <a:rPr lang="en-US" sz="2000" dirty="0">
                <a:latin typeface="Arial" panose="020B0604020202020204" pitchFamily="34" charset="0"/>
              </a:rPr>
              <a:t>l CDRS’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HDI Driving Program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43164F-3E47-E6A2-3BE9-A9514A5A5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531" y="5969334"/>
            <a:ext cx="4114800" cy="832927"/>
          </a:xfrm>
          <a:prstGeom prst="rect">
            <a:avLst/>
          </a:prstGeom>
        </p:spPr>
      </p:pic>
      <p:pic>
        <p:nvPicPr>
          <p:cNvPr id="6" name="Picture 5" descr="Photo of a UK Driver Education car">
            <a:extLst>
              <a:ext uri="{FF2B5EF4-FFF2-40B4-BE49-F238E27FC236}">
                <a16:creationId xmlns:a16="http://schemas.microsoft.com/office/drawing/2014/main" id="{C70CC60A-162D-9F3F-5630-11D0AECC06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3" b="9151"/>
          <a:stretch/>
        </p:blipFill>
        <p:spPr>
          <a:xfrm>
            <a:off x="7836644" y="1828800"/>
            <a:ext cx="396793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0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C3A14F-04A9-B3FE-BAF5-F2F30A81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1"/>
            <a:ext cx="10972800" cy="4033684"/>
          </a:xfrm>
        </p:spPr>
        <p:txBody>
          <a:bodyPr/>
          <a:lstStyle/>
          <a:p>
            <a:pPr marL="0" marR="0" indent="0" algn="l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Office of Vocational Rehabilitation (OVR) Consumers who received:</a:t>
            </a:r>
          </a:p>
          <a:p>
            <a:pPr marL="396875" indent="-22066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driver evaluation</a:t>
            </a:r>
          </a:p>
          <a:p>
            <a:pPr marL="396875" indent="-22066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driver training</a:t>
            </a:r>
          </a:p>
          <a:p>
            <a:pPr marL="396875" indent="-22066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vehicle modification repair </a:t>
            </a:r>
          </a:p>
          <a:p>
            <a:pPr marL="396875" indent="-220663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vehicle modifications</a:t>
            </a:r>
            <a:endParaRPr lang="en-US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L="0" marR="0" indent="0" algn="l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Cases Closed -  Successful Competitive Employment</a:t>
            </a:r>
          </a:p>
          <a:p>
            <a:pPr marL="396875" marR="0" indent="-22066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212121"/>
                </a:solidFill>
                <a:latin typeface="Calibri" panose="020F0502020204030204" pitchFamily="34" charset="0"/>
              </a:rPr>
              <a:t>2019 - 91%</a:t>
            </a:r>
          </a:p>
          <a:p>
            <a:pPr marL="396875" marR="0" indent="-22066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212121"/>
                </a:solidFill>
                <a:latin typeface="Calibri" panose="020F0502020204030204" pitchFamily="34" charset="0"/>
              </a:rPr>
              <a:t>2020 – 66%</a:t>
            </a:r>
          </a:p>
          <a:p>
            <a:pPr marL="396875" marR="0" indent="-22066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212121"/>
                </a:solidFill>
                <a:latin typeface="Calibri" panose="020F0502020204030204" pitchFamily="34" charset="0"/>
              </a:rPr>
              <a:t>2021 - 65%</a:t>
            </a:r>
          </a:p>
          <a:p>
            <a:pPr marL="396875" marR="0" indent="-22066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212121"/>
                </a:solidFill>
                <a:latin typeface="Calibri" panose="020F0502020204030204" pitchFamily="34" charset="0"/>
              </a:rPr>
              <a:t>2022 – 60%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6B38FF-808B-570C-83A6-46C90F6B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323"/>
            <a:ext cx="12192000" cy="1385093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Kentucky Driver Rehabilitation Data</a:t>
            </a:r>
          </a:p>
        </p:txBody>
      </p:sp>
    </p:spTree>
    <p:extLst>
      <p:ext uri="{BB962C8B-B14F-4D97-AF65-F5344CB8AC3E}">
        <p14:creationId xmlns:p14="http://schemas.microsoft.com/office/powerpoint/2010/main" val="2381886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53544A-10CF-4740-4017-46FD2518C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Kentucky </a:t>
            </a:r>
            <a:r>
              <a:rPr lang="en-US" sz="2800" b="1" dirty="0">
                <a:solidFill>
                  <a:srgbClr val="212121"/>
                </a:solidFill>
                <a:latin typeface="Calibri" panose="020F0502020204030204" pitchFamily="34" charset="0"/>
              </a:rPr>
              <a:t>OVR consumers who received vehicle modifications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Cases Closed -  Successful Competitive Employment</a:t>
            </a:r>
          </a:p>
          <a:p>
            <a:pPr marL="461963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2019 - 93%</a:t>
            </a:r>
          </a:p>
          <a:p>
            <a:pPr marL="461963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2020 – 71%</a:t>
            </a:r>
          </a:p>
          <a:p>
            <a:pPr marL="461963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2021 - 88%</a:t>
            </a:r>
          </a:p>
          <a:p>
            <a:pPr marL="461963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2022 – 77%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E2CE8D-C72F-CA66-59BD-A4BFF1FF0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Driver Rehabilitation Data</a:t>
            </a:r>
          </a:p>
        </p:txBody>
      </p:sp>
    </p:spTree>
    <p:extLst>
      <p:ext uri="{BB962C8B-B14F-4D97-AF65-F5344CB8AC3E}">
        <p14:creationId xmlns:p14="http://schemas.microsoft.com/office/powerpoint/2010/main" val="3981266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F8D516-2763-69C0-5367-13FBD0582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>
              <a:spcBef>
                <a:spcPts val="0"/>
              </a:spcBef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  <a:latin typeface="Arial" panose="020B0604020202020204" pitchFamily="34" charset="0"/>
              </a:rPr>
              <a:t>HDI is currently piloting the expansion of services to private pay consumers, UK Healthcare outpatient services rehabilitation patients, and physician referrals.</a:t>
            </a:r>
            <a:endParaRPr lang="en-US" sz="2800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spcBef>
                <a:spcPts val="0"/>
              </a:spcBef>
              <a:spcAft>
                <a:spcPts val="2400"/>
              </a:spcAft>
              <a:buSzPct val="75000"/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  <a:latin typeface="Arial" panose="020B0604020202020204" pitchFamily="34" charset="0"/>
              </a:rPr>
              <a:t>The next steps of program expansion will include servicing of referrals from Veteran’s Affairs (VA), DMV re-evaluations, and workers compensation.</a:t>
            </a: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FF6FC3-DCD0-297F-B46B-C6FA7190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Driver Rehabilitation Program Expansion</a:t>
            </a:r>
          </a:p>
        </p:txBody>
      </p:sp>
    </p:spTree>
    <p:extLst>
      <p:ext uri="{BB962C8B-B14F-4D97-AF65-F5344CB8AC3E}">
        <p14:creationId xmlns:p14="http://schemas.microsoft.com/office/powerpoint/2010/main" val="287323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650752"/>
            <a:ext cx="5791200" cy="2459037"/>
          </a:xfrm>
        </p:spPr>
        <p:txBody>
          <a:bodyPr/>
          <a:lstStyle/>
          <a:p>
            <a:r>
              <a:rPr lang="en-US" sz="4000" dirty="0">
                <a:latin typeface="+mj-lt"/>
              </a:rPr>
              <a:t>Driver Profile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4014020"/>
            <a:ext cx="5791200" cy="685800"/>
          </a:xfrm>
        </p:spPr>
        <p:txBody>
          <a:bodyPr/>
          <a:lstStyle/>
          <a:p>
            <a:pPr algn="ctr"/>
            <a:r>
              <a:rPr lang="en-US" sz="3200" b="1" dirty="0">
                <a:latin typeface="+mn-lt"/>
              </a:rPr>
              <a:t>Ryan </a:t>
            </a:r>
            <a:r>
              <a:rPr lang="en-US" sz="3200" b="1" dirty="0" err="1">
                <a:latin typeface="+mn-lt"/>
              </a:rPr>
              <a:t>Guyder</a:t>
            </a:r>
            <a:endParaRPr lang="en-US" sz="3200" b="1" dirty="0">
              <a:latin typeface="+mn-lt"/>
            </a:endParaRPr>
          </a:p>
        </p:txBody>
      </p:sp>
      <p:pic>
        <p:nvPicPr>
          <p:cNvPr id="1026" name="Picture 2" descr="Photo of a male in a button down shirt with glasses, Ryan Guyder">
            <a:extLst>
              <a:ext uri="{FF2B5EF4-FFF2-40B4-BE49-F238E27FC236}">
                <a16:creationId xmlns:a16="http://schemas.microsoft.com/office/drawing/2014/main" id="{3FBCE6F2-343B-0BF7-1991-03111DF7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12812"/>
            <a:ext cx="3276600" cy="491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944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icture of vehicle modifications to a steering wheel">
            <a:extLst>
              <a:ext uri="{FF2B5EF4-FFF2-40B4-BE49-F238E27FC236}">
                <a16:creationId xmlns:a16="http://schemas.microsoft.com/office/drawing/2014/main" id="{73287723-436E-76E3-1F1D-538544BBE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56246"/>
            <a:ext cx="5283200" cy="3230154"/>
          </a:xfrm>
        </p:spPr>
      </p:pic>
      <p:pic>
        <p:nvPicPr>
          <p:cNvPr id="2050" name="Picture 2" descr="Lowered Floor Minivan 015 - Stalls Medical / Adaptive Vans, Inc.">
            <a:extLst>
              <a:ext uri="{FF2B5EF4-FFF2-40B4-BE49-F238E27FC236}">
                <a16:creationId xmlns:a16="http://schemas.microsoft.com/office/drawing/2014/main" id="{4246FE6B-0766-429D-923F-5E4C3869A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r="-2" b="-2"/>
          <a:stretch/>
        </p:blipFill>
        <p:spPr bwMode="auto">
          <a:xfrm>
            <a:off x="6299200" y="1610099"/>
            <a:ext cx="5283200" cy="42973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57" name="Title 3">
            <a:extLst>
              <a:ext uri="{FF2B5EF4-FFF2-40B4-BE49-F238E27FC236}">
                <a16:creationId xmlns:a16="http://schemas.microsoft.com/office/drawing/2014/main" id="{B5AC95AC-C573-843A-4EAE-93024364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8509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Ryan’s Driving Story</a:t>
            </a:r>
          </a:p>
        </p:txBody>
      </p:sp>
    </p:spTree>
    <p:extLst>
      <p:ext uri="{BB962C8B-B14F-4D97-AF65-F5344CB8AC3E}">
        <p14:creationId xmlns:p14="http://schemas.microsoft.com/office/powerpoint/2010/main" val="1586626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93;p2">
            <a:extLst>
              <a:ext uri="{FF2B5EF4-FFF2-40B4-BE49-F238E27FC236}">
                <a16:creationId xmlns:a16="http://schemas.microsoft.com/office/drawing/2014/main" id="{C21AAEEF-7F19-6165-E491-1A76541EDDD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09600" y="1870075"/>
            <a:ext cx="10972800" cy="3839845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None/>
            </a:pPr>
            <a:r>
              <a:rPr lang="en-US" altLang="en-US" sz="54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Our program will begin promptly at 3:00 p.m. EST. Until then, please sit back and enjoy the music!</a:t>
            </a:r>
          </a:p>
        </p:txBody>
      </p:sp>
      <p:sp>
        <p:nvSpPr>
          <p:cNvPr id="14339" name="Google Shape;94;p2">
            <a:extLst>
              <a:ext uri="{FF2B5EF4-FFF2-40B4-BE49-F238E27FC236}">
                <a16:creationId xmlns:a16="http://schemas.microsoft.com/office/drawing/2014/main" id="{A19B53FE-2E02-15D9-F63D-1547B02E65F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843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Thank You for Joining us for Today’s </a:t>
            </a:r>
            <a:br>
              <a:rPr lang="en-US" altLang="en-US" sz="40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en-US" altLang="en-US" sz="40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National Community of Practice Webinar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380;p97" descr="Image of dice representing a question and answer session. ">
            <a:extLst>
              <a:ext uri="{FF2B5EF4-FFF2-40B4-BE49-F238E27FC236}">
                <a16:creationId xmlns:a16="http://schemas.microsoft.com/office/drawing/2014/main" id="{5D5DB38D-EDBF-E4AA-60D6-D2C4870B14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12913" y="1562100"/>
            <a:ext cx="5486400" cy="4297363"/>
          </a:xfrm>
        </p:spPr>
        <p:txBody>
          <a:bodyPr/>
          <a:lstStyle/>
          <a:p>
            <a:pPr marL="342900" indent="-342900" eaLnBrk="1" hangingPunct="1">
              <a:spcBef>
                <a:spcPct val="0"/>
              </a:spcBef>
              <a:spcAft>
                <a:spcPts val="3600"/>
              </a:spcAft>
              <a:buSzPct val="90000"/>
            </a:pPr>
            <a:r>
              <a:rPr lang="en-US" altLang="en-US" sz="32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We want to hear from you!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3600"/>
              </a:spcAft>
              <a:buSzPct val="90000"/>
            </a:pPr>
            <a:r>
              <a:rPr lang="en-US" altLang="en-US" sz="32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Please type a question in the chat box and we will try our best to answer!</a:t>
            </a:r>
          </a:p>
        </p:txBody>
      </p:sp>
      <p:sp>
        <p:nvSpPr>
          <p:cNvPr id="47107" name="Google Shape;382;p97">
            <a:extLst>
              <a:ext uri="{FF2B5EF4-FFF2-40B4-BE49-F238E27FC236}">
                <a16:creationId xmlns:a16="http://schemas.microsoft.com/office/drawing/2014/main" id="{E0B33B00-021E-FA74-E66A-AA8D935DABE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843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Question and Answer Session </a:t>
            </a:r>
          </a:p>
        </p:txBody>
      </p:sp>
      <p:pic>
        <p:nvPicPr>
          <p:cNvPr id="4" name="Picture 3" descr="Eight cups of coffee in shape of question mark">
            <a:extLst>
              <a:ext uri="{FF2B5EF4-FFF2-40B4-BE49-F238E27FC236}">
                <a16:creationId xmlns:a16="http://schemas.microsoft.com/office/drawing/2014/main" id="{CDFE3F83-A19E-D9E3-2981-4255D1516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798" y="1790541"/>
            <a:ext cx="3072996" cy="38404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4">
            <a:extLst>
              <a:ext uri="{FF2B5EF4-FFF2-40B4-BE49-F238E27FC236}">
                <a16:creationId xmlns:a16="http://schemas.microsoft.com/office/drawing/2014/main" id="{A16E149E-4521-7966-21E3-224AF8B3BF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5481" y="1940767"/>
            <a:ext cx="11456895" cy="3965511"/>
          </a:xfrm>
        </p:spPr>
        <p:txBody>
          <a:bodyPr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2400"/>
              </a:spcAft>
              <a:buSzPct val="129032"/>
              <a:buFont typeface="Arial"/>
              <a:buNone/>
              <a:defRPr/>
            </a:pPr>
            <a:r>
              <a:rPr lang="en-US" sz="24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January 9, 2024: 3:00 - 4:00 PM EST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2400"/>
              </a:spcAft>
              <a:buSzPct val="129032"/>
              <a:buFont typeface="Arial"/>
              <a:buNone/>
              <a:defRPr/>
            </a:pPr>
            <a:r>
              <a:rPr lang="en-US" sz="24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Presenters: Cheryl Mitchell, </a:t>
            </a:r>
            <a:r>
              <a:rPr lang="en-US" sz="24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  <a:hlinkClick r:id="rId3"/>
              </a:rPr>
              <a:t>AbleGamers </a:t>
            </a:r>
            <a:endParaRPr lang="en-US" sz="24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2400"/>
              </a:spcAft>
              <a:buSzPct val="129032"/>
              <a:buFont typeface="Arial"/>
              <a:buNone/>
              <a:defRPr/>
            </a:pPr>
            <a:r>
              <a:rPr lang="en-US" sz="24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Register: </a:t>
            </a:r>
            <a:r>
              <a:rPr lang="en-US" sz="24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  <a:hlinkClick r:id="rId4"/>
              </a:rPr>
              <a:t>https://bit.ly/DETAC-CoP-Jan-9-2024</a:t>
            </a:r>
            <a:endParaRPr lang="en-US" sz="24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2400"/>
              </a:spcAft>
              <a:buSzPct val="129032"/>
              <a:buFont typeface="Arial"/>
              <a:buNone/>
              <a:defRPr/>
            </a:pPr>
            <a:endParaRPr lang="en-US" sz="24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9155" name="Title 4">
            <a:extLst>
              <a:ext uri="{FF2B5EF4-FFF2-40B4-BE49-F238E27FC236}">
                <a16:creationId xmlns:a16="http://schemas.microsoft.com/office/drawing/2014/main" id="{760C2626-D862-5DA7-FB13-429807F4BF9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84300"/>
          </a:xfrm>
          <a:effectLst/>
        </p:spPr>
        <p:txBody>
          <a:bodyPr/>
          <a:lstStyle/>
          <a:p>
            <a:pPr>
              <a:lnSpc>
                <a:spcPct val="9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Upcoming Webinar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F6FB7D-FD5E-A010-E2ED-F8FD9909C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263" y="2512292"/>
            <a:ext cx="11317473" cy="3251199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SzPct val="75000"/>
            </a:pPr>
            <a:r>
              <a:rPr lang="en-US" sz="2800" b="1" dirty="0"/>
              <a:t>Date: </a:t>
            </a:r>
            <a:r>
              <a:rPr lang="en-US" sz="2600" dirty="0"/>
              <a:t>November 30, 2023 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SzPct val="75000"/>
            </a:pPr>
            <a:r>
              <a:rPr lang="en-US" sz="2800" b="1" dirty="0"/>
              <a:t>Location: </a:t>
            </a:r>
            <a:r>
              <a:rPr lang="en-US" sz="2600" dirty="0"/>
              <a:t>Hyatt Regency, Baltimore, MD  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75000"/>
            </a:pPr>
            <a:r>
              <a:rPr lang="en-US" sz="2800" b="1" dirty="0"/>
              <a:t>Presentation Name: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600" dirty="0"/>
              <a:t>The National Landscape of Subminimum Wage, Implications and Recommendations to Elevate CIE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600" dirty="0"/>
              <a:t>The Intersectionality of Person-Centered Planning and Employment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0FC53D-E8B7-2F87-624F-929B31AB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3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TASH Conference Presentations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4AF06-5EE8-8C64-D4C2-D0A114040962}"/>
              </a:ext>
            </a:extLst>
          </p:cNvPr>
          <p:cNvSpPr txBox="1"/>
          <p:nvPr/>
        </p:nvSpPr>
        <p:spPr>
          <a:xfrm>
            <a:off x="3427398" y="1562100"/>
            <a:ext cx="5337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Come Check us Out! </a:t>
            </a:r>
          </a:p>
        </p:txBody>
      </p:sp>
    </p:spTree>
    <p:extLst>
      <p:ext uri="{BB962C8B-B14F-4D97-AF65-F5344CB8AC3E}">
        <p14:creationId xmlns:p14="http://schemas.microsoft.com/office/powerpoint/2010/main" val="4821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Google Shape;403;p57">
            <a:extLst>
              <a:ext uri="{FF2B5EF4-FFF2-40B4-BE49-F238E27FC236}">
                <a16:creationId xmlns:a16="http://schemas.microsoft.com/office/drawing/2014/main" id="{42E16860-44FB-513C-32DE-FA827EE58788}"/>
              </a:ext>
            </a:extLst>
          </p:cNvPr>
          <p:cNvSpPr txBox="1">
            <a:spLocks noGrp="1" noChangeArrowheads="1"/>
          </p:cNvSpPr>
          <p:nvPr>
            <p:ph type="body" idx="2"/>
          </p:nvPr>
        </p:nvSpPr>
        <p:spPr>
          <a:xfrm>
            <a:off x="571500" y="1552575"/>
            <a:ext cx="5867400" cy="4391025"/>
          </a:xfrm>
        </p:spPr>
        <p:txBody>
          <a:bodyPr/>
          <a:lstStyle/>
          <a:p>
            <a:pPr marL="342900" eaLnBrk="1" hangingPunct="1">
              <a:spcBef>
                <a:spcPct val="0"/>
              </a:spcBef>
              <a:spcAft>
                <a:spcPts val="3600"/>
              </a:spcAft>
              <a:buClr>
                <a:srgbClr val="0A172C"/>
              </a:buClr>
              <a:buSzPts val="3200"/>
            </a:pPr>
            <a:r>
              <a:rPr lang="en-US" altLang="en-US" sz="2800" b="1" dirty="0">
                <a:solidFill>
                  <a:srgbClr val="0A172C"/>
                </a:solidFill>
                <a:latin typeface="+mn-lt"/>
                <a:cs typeface="Arial" panose="020B0604020202020204" pitchFamily="34" charset="0"/>
                <a:sym typeface="Calibri" panose="020F0502020204030204" pitchFamily="34" charset="0"/>
              </a:rPr>
              <a:t>Submit your request to the: </a:t>
            </a:r>
            <a:br>
              <a:rPr lang="en-US" altLang="en-US" sz="2800" b="1" dirty="0">
                <a:solidFill>
                  <a:srgbClr val="0A172C"/>
                </a:solidFill>
                <a:latin typeface="+mn-lt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altLang="en-US" sz="2800" u="sng" dirty="0">
                <a:solidFill>
                  <a:schemeClr val="hlink"/>
                </a:solidFill>
                <a:latin typeface="+mn-lt"/>
                <a:cs typeface="Arial" panose="020B0604020202020204" pitchFamily="34" charset="0"/>
                <a:sym typeface="Calibri" panose="020F0502020204030204" pitchFamily="34" charset="0"/>
                <a:hlinkClick r:id="rId3"/>
              </a:rPr>
              <a:t>on-demand TA request page</a:t>
            </a:r>
            <a:endParaRPr lang="en-US" altLang="en-US" sz="2800" u="sng" dirty="0">
              <a:latin typeface="+mn-lt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42900" eaLnBrk="1" hangingPunct="1">
              <a:spcBef>
                <a:spcPts val="0"/>
              </a:spcBef>
              <a:spcAft>
                <a:spcPts val="3000"/>
              </a:spcAft>
              <a:buClr>
                <a:srgbClr val="0A172C"/>
              </a:buClr>
              <a:buSzPts val="3200"/>
            </a:pPr>
            <a:r>
              <a:rPr lang="en-US" altLang="en-US" sz="2800" b="1" dirty="0">
                <a:solidFill>
                  <a:srgbClr val="0A172C"/>
                </a:solidFill>
                <a:latin typeface="+mn-lt"/>
                <a:cs typeface="Arial" panose="020B0604020202020204" pitchFamily="34" charset="0"/>
                <a:sym typeface="Calibri" panose="020F0502020204030204" pitchFamily="34" charset="0"/>
              </a:rPr>
              <a:t>Reach out by emailing: </a:t>
            </a:r>
            <a:r>
              <a:rPr lang="en-US" altLang="en-US" sz="2800" u="sng" dirty="0">
                <a:solidFill>
                  <a:schemeClr val="hlink"/>
                </a:solidFill>
                <a:latin typeface="+mn-lt"/>
                <a:cs typeface="Arial" panose="020B0604020202020204" pitchFamily="34" charset="0"/>
                <a:sym typeface="Calibri" panose="020F0502020204030204" pitchFamily="34" charset="0"/>
                <a:hlinkClick r:id="rId4"/>
              </a:rPr>
              <a:t>AoDemploymentTA@gmail.com</a:t>
            </a:r>
            <a:endParaRPr lang="en-US" altLang="en-US" sz="2800" dirty="0">
              <a:latin typeface="+mn-lt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3251" name="Google Shape;404;p57">
            <a:extLst>
              <a:ext uri="{FF2B5EF4-FFF2-40B4-BE49-F238E27FC236}">
                <a16:creationId xmlns:a16="http://schemas.microsoft.com/office/drawing/2014/main" id="{B4AC9833-1BC5-D23A-691C-334468E3500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2954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SzPct val="35000"/>
            </a:pPr>
            <a: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DETAC offers </a:t>
            </a:r>
            <a:r>
              <a:rPr lang="en-US" altLang="en-US" sz="4400" b="1" i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free</a:t>
            </a:r>
            <a: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 technical assistance! </a:t>
            </a:r>
          </a:p>
        </p:txBody>
      </p:sp>
      <p:pic>
        <p:nvPicPr>
          <p:cNvPr id="3" name="Picture 2" descr="Hands holding each other">
            <a:extLst>
              <a:ext uri="{FF2B5EF4-FFF2-40B4-BE49-F238E27FC236}">
                <a16:creationId xmlns:a16="http://schemas.microsoft.com/office/drawing/2014/main" id="{1DD66AFB-9A10-6858-5508-F067731DC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244" y="3100832"/>
            <a:ext cx="3262884" cy="2175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223A22-0FE8-1039-AA26-934D0DF84C40}"/>
              </a:ext>
            </a:extLst>
          </p:cNvPr>
          <p:cNvSpPr txBox="1"/>
          <p:nvPr/>
        </p:nvSpPr>
        <p:spPr>
          <a:xfrm flipH="1">
            <a:off x="8399526" y="2307844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</a:rPr>
              <a:t>Reach out!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Google Shape;411;p58">
            <a:extLst>
              <a:ext uri="{FF2B5EF4-FFF2-40B4-BE49-F238E27FC236}">
                <a16:creationId xmlns:a16="http://schemas.microsoft.com/office/drawing/2014/main" id="{98E16F8F-86A2-9D89-BB07-15D69A4618F0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>
          <a:xfrm>
            <a:off x="304800" y="1949450"/>
            <a:ext cx="5927035" cy="3841750"/>
          </a:xfrm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ts val="0"/>
              </a:spcBef>
              <a:spcAft>
                <a:spcPts val="3000"/>
              </a:spcAft>
              <a:buClr>
                <a:srgbClr val="000000"/>
              </a:buClr>
              <a:buSzPts val="2400"/>
            </a:pPr>
            <a:r>
              <a:rPr lang="en-US" altLang="en-US" sz="2200" b="1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Email</a:t>
            </a:r>
            <a:r>
              <a:rPr lang="en-US" altLang="en-US" sz="2200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:</a:t>
            </a:r>
            <a:br>
              <a:rPr lang="en-US" altLang="en-US" sz="2200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en-US" altLang="en-US" sz="2200" i="0" u="sng" dirty="0">
                <a:solidFill>
                  <a:schemeClr val="hlink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3"/>
              </a:rPr>
              <a:t>AoDemploymentTA@gmail.com</a:t>
            </a:r>
            <a:endParaRPr lang="en-US" altLang="en-US" sz="2200" i="0" dirty="0"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ts val="0"/>
              </a:spcBef>
              <a:spcAft>
                <a:spcPts val="3000"/>
              </a:spcAft>
              <a:buClr>
                <a:srgbClr val="000000"/>
              </a:buClr>
              <a:buSzPts val="2400"/>
            </a:pPr>
            <a:r>
              <a:rPr lang="en-US" altLang="en-US" sz="2200" b="1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Website</a:t>
            </a:r>
            <a:r>
              <a:rPr lang="en-US" altLang="en-US" sz="2200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:</a:t>
            </a:r>
            <a:br>
              <a:rPr lang="en-US" altLang="en-US" sz="2200" b="1" i="0" dirty="0">
                <a:solidFill>
                  <a:srgbClr val="084A9C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en-US" altLang="en-US" sz="2200" i="0" u="sng" dirty="0">
                <a:solidFill>
                  <a:schemeClr val="hlink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4"/>
              </a:rPr>
              <a:t>https://aoddisabilityemploymenttacenter.com</a:t>
            </a:r>
            <a:endParaRPr lang="en-US" altLang="en-US" sz="2200" i="0" u="sng" dirty="0">
              <a:solidFill>
                <a:schemeClr val="hlink"/>
              </a:solidFill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ts val="0"/>
              </a:spcBef>
              <a:spcAft>
                <a:spcPts val="3000"/>
              </a:spcAft>
              <a:buClr>
                <a:srgbClr val="000000"/>
              </a:buClr>
              <a:buSzPts val="2400"/>
            </a:pPr>
            <a:r>
              <a:rPr lang="en-US" altLang="en-US" sz="2200" b="1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DETAC Publications</a:t>
            </a:r>
            <a:r>
              <a:rPr lang="en-US" altLang="en-US" sz="2200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:</a:t>
            </a:r>
            <a:br>
              <a:rPr lang="en-US" altLang="en-US" sz="22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en-US" altLang="en-US" sz="2200" i="0" u="sng" dirty="0">
                <a:solidFill>
                  <a:schemeClr val="hlink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5"/>
              </a:rPr>
              <a:t>https://aoddisabilityemploymenttacenter.com/detac-publications/</a:t>
            </a:r>
            <a:endParaRPr lang="en-US" altLang="en-US" sz="2200" dirty="0"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5299" name="Google Shape;412;p58">
            <a:extLst>
              <a:ext uri="{FF2B5EF4-FFF2-40B4-BE49-F238E27FC236}">
                <a16:creationId xmlns:a16="http://schemas.microsoft.com/office/drawing/2014/main" id="{9BF5002A-1FE8-7EDB-8F23-9E5912AD9DD4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177800" y="184150"/>
            <a:ext cx="6146800" cy="17653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DETAC Contact Information </a:t>
            </a:r>
          </a:p>
        </p:txBody>
      </p:sp>
      <p:pic>
        <p:nvPicPr>
          <p:cNvPr id="55300" name="Picture 6" descr="Close-up of white square speech bubble">
            <a:extLst>
              <a:ext uri="{FF2B5EF4-FFF2-40B4-BE49-F238E27FC236}">
                <a16:creationId xmlns:a16="http://schemas.microsoft.com/office/drawing/2014/main" id="{40981AE6-8E5B-D2B4-8045-A2C9F4CB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9583" r="11790" b="11250"/>
          <a:stretch>
            <a:fillRect/>
          </a:stretch>
        </p:blipFill>
        <p:spPr bwMode="auto">
          <a:xfrm>
            <a:off x="7134225" y="1949450"/>
            <a:ext cx="41084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 descr="Image of the words thanks for stopping by">
            <a:extLst>
              <a:ext uri="{FF2B5EF4-FFF2-40B4-BE49-F238E27FC236}">
                <a16:creationId xmlns:a16="http://schemas.microsoft.com/office/drawing/2014/main" id="{5B2DB6EB-9B12-2762-D592-BD341C383BFB}"/>
              </a:ext>
            </a:extLst>
          </p:cNvPr>
          <p:cNvSpPr/>
          <p:nvPr/>
        </p:nvSpPr>
        <p:spPr>
          <a:xfrm>
            <a:off x="7696200" y="2566095"/>
            <a:ext cx="2836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22225">
                  <a:solidFill>
                    <a:srgbClr val="264E94"/>
                  </a:solidFill>
                  <a:prstDash val="solid"/>
                </a:ln>
                <a:solidFill>
                  <a:schemeClr val="bg1"/>
                </a:solidFill>
              </a:rPr>
              <a:t>thanks for </a:t>
            </a:r>
          </a:p>
          <a:p>
            <a:pPr algn="ctr">
              <a:defRPr/>
            </a:pPr>
            <a:r>
              <a:rPr lang="en-US" sz="3200" b="1" dirty="0">
                <a:ln w="22225">
                  <a:solidFill>
                    <a:srgbClr val="264E94"/>
                  </a:solidFill>
                  <a:prstDash val="solid"/>
                </a:ln>
                <a:solidFill>
                  <a:schemeClr val="bg1"/>
                </a:solidFill>
              </a:rPr>
              <a:t>stopping by!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0;p3">
            <a:extLst>
              <a:ext uri="{FF2B5EF4-FFF2-40B4-BE49-F238E27FC236}">
                <a16:creationId xmlns:a16="http://schemas.microsoft.com/office/drawing/2014/main" id="{DA055581-F34A-1679-4B54-A1E6D4C315CC}"/>
              </a:ext>
            </a:extLst>
          </p:cNvPr>
          <p:cNvSpPr txBox="1">
            <a:spLocks noGrp="1" noChangeArrowheads="1"/>
          </p:cNvSpPr>
          <p:nvPr>
            <p:ph type="body" idx="3"/>
          </p:nvPr>
        </p:nvSpPr>
        <p:spPr>
          <a:xfrm>
            <a:off x="8648700" y="3799840"/>
            <a:ext cx="2590800" cy="56261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October 10, 2023</a:t>
            </a:r>
          </a:p>
        </p:txBody>
      </p:sp>
      <p:sp>
        <p:nvSpPr>
          <p:cNvPr id="101" name="Google Shape;101;p3">
            <a:extLst>
              <a:ext uri="{FF2B5EF4-FFF2-40B4-BE49-F238E27FC236}">
                <a16:creationId xmlns:a16="http://schemas.microsoft.com/office/drawing/2014/main" id="{0B1970BD-C9C5-0337-361E-AAA245D2D9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7350" y="2805113"/>
            <a:ext cx="3873500" cy="839787"/>
          </a:xfrm>
        </p:spPr>
        <p:txBody>
          <a:bodyPr>
            <a:normAutofit fontScale="250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buNone/>
              <a:defRPr/>
            </a:pPr>
            <a:r>
              <a:rPr lang="en-US" sz="9600" dirty="0">
                <a:latin typeface="+mn-lt"/>
                <a:ea typeface="Calibri"/>
                <a:cs typeface="Calibri"/>
                <a:sym typeface="Calibri"/>
              </a:rPr>
              <a:t>National Community of Practice (CoP) series</a:t>
            </a:r>
            <a:endParaRPr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388" name="Google Shape;102;p3">
            <a:extLst>
              <a:ext uri="{FF2B5EF4-FFF2-40B4-BE49-F238E27FC236}">
                <a16:creationId xmlns:a16="http://schemas.microsoft.com/office/drawing/2014/main" id="{55798E60-B716-5965-D7F8-EF1E03A5679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1271015"/>
            <a:ext cx="12192000" cy="1249407"/>
          </a:xfrm>
          <a:effectLst/>
        </p:spPr>
        <p:txBody>
          <a:bodyPr tIns="91425"/>
          <a:lstStyle/>
          <a:p>
            <a:pPr marL="0" marR="0" algn="ctr">
              <a:lnSpc>
                <a:spcPct val="9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Advancing Access and Equity for People with Disabilities through Innovations in Technology </a:t>
            </a:r>
            <a:endParaRPr lang="en-US" sz="3600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Poster for Advancing Access and Equity&#10;National Disability Employment Awareness Month&#10;Celebrating 50 years of Rehabilitation Act of 1973">
            <a:extLst>
              <a:ext uri="{FF2B5EF4-FFF2-40B4-BE49-F238E27FC236}">
                <a16:creationId xmlns:a16="http://schemas.microsoft.com/office/drawing/2014/main" id="{0B2510A0-4386-452A-7F88-22B7DB314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0422"/>
            <a:ext cx="7679094" cy="40192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07;p4">
            <a:extLst>
              <a:ext uri="{FF2B5EF4-FFF2-40B4-BE49-F238E27FC236}">
                <a16:creationId xmlns:a16="http://schemas.microsoft.com/office/drawing/2014/main" id="{D4FC2A39-0720-8F4C-0334-923F5BFAD36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381000" y="1568450"/>
            <a:ext cx="11582400" cy="4375150"/>
          </a:xfrm>
        </p:spPr>
        <p:txBody>
          <a:bodyPr/>
          <a:lstStyle/>
          <a:p>
            <a:pPr marL="342900" lvl="1" eaLnBrk="1" hangingPunct="1">
              <a:lnSpc>
                <a:spcPct val="95000"/>
              </a:lnSpc>
              <a:spcBef>
                <a:spcPct val="0"/>
              </a:spcBef>
              <a:spcAft>
                <a:spcPts val="24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altLang="en-US" sz="2600" b="1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Audio Settings: 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You can change your </a:t>
            </a:r>
            <a:r>
              <a:rPr lang="en-US" altLang="en-US" sz="2600" u="sng" dirty="0">
                <a:solidFill>
                  <a:srgbClr val="0070C0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3"/>
              </a:rPr>
              <a:t>audio settings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r>
              <a:rPr lang="en-US" altLang="en-US" sz="2600" dirty="0">
                <a:solidFill>
                  <a:srgbClr val="074D70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You can also click the upward arrow (</a:t>
            </a:r>
            <a:r>
              <a:rPr lang="en-US" altLang="en-US" sz="2600" b="1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^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) next to the microphone icon at the lower-left of the Zoom window to change your speaker.</a:t>
            </a:r>
            <a:endParaRPr lang="en-US" altLang="en-US" sz="2800" dirty="0"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342900" lvl="1" eaLnBrk="1" hangingPunct="1">
              <a:lnSpc>
                <a:spcPct val="95000"/>
              </a:lnSpc>
              <a:spcBef>
                <a:spcPct val="0"/>
              </a:spcBef>
              <a:spcAft>
                <a:spcPts val="24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altLang="en-US" sz="2600" b="1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Captioning: 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Available in a separate browser window by clicking the link to the </a:t>
            </a:r>
            <a:r>
              <a:rPr lang="en-US" altLang="en-US" sz="2600" u="sng" dirty="0">
                <a:solidFill>
                  <a:schemeClr val="hlink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4"/>
              </a:rPr>
              <a:t>following page on Captioned Text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endParaRPr lang="en-US" altLang="en-US" sz="2800" dirty="0"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342900" lvl="1" eaLnBrk="1" hangingPunct="1"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altLang="en-US" sz="2600" b="1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Questions: 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If you have a question for today’s presenters, please type it in the Q&amp;A box at any time during the presentation. Open the Q&amp;A window, type in your question, and then press “send.” You will receive a response in the Q&amp;A window, or the question will be answered live.</a:t>
            </a:r>
            <a:endParaRPr lang="en-US" altLang="en-US" sz="2800" dirty="0"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435" name="Google Shape;108;p4">
            <a:extLst>
              <a:ext uri="{FF2B5EF4-FFF2-40B4-BE49-F238E27FC236}">
                <a16:creationId xmlns:a16="http://schemas.microsoft.com/office/drawing/2014/main" id="{CAF12A1A-CAEB-4B13-71F3-30F4F172CF9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843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Maximizing Your Webinar Participation:</a:t>
            </a:r>
            <a:b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en-US" altLang="en-US" sz="4400" b="1" i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Zoom Tips</a:t>
            </a:r>
            <a:endParaRPr lang="en-US" altLang="en-US" sz="4400" b="1" dirty="0">
              <a:solidFill>
                <a:srgbClr val="FFFFFF"/>
              </a:solidFill>
              <a:latin typeface="+mj-lt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19;p6">
            <a:extLst>
              <a:ext uri="{FF2B5EF4-FFF2-40B4-BE49-F238E27FC236}">
                <a16:creationId xmlns:a16="http://schemas.microsoft.com/office/drawing/2014/main" id="{1EFE3360-880E-8652-B5AC-8AD9A84F72C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32647" y="1678642"/>
            <a:ext cx="9726706" cy="4202206"/>
          </a:xfrm>
        </p:spPr>
        <p:txBody>
          <a:bodyPr/>
          <a:lstStyle/>
          <a:p>
            <a:pPr marL="342900" eaLnBrk="1" hangingPunct="1">
              <a:lnSpc>
                <a:spcPct val="95000"/>
              </a:lnSpc>
              <a:spcBef>
                <a:spcPct val="0"/>
              </a:spcBef>
              <a:spcAft>
                <a:spcPts val="2400"/>
              </a:spcAft>
              <a:buClr>
                <a:srgbClr val="000000"/>
              </a:buClr>
              <a:buSzPct val="100000"/>
            </a:pPr>
            <a:r>
              <a:rPr lang="en-US" altLang="en-US" sz="28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Welcome</a:t>
            </a:r>
          </a:p>
          <a:p>
            <a:pPr marL="342900" eaLnBrk="1" hangingPunct="1">
              <a:lnSpc>
                <a:spcPct val="95000"/>
              </a:lnSpc>
              <a:spcBef>
                <a:spcPct val="0"/>
              </a:spcBef>
              <a:spcAft>
                <a:spcPts val="2400"/>
              </a:spcAft>
              <a:buClr>
                <a:srgbClr val="000000"/>
              </a:buClr>
              <a:buSzPct val="100000"/>
            </a:pPr>
            <a:r>
              <a:rPr lang="en-US" altLang="en-US" sz="28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Regina Kline </a:t>
            </a:r>
          </a:p>
          <a:p>
            <a:pPr marL="342900" eaLnBrk="1" hangingPunct="1">
              <a:lnSpc>
                <a:spcPct val="95000"/>
              </a:lnSpc>
              <a:spcBef>
                <a:spcPct val="0"/>
              </a:spcBef>
              <a:spcAft>
                <a:spcPts val="2400"/>
              </a:spcAft>
              <a:buClr>
                <a:srgbClr val="000000"/>
              </a:buClr>
              <a:buSzPct val="100000"/>
            </a:pPr>
            <a:r>
              <a:rPr lang="en-US" altLang="en-US" sz="28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Human Development Institute, University of Kentucky  </a:t>
            </a:r>
          </a:p>
          <a:p>
            <a:pPr marL="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altLang="en-US" sz="28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Question and Answer Session</a:t>
            </a:r>
          </a:p>
        </p:txBody>
      </p:sp>
      <p:sp>
        <p:nvSpPr>
          <p:cNvPr id="20483" name="Google Shape;120;p6">
            <a:extLst>
              <a:ext uri="{FF2B5EF4-FFF2-40B4-BE49-F238E27FC236}">
                <a16:creationId xmlns:a16="http://schemas.microsoft.com/office/drawing/2014/main" id="{4A6836D8-CFE9-3792-339C-DECED37298A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843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Agenda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2">
            <a:extLst>
              <a:ext uri="{FF2B5EF4-FFF2-40B4-BE49-F238E27FC236}">
                <a16:creationId xmlns:a16="http://schemas.microsoft.com/office/drawing/2014/main" id="{010B6909-B0C5-86AC-BB86-F96EB2088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rrowheads="1"/>
          </p:cNvSpPr>
          <p:nvPr>
            <p:ph type="sldNum" sz="quarter" idx="17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/>
            <a:fld id="{A33D0C5A-EA2D-4165-A10A-B1AC7289DC56}" type="slidenum">
              <a:rPr lang="en-US" altLang="en-US" sz="1200" smtClean="0">
                <a:solidFill>
                  <a:schemeClr val="tx1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pPr algn="r"/>
              <a:t>6</a:t>
            </a:fld>
            <a:endParaRPr lang="en-US" altLang="en-US" sz="1200" dirty="0">
              <a:solidFill>
                <a:schemeClr val="tx1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2531" name="Text Placeholder 7">
            <a:extLst>
              <a:ext uri="{FF2B5EF4-FFF2-40B4-BE49-F238E27FC236}">
                <a16:creationId xmlns:a16="http://schemas.microsoft.com/office/drawing/2014/main" id="{EB59A031-0471-5439-9310-A836B33A810A}"/>
              </a:ext>
            </a:extLst>
          </p:cNvPr>
          <p:cNvSpPr txBox="1">
            <a:spLocks noGrp="1" noChangeArrowheads="1"/>
          </p:cNvSpPr>
          <p:nvPr>
            <p:ph type="body" sz="quarter" idx="15"/>
          </p:nvPr>
        </p:nvSpPr>
        <p:spPr>
          <a:xfrm>
            <a:off x="4586509" y="1898738"/>
            <a:ext cx="3018981" cy="535271"/>
          </a:xfrm>
        </p:spPr>
        <p:txBody>
          <a:bodyPr/>
          <a:lstStyle/>
          <a:p>
            <a:pPr algn="ctr"/>
            <a:r>
              <a:rPr lang="en-US" altLang="en-US" sz="18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Kathy Sheppard-Jones</a:t>
            </a: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2" name="Text Placeholder 6">
            <a:extLst>
              <a:ext uri="{FF2B5EF4-FFF2-40B4-BE49-F238E27FC236}">
                <a16:creationId xmlns:a16="http://schemas.microsoft.com/office/drawing/2014/main" id="{3A19A847-0D2A-1CD8-6A10-D35BC52B2063}"/>
              </a:ext>
            </a:extLst>
          </p:cNvPr>
          <p:cNvSpPr txBox="1">
            <a:spLocks noGrp="1" noChangeArrowheads="1"/>
          </p:cNvSpPr>
          <p:nvPr>
            <p:ph type="body" sz="quarter" idx="14"/>
          </p:nvPr>
        </p:nvSpPr>
        <p:spPr>
          <a:xfrm>
            <a:off x="966772" y="1898739"/>
            <a:ext cx="2097088" cy="359270"/>
          </a:xfrm>
        </p:spPr>
        <p:txBody>
          <a:bodyPr/>
          <a:lstStyle/>
          <a:p>
            <a:pPr algn="ctr"/>
            <a:r>
              <a:rPr lang="en-US" altLang="en-US" sz="18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Regina ‘Gina’ Kline </a:t>
            </a: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3" name="Title 1">
            <a:extLst>
              <a:ext uri="{FF2B5EF4-FFF2-40B4-BE49-F238E27FC236}">
                <a16:creationId xmlns:a16="http://schemas.microsoft.com/office/drawing/2014/main" id="{609146A7-20A0-D6D7-EEB2-B848BB1F02F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95000"/>
              </a:lnSpc>
              <a:buSzPts val="1400"/>
            </a:pPr>
            <a:r>
              <a:rPr lang="en-US" alt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Brief Speaker Introductions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EDA63-9717-8976-17F3-85881636BBC4}"/>
              </a:ext>
            </a:extLst>
          </p:cNvPr>
          <p:cNvSpPr txBox="1"/>
          <p:nvPr/>
        </p:nvSpPr>
        <p:spPr>
          <a:xfrm>
            <a:off x="9166580" y="1898738"/>
            <a:ext cx="191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Christina Espinosa</a:t>
            </a:r>
          </a:p>
        </p:txBody>
      </p:sp>
      <p:pic>
        <p:nvPicPr>
          <p:cNvPr id="6" name="Picture 5" descr="Regina ‘Gina’ Kline ">
            <a:extLst>
              <a:ext uri="{FF2B5EF4-FFF2-40B4-BE49-F238E27FC236}">
                <a16:creationId xmlns:a16="http://schemas.microsoft.com/office/drawing/2014/main" id="{54164324-F58B-CBE9-A7DD-9481F88A5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04" y="2626395"/>
            <a:ext cx="2549425" cy="2194560"/>
          </a:xfrm>
          <a:prstGeom prst="rect">
            <a:avLst/>
          </a:prstGeom>
        </p:spPr>
      </p:pic>
      <p:pic>
        <p:nvPicPr>
          <p:cNvPr id="7" name="Picture 6" descr="Kathy Sheppard-Jones">
            <a:extLst>
              <a:ext uri="{FF2B5EF4-FFF2-40B4-BE49-F238E27FC236}">
                <a16:creationId xmlns:a16="http://schemas.microsoft.com/office/drawing/2014/main" id="{2D2979C1-D837-9270-15B0-2212E408A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821" y="2626395"/>
            <a:ext cx="1830358" cy="2194560"/>
          </a:xfrm>
          <a:prstGeom prst="rect">
            <a:avLst/>
          </a:prstGeom>
        </p:spPr>
      </p:pic>
      <p:pic>
        <p:nvPicPr>
          <p:cNvPr id="8" name="Picture 7" descr="Christina Espinosa">
            <a:extLst>
              <a:ext uri="{FF2B5EF4-FFF2-40B4-BE49-F238E27FC236}">
                <a16:creationId xmlns:a16="http://schemas.microsoft.com/office/drawing/2014/main" id="{C7538F6C-42A5-882B-59D5-E919AB02C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707" y="2626395"/>
            <a:ext cx="1831900" cy="21945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 b="1" dirty="0">
                <a:solidFill>
                  <a:schemeClr val="bg1"/>
                </a:solidFill>
                <a:latin typeface="+mj-lt"/>
                <a:ea typeface="+mj-lt"/>
                <a:cs typeface="+mj-lt"/>
              </a:rPr>
            </a:br>
            <a:r>
              <a:rPr lang="en-US" sz="4400" b="1" dirty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Regina Kline</a:t>
            </a:r>
            <a:br>
              <a:rPr lang="en-US" sz="4400" b="1" dirty="0">
                <a:solidFill>
                  <a:schemeClr val="bg1"/>
                </a:solidFill>
                <a:latin typeface="+mj-lt"/>
                <a:ea typeface="+mj-lt"/>
                <a:cs typeface="+mj-lt"/>
              </a:rPr>
            </a:br>
            <a:endParaRPr lang="en-US" sz="4400" b="1" dirty="0">
              <a:solidFill>
                <a:schemeClr val="bg1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86B0B-865C-CF7D-2D2B-2FF1709BFC4B}"/>
              </a:ext>
            </a:extLst>
          </p:cNvPr>
          <p:cNvSpPr txBox="1"/>
          <p:nvPr/>
        </p:nvSpPr>
        <p:spPr>
          <a:xfrm>
            <a:off x="685800" y="1540132"/>
            <a:ext cx="1072134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Founder &amp; Managing Partner, Enable Ventures</a:t>
            </a:r>
          </a:p>
          <a:p>
            <a:pPr algn="l">
              <a:spcAft>
                <a:spcPts val="2400"/>
              </a:spcAft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Founder &amp; Chair, SmartJob </a:t>
            </a:r>
          </a:p>
          <a:p>
            <a:pPr algn="l">
              <a:spcAft>
                <a:spcPts val="1200"/>
              </a:spcAft>
            </a:pPr>
            <a:r>
              <a:rPr lang="en-US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For more information, please visit:</a:t>
            </a:r>
          </a:p>
          <a:p>
            <a:pPr algn="l">
              <a:spcAft>
                <a:spcPts val="1200"/>
              </a:spcAft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Enable Ventures, </a:t>
            </a:r>
            <a:r>
              <a:rPr lang="en-US" sz="32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https://www.enableventures.vc/</a:t>
            </a:r>
            <a:endParaRPr lang="en-US" sz="3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2400"/>
              </a:spcAft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SmartJob, </a:t>
            </a:r>
            <a:r>
              <a:rPr lang="en-US" sz="32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https://www.smartjob.net</a:t>
            </a:r>
            <a:endParaRPr lang="en-US" sz="3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Follow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32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SmartJob</a:t>
            </a:r>
            <a:r>
              <a:rPr lang="en-US" sz="32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and </a:t>
            </a:r>
            <a:r>
              <a:rPr lang="en-US" sz="32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5"/>
              </a:rPr>
              <a:t>Enable Ventures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on LinkedIn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86392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573259"/>
            <a:ext cx="5791200" cy="4263917"/>
          </a:xfrm>
        </p:spPr>
        <p:txBody>
          <a:bodyPr/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Human Development Institute, University of Kentucky 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24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153400" y="2432177"/>
            <a:ext cx="3517900" cy="14540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Driver Rehabilitation Program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794750" y="4022852"/>
            <a:ext cx="2235200" cy="457200"/>
          </a:xfrm>
        </p:spPr>
        <p:txBody>
          <a:bodyPr/>
          <a:lstStyle/>
          <a:p>
            <a:r>
              <a:rPr lang="en-US" dirty="0"/>
              <a:t>10/10/2023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Human Development Institute</a:t>
            </a:r>
          </a:p>
        </p:txBody>
      </p:sp>
      <p:pic>
        <p:nvPicPr>
          <p:cNvPr id="15" name="Picture 14" descr="University of Kentucky (UK) &#10;Human Development Institute logo">
            <a:extLst>
              <a:ext uri="{FF2B5EF4-FFF2-40B4-BE49-F238E27FC236}">
                <a16:creationId xmlns:a16="http://schemas.microsoft.com/office/drawing/2014/main" id="{BCF4E842-C913-14BF-0C2D-92E4CA2451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73032"/>
            <a:ext cx="5303132" cy="3156839"/>
          </a:xfrm>
          <a:prstGeom prst="rect">
            <a:avLst/>
          </a:prstGeom>
        </p:spPr>
      </p:pic>
      <p:pic>
        <p:nvPicPr>
          <p:cNvPr id="17" name="Picture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CFA67A6-D534-1052-BCC8-BAABEB06C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0071"/>
            <a:ext cx="3868032" cy="78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70371"/>
      </p:ext>
    </p:extLst>
  </p:cSld>
  <p:clrMapOvr>
    <a:masterClrMapping/>
  </p:clrMapOvr>
</p:sld>
</file>

<file path=ppt/theme/theme1.xml><?xml version="1.0" encoding="utf-8"?>
<a:theme xmlns:a="http://schemas.openxmlformats.org/drawingml/2006/main" name="AoD_TA_Center_Template">
  <a:themeElements>
    <a:clrScheme name="AC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4E94"/>
      </a:accent1>
      <a:accent2>
        <a:srgbClr val="BE1E2D"/>
      </a:accent2>
      <a:accent3>
        <a:srgbClr val="FAA21B"/>
      </a:accent3>
      <a:accent4>
        <a:srgbClr val="757070"/>
      </a:accent4>
      <a:accent5>
        <a:srgbClr val="757070"/>
      </a:accent5>
      <a:accent6>
        <a:srgbClr val="757070"/>
      </a:accent6>
      <a:hlink>
        <a:srgbClr val="0563C1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AW xmlns="http://www.net-centric.com/PAWPP">
  <Shape xmlns="" ID="at9pljnugaIRskFnH3Qg1yVOazg=" pdftag="Figure" isBookmarkSet="no" formula="no" artifact="_x0030_" inline="no" validate="no" bookmark="no" Order="_x0032_"/>
  <Shape xmlns="" ID="ckw90xES9XEd0DNRxWvgP4GzgBo=" pdftag="P" isBookmarkSet="no" bookmark="no" Order="_x0034_"/>
  <Shape xmlns="" ID="5O0xYYCcZlxpF9yIIVK6n5Zf9ok=" isBookmarkSet="no" pdftag="H2" artifact="_x0030_" bookmark="yes" Order="_x0033_"/>
  <Shape xmlns="" ID="qst3BOzQUcjIKRvshPS6I9dWnQQ=" pdftag="H1" artifact="_x0030_" isBookmarkSet="yes" bookmark="yes" Order="_x0031_"/>
  <HyperLink xmlns="" ID="okJLG3UJoTrbQ0wv6BlZhH5xpSc=-891101553458.4488_127.0984" plainAltText="audio_x0020_settings" language=""/>
  <HyperLink xmlns="" ID="okJLG3UJoTrbQ0wv6BlZhH5xpSc=-169161765164.19882_263.6584" plainAltText="following_x0020_page_x0020_on_x0020_Captioned_x0020_Text" language=""/>
  <HyperLink xmlns="" ID="Ct58LPl/ddAJl19Ncg0fpsGfSJc=100091542621.59945_64.8" plainAltText="business_x0020_as_x0020_usual"/>
  <HyperLink xmlns="" ID="ojNTpr6w41SynBKlnGm/tk3NLHM=1277125844525.2_434.35" plainAltText="SemanticScholar.org" language=""/>
  <HyperLink xmlns="" ID="gcAsVZp5K+rAtvGRKTfPRbROhYs=19200317766.45_400.725" plainAltText="Source:_x0020_Shutterstock.com" language=""/>
  <HyperLink xmlns="" ID="+wrFwYoK27c+wLiWwWNWDCJ2jrg=-790676836238.4488_393.4446" plainAltText="https:_x002F__x002F_bit.ly_x002F_DETAC-CoP-Feb-14-2023" language=""/>
  <HyperLink xmlns="" ID="TAsUulIa6nwNRRw09gYnmN+a748=1407339800575.3239_127.0984" plainAltText="Here" language=""/>
  <HyperLink xmlns="" ID="bPxlGFzalurxVDmrDKh3u1W/U+I=206718588479.19882_164.2484" plainAltText="on-demand_x0020_TA_x0020_request_x0020_page" language=""/>
  <HyperLink xmlns="" ID="bPxlGFzalurxVDmrDKh3u1W/U+I=-51170442679.19882_271.0484" plainAltText="AoDemploymentTA_x0040_gmail.com" language=""/>
  <HyperLink xmlns="" ID="6lQ6PnFBmZTquJHx2e9YGylxw1s=-51170442631.19882_184.4584" plainAltText="AoDemploymentTA_x0040_gmail.com" language=""/>
  <HyperLink xmlns="" ID="6lQ6PnFBmZTquJHx2e9YGylxw1s=-202823483431.19882_269.1784" plainAltText="https:_x002F__x002F_aoddisabilityemploymenttacenter.com" language=""/>
  <HyperLink xmlns="" ID="6lQ6PnFBmZTquJHx2e9YGylxw1s=-138327119531.19882_353.8984" plainAltText="https:_x002F__x002F_aoddisabilityemploymenttacenter.com_x002F_" language=""/>
  <HyperLink xmlns="" ID="6lQ6PnFBmZTquJHx2e9YGylxw1s=-12990595831.19882_381.2584" plainAltText="detac-publications_x002F_" language=""/>
  <Shape xmlns="" ID="kHyDuraG2ude9NF1cgZlWU8kdEc=" pdftag="P" isBookmarkSet="no" bookmark="no" Order="_x0032_"/>
  <Shape xmlns="" ID="Sq7HJoJLxVN+kSjbb7fJ5M9G8yQ=" isBookmarkSet="no" pdftag="H2" artifact="_x0030_" bookmark="yes" Order="_x0031_"/>
  <Shape xmlns="" ID="3gkGepqhQ6bjsjI/4tfH/prRQcA=" pdftag="P" isBookmarkSet="no" bookmark="no" Order="_x0034_"/>
  <Shape xmlns="" ID="C3KQSyhKJnh5QTefz2Ds9PrhSZY=" isBookmarkSet="no" pdftag="H3" artifact="_x0030_" bookmark="yes" Order="_x0033_"/>
  <Shape xmlns="" ID="+Dw9/jHem9d8kkvsCUxKklyAr7w=" isBookmarkSet="no" bookmark="no" pdftag="H1" artifact="_x0030_" Order="_x0031_"/>
  <Shape xmlns="" ID="PBHFStUZChKOnf0rS/VJIoAtUko=" artifact="_x0030_" validate="no" pdftag="Figure" isBookmarkSet="no" bookmark="no" Order="_x0032_"/>
  <Shape xmlns="" ID="okJLG3UJoTrbQ0wv6BlZhH5xpSc=" pdftag="P" isBookmarkSet="no" bookmark="no" Order="_x0032_"/>
  <Shape xmlns="" ID="cEsbikpZmAow0ySVMvYgSV2GkIY=" isBookmarkSet="no" pdftag="H2" artifact="_x0030_" bookmark="yes" Order="_x0031_"/>
  <Shape xmlns="" ID="EOGfo9aL52l2XEodmbe3eXyIL/k=" pdftag="P" isBookmarkSet="no" bookmark="no" Order="_x0033_"/>
  <Shape xmlns="" ID="IDGRX1B+q0b6w96MAgY0787L9z4=" isBookmarkSet="no" pdftag="H2" artifact="_x0030_" bookmark="yes" Order="_x0031_"/>
  <Shape xmlns="" ID="s4I2zYibjDYmYVwQVyJfwplV4z0=" artifact="_x0030_" pdftag="Figure" isBookmarkSet="no" bookmark="no" validate="no" Order="_x0032_" formula="no" Lang=""/>
  <Shape xmlns="" ID="6wks7TlR4TEb+AtBeEonPyOCvP4=" Order="_x0038_" pdftag="_x005B_Artifact_x005D_" isBookmarkSet="no" bookmark="no"/>
  <Shape xmlns="" ID="6am9+yuehRNe44jEmakQKofdl00=" pdftag="P" isBookmarkSet="no" bookmark="no" Order="_x0034_"/>
  <Shape xmlns="" ID="fbkmqJeAfBV6q2a2msqYbDymAVo=" pdftag="P" isBookmarkSet="no" bookmark="no" Order="_x0032_"/>
  <Shape xmlns="" ID="AB0JNLjaMOQSSFR6WlQ9gV+jkCY=" pdftag="H2" isBookmarkSet="no" bookmark="yes" Order="_x0031_"/>
  <Shape xmlns="" ID="CTUfrqwMbvkRO4DkiMXS4zf/EuM=" pdftag="P" isBookmarkSet="no" bookmark="no" Order="_x0036_"/>
  <Shape xmlns="" ID="OIuuAqDtHZdCt1aL275TOMf3aPY=" artifact="_x0030_" validate="no" pdftag="Figure" isBookmarkSet="no" bookmark="no" Order="_x0033_"/>
  <Shape xmlns="" ID="KB/ODy+KbaczlRXm1ZFZCL83tPo=" artifact="_x0030_" validate="no" pdftag="Figure" isBookmarkSet="no" bookmark="no" Order="_x0035_"/>
  <Shape xmlns="" ID="UEqI/OkJNNbBQTAqNEaaGOJIJ0Q=" artifact="_x0030_" validate="no" pdftag="Figure" isBookmarkSet="no" bookmark="no" Order="_x0037_"/>
  <Shape xmlns="" ID="DJX9qcDYsQDfhrLMdI4v1Be3IEI=" pdftag="H2" isBookmarkSet="no" bookmark="yes" Order="_x0031_"/>
  <Shape xmlns="" ID="l5TQekSNyw+ZN6aGzTG38aNszSI=" pdftag="H3" isBookmarkSet="no" bookmark="yes" Order="_x0032_"/>
  <Shape xmlns="" ID="kmY1lrzKF5MYIISOLW8eMQ8L0nQ=" pdftag="P" isBookmarkSet="no" bookmark="no" Order="_x0033_"/>
  <Shape xmlns="" ID="y7FXl/Ayx4VmfCt1pnmQKu2Cfp0=" pdftag="P" isBookmarkSet="no" bookmark="no" Order="_x0034_"/>
  <Shape xmlns="" ID="WQhw/E0aSmKWfFGynsaPqLeaW7k=" pdftag="H2" isBookmarkSet="no" bookmark="yes" Order="_x0031_"/>
  <Shape xmlns="" ID="/UMbp9WKheX0K+JWHQP7NFDw5kg=" pdftag="H2" isBookmarkSet="no" bookmark="yes" Order="_x0032_"/>
  <Shape xmlns="" ID="7CPioI1tC1IHFRmB+zuf4hedMm0=" pdftag="H2" isBookmarkSet="no" bookmark="yes" Order="_x0031_"/>
  <Shape xmlns="" ID="9pv31FBdMPcPHBgDQkQ4h6LlSK0=" pdftag="P" isBookmarkSet="no" bookmark="no" Order="_x0032_"/>
  <Shape xmlns="" ID="o8Ggka3wsPwNiZEt6ZF1EOwGJQA=" pdftag="H2" isBookmarkSet="no" bookmark="yes" Order="_x0031_"/>
  <Shape xmlns="" ID="FkutW+E1gz7cyJj2+p7v/nOgrwA=" pdftag="H2" isBookmarkSet="no" bookmark="yes" Order="_x0032_"/>
  <Shape xmlns="" ID="ot5gl3LzkjQy/z52KaW9m1LI8vc=" pdftag="H2" isBookmarkSet="no" bookmark="yes" Order="_x0031_"/>
  <Shape xmlns="" ID="QzyQ3NQeGFGS+lAn4SpL7C34ycI=" artifact="_x0030_" validate="no" pdftag="Figure" isBookmarkSet="no" bookmark="no" Order="_x0032_"/>
  <Shape xmlns="" ID="R5C6S/97PuzcxhJG90DvY8NyQbY=" pdftag="H2" isBookmarkSet="no" bookmark="yes" Order="_x0031_"/>
  <Shape xmlns="" ID="SU9tfR8FdK588A7uIgdkyFBJGxU=" pdftag="P" isBookmarkSet="no" bookmark="no" Order="_x0032_"/>
  <Shape xmlns="" ID="HnuM+gk/48gtDKRJ+jsgm6v0GwY=" artifact="_x0030_" validate="no" pdftag="Figure" isBookmarkSet="no" bookmark="no" Order="_x0033_"/>
  <Shape xmlns="" ID="U/qVlU6r0Z4U+XEjigJtrZS1RCs=" pdftag="H2" isBookmarkSet="no" bookmark="yes" Order="_x0031_"/>
  <Shape xmlns="" ID="BB/AklRYOzSiOTMnHVswGXfGkgw=" artifact="_x0030_" validate="no" pdftag="Figure" isBookmarkSet="no" bookmark="no" Order="_x0032_"/>
  <Shape xmlns="" ID="5Y5T2O3q4HI3wdz6c7XN5FVp8nw=" pdftag="H2" isBookmarkSet="no" bookmark="yes" Order="_x0031_"/>
  <Shape xmlns="" ID="Q563k9pMXBxjdAZ8JQ8969pBqEM=" pdftag="P" isBookmarkSet="no" bookmark="no" Order="_x0032_"/>
  <Shape xmlns="" ID="qg4Si3ynldbSG1hz1uVJAtm3TTk=" validate="no" Order="_x0032_" isBookmarkSet="no" bookmark="no" pdftag="_x005B_Artifact_x005D_" artifact="_x0031_"/>
  <Shape xmlns="" ID="D4ofUBzu+H56Cq6R+fcl8zIVujU=" validate="no" Order="_x0033_" isBookmarkSet="no" bookmark="no" pdftag="_x005B_Artifact_x005D_" artifact="_x0031_"/>
  <Shape xmlns="" ID="QMpCBrex8zuW/vb3SAKeRQ56fiY=" validate="no" Order="_x0034_" isBookmarkSet="no" bookmark="no" pdftag="_x005B_Artifact_x005D_" artifact="_x0031_"/>
  <Shape xmlns="" ID="lYQkqODFVu4y1M1mGX+ZFHptI6I=" validate="no" Order="_x0035_" isBookmarkSet="no" bookmark="no" pdftag="_x005B_Artifact_x005D_" artifact="_x0031_"/>
  <Shape xmlns="" ID="FLvNHY14ziqksxuOb/BYwWAbRag=" pdftag="H2" isBookmarkSet="no" bookmark="yes" Order="_x0031_"/>
  <Shape xmlns="" ID="+Bw4C7/IwZwiBDKjxe3q+9M7RVo=" pdftag="P" isBookmarkSet="no" bookmark="no" Order="_x0032_"/>
  <Shape xmlns="" ID="5912RgYMHPiG7mAxZxChvLjQFGo=" pdftag="H2" isBookmarkSet="no" bookmark="yes" Order="_x0031_"/>
  <Shape xmlns="" ID="Y4dcXXAE2DoMgDQwQeoYiWYd7Nw=" artifact="_x0030_" validate="no" pdftag="Figure" isBookmarkSet="no" bookmark="no" Order="_x0032_"/>
  <Shape xmlns="" ID="4EDTTg+My1XU1QuG4XfTUGdOIqs=" pdftag="H2" isBookmarkSet="no" bookmark="yes" Order="_x0031_"/>
  <Shape xmlns="" ID="me9AX3oeTfvy+RL/ltV337O68GM=" artifact="_x0030_" validate="no" pdftag="Figure" isBookmarkSet="no" bookmark="no" Order="_x0032_"/>
  <Shape xmlns="" ID="ojNTpr6w41SynBKlnGm/tk3NLHM=" pdftag="P" isBookmarkSet="no" bookmark="no" Order="_x0033_"/>
  <Shape xmlns="" ID="Op7/PsYq5gZrsYo8xlCXZrbhROY=" pdftag="H2" isBookmarkSet="no" bookmark="yes" Order="_x0031_"/>
  <Shape xmlns="" ID="EvQO0jIadLhYr/hawM4h3P6vrfc=" pdftag="P" isBookmarkSet="no" bookmark="no" Order="_x0032_"/>
  <Shape xmlns="" ID="FzGv9Ulc52yeKERkV4vkNg2ZYMY=" artifact="_x0030_" validate="no" pdftag="Figure" isBookmarkSet="no" bookmark="no" Order="_x0033_"/>
  <Shape xmlns="" ID="dLsrVP89Mkww8HEkFzNEq55VHNg=" pdftag="P" isBookmarkSet="no" bookmark="no" Order="_x0032_"/>
  <Shape xmlns="" ID="Bn9ngqEVLj29jglqwNg1fn93KtI=" isBookmarkSet="no" bookmark="no" pdftag="H2" artifact="_x0030_" Order="_x0031_"/>
  <Shape xmlns="" ID="DxoFrpR/FyDnTGOo5OXR2ug2vCo=" artifact="_x0030_" validate="no" pdftag="Figure" isBookmarkSet="no" bookmark="no" Order="_x0033_"/>
  <Shape xmlns="" ID="gcAsVZp5K+rAtvGRKTfPRbROhYs=" pdftag="P" isBookmarkSet="no" bookmark="no" Order="_x0034_"/>
  <Shape xmlns="" ID="+wrFwYoK27c+wLiWwWNWDCJ2jrg=" pdftag="P" isBookmarkSet="no" bookmark="no" Order="_x0032_"/>
  <Shape xmlns="" ID="lY7/dr1JV52+3BR5Qe08AEVJjHY=" pdftag="H2" isBookmarkSet="no" bookmark="yes" Order="_x0031_"/>
  <Shape xmlns="" ID="qIFWtkfn9FECX6Ym05GE3dCxUTQ=" formula="no" inline="no" pdftag="Figure" artifact="_x0030_" validate="yes" isBookmarkSet="no" bookmark="no" Order="_x0033_"/>
  <Shape xmlns="" ID="TAsUulIa6nwNRRw09gYnmN+a748=" pdftag="P" isBookmarkSet="no" bookmark="no" Order="_x0032_"/>
  <Shape xmlns="" ID="N2eC3qb7AewfrTxoUyudhIS9Nig=" pdftag="H2" isBookmarkSet="no" bookmark="yes" Order="_x0031_"/>
  <Shape xmlns="" ID="bPxlGFzalurxVDmrDKh3u1W/U+I=" pdftag="P" isBookmarkSet="no" bookmark="no" Order="_x0032_"/>
  <Shape xmlns="" ID="zUi1HMf9HKOTxxjkF6MCWrqMl/4=" isBookmarkSet="no" bookmark="no" pdftag="H2" artifact="_x0030_" Order="_x0031_"/>
  <Shape xmlns="" ID="egOfCOP/pIggaQjBn/lId/QYkDQ=" formula="no" inline="no" pdftag="Figure" artifact="_x0030_" validate="yes" isBookmarkSet="no" bookmark="no" Order="_x0033_"/>
  <Shape xmlns="" ID="6lQ6PnFBmZTquJHx2e9YGylxw1s=" pdftag="P" isBookmarkSet="no" bookmark="no" Order="_x0032_"/>
  <Shape xmlns="" ID="tFJs3a6RWeGniSmVj/pfdE4Twbg=" isBookmarkSet="no" bookmark="no" pdftag="H2" artifact="_x0030_" Order="_x0031_"/>
  <Shape xmlns="" ID="9xd7u196Nuau3/L4Bw5Dv7Ku3HQ=" artifact="_x0030_" validate="no" pdftag="Figure" isBookmarkSet="no" bookmark="no" Order="_x0033_"/>
  <Shape xmlns="" ID="yzOoNz6JzxDlIoIu51M2uPotvsM=" pdftag="P" isBookmarkSet="no" bookmark="no" Order="_x0034_"/>
  <SubText xmlns="" ID="at9pljnugaIRskFnH3Qg1yVOazg=" ActualText=""/>
  <SubText xmlns="" ID="qIFWtkfn9FECX6Ym05GE3dCxUTQ=" ActualText=""/>
  <SubText xmlns="" ID="egOfCOP/pIggaQjBn/lId/QYkDQ=" ActualText=""/>
  <table xmlns="" ID="9pv31FBdMPcPHBgDQkQ4h6LlSK0=" type="_x0031_" HRows="_x0031_" HCols="_x0030_" Summary="DICE_x0020_Framework" TableLinerizing="H"/>
  <table xmlns="" ID="wlqyOaCb4+cLUneRE8ln7Eh5K2k="/>
  <table xmlns="" ID="5FjilFH6XgTcAryIcCCbSDUXN74="/>
  <table xmlns="" ID="I22Wr5ATLz/Kwsdmi7/nZ/H8wHs="/>
  <table xmlns="" ID="NiAiTmtaL5lcotyj7wXfVLZJX9I="/>
  <table xmlns="" ID="MnC2A3cMgqJ7g4dfLGYpS36VpSQ="/>
  <table xmlns="" ID="b0VMSlkBagN6TK+DUCL/6gpwMEc="/>
  <table xmlns="" ID="yLaW5zLtbt80Q8+MGimPlusLuRc="/>
  <table xmlns="" ID="SU9tfR8FdK588A7uIgdkyFBJGxU=" type="_x0031_" HRows="_x0031_" HCols="_x0030_" Summary="Project_x0020_Charter" TableLinerizing="H"/>
  <table xmlns="" ID="y/cexEkZqJ7SDtcV0kL5vgS8q18="/>
  <table xmlns="" ID="vJGPyiROP/8kbzQmGgC4j8/z2GM="/>
  <table xmlns="" ID="ItrgxpaivV0H1uwbrYqEf9ANyGk="/>
  <table xmlns="" ID="Xmu+2fIHz85K9mnSBwnglcJXQh0="/>
  <table xmlns="" ID="PkGxvYoh7e/80LLkim0kI1waV8Y="/>
  <table xmlns="" ID="gHns/k9TlFTrvJ+scrEKOKkjfNI="/>
  <table xmlns="" ID="S1KXF+vU6lNi5KYKdizgkKmvjD4="/>
  <table xmlns="" ID="Q563k9pMXBxjdAZ8JQ8969pBqEM=" type="_x0031_" HRows="_x0031_" HCols="_x0030_" Summary="Process_x0020_Map" TableLinerizing="H"/>
  <table xmlns="" ID="5/rDzG6d5LpApQylQaeevGznq78="/>
  <table xmlns="" ID="+QZjATnylEEWBTPWZros9T6pa0w="/>
  <table xmlns="" ID="Ly4j6ihKylILnqEVYNjpzMAii8U="/>
  <table xmlns="" ID="0n0RMG6Rx/K50/OLNFLtVRGAJI8="/>
  <table xmlns="" ID="o6YUKzqIjqwP9AgIPM8LtT+Fiy4="/>
  <table xmlns="" ID="do6ETXMxVZ8UWNNKcUrZVHMFMTk="/>
  <table xmlns="" ID="w8lEAgvhI/uT0AuzfF757zsLs34="/>
  <table xmlns="" ID="7U7FCnA+YRA9hwYH4M1oZ0hPq10="/>
  <table xmlns="" ID="FlVziA9HDxX5IwCU6O6m+qajs7I="/>
  <table xmlns="" ID="5uxqfApeyJ+kEAvkTSdmlJFzwZ4="/>
  <table xmlns="" ID="+Bw4C7/IwZwiBDKjxe3q+9M7RVo=" type="_x0031_" HRows="_x0031_" HCols="_x0030_" Summary="Project_x0020_Charter" TableLinerizing="H"/>
  <table xmlns="" ID="6RbQTEUVtIVy0VGf7Isrg+mlPh0="/>
  <table xmlns="" ID="nK9X2skRD/j7k1VbQumR38Soexo="/>
  <table xmlns="" ID="aW/5tMPX8auEuR/qfR2z4kSFG/g="/>
  <table xmlns="" ID="wO5syNb3iRWMk4/ZTYv8JPqYbgQ="/>
  <table xmlns="" ID="iQ3gT37S6lAdk78iemwd9EEZJRA="/>
  <table xmlns="" ID="MKfGNAB9I1Dhs8MOgM8M8pvfCdc="/>
  <table xmlns="" ID="JeLEonM2TKgOnz9bf4sOS/okRHw="/>
  <table xmlns="" ID="RmeFTbH2FW1FtobeSFav8dTRSQA="/>
  <table xmlns="" ID="bCyWVBQ3wyUfUkA0Z8fCCnrEowA="/>
  <HyperLink xmlns="" ID="Ct58LPl/ddAJl19Ncg0fpsGfSJc=1000915426664.6791_118.8049" plainAltText="" language=""/>
  <Shape xmlns="" ID="EFqCxMXO+84B+cbCvI4UE6oVXu0=" pdftag="P" isBookmarkSet="no" bookmark="no" Order="_x0034_"/>
  <Shape xmlns="" ID="j/exzZ7cQqqzM/sCQswCHsOhVY4=" pdftag="Figure" isBookmarkSet="no" formula="no" inline="no" artifact="_x0030_" validate="no" bookmark="no" Order="_x0032_" Lang=""/>
  <HyperLink xmlns="" ID="okJLG3UJoTrbQ0wv6BlZhH5xpSc=-891101553517.0739_127.0984" plainAltText="audio_x0020_settings" language="" Lang=""/>
  <HyperLink xmlns="" ID="okJLG3UJoTrbQ0wv6BlZhH5xpSc=-1691617651107.6988_269.6584" plainAltText="following_x0020_page_x0020_on_x0020_Captioned_x0020_Text" language="" Lang=""/>
  <HyperLink xmlns="" ID="EZ60Y1zr3p/FJZOx0THkw2Nge38=187124320183.7_354.368" plainAltText="https:_x002F__x002F_choosework.ssa.gov_x002F_" language="" Lang=""/>
  <HyperLink xmlns="" ID="EZ60Y1zr3p/FJZOx0THkw2Nge38=-201853390883.7_379.808" plainAltText="https:_x002F__x002F_yourtickettowork.ssa.gov_x002F_" language="" Lang=""/>
  <HyperLink xmlns="" ID="JBbIcerp7S7vCefKE2Su9jQeeWw=-125283988352.2_407.9663" plainAltText="https:_x002F__x002F_www.ssa.gov_x002F_work_x002F_enrfa.html" language="" Lang=""/>
  <HyperLink xmlns="" ID="zTDCCF15TFZhiiE5+HzE7TyeRFY=173301173241.5517_361.0447" plainAltText="https:_x002F__x002F_bit.ly_x002F_DETAC-CoP-Mar-14-2023" language="" Lang=""/>
  <HyperLink xmlns="" ID="Gz/76x3uHrdL1IRwdV7LmnH2mFc=-1592359612271.2238_437.9647" plainAltText="https:_x002F__x002F_forms.gle_x002F_P9payUx9F5MN47kH8" language="" Lang=""/>
  <HyperLink xmlns="" ID="afW6OEfz0Hc5MbhUEgTxQN9MlE4=206718588479.19882_159.4484" plainAltText="on-demand_x0020_TA_x0020_request_x0020_page" language="" Lang=""/>
  <HyperLink xmlns="" ID="afW6OEfz0Hc5MbhUEgTxQN9MlE4=-51170442679.19882_256.6484" plainAltText="AoDemploymentTA_x0040_gmail.com" language="" Lang=""/>
  <HyperLink xmlns="" ID="uedIWMLbsK2pssWxYzA3Y6cBWDQ=-51170442631.19882_182.1784" plainAltText="AoDemploymentTA_x0040_gmail.com" language="" Lang=""/>
  <HyperLink xmlns="" ID="uedIWMLbsK2pssWxYzA3Y6cBWDQ=-202823483431.19882_262.3384" plainAltText="https:_x002F__x002F_aoddisabilityemploymenttacenter.com" language="" Lang=""/>
  <HyperLink xmlns="" ID="uedIWMLbsK2pssWxYzA3Y6cBWDQ=-138327119531.19882_342.4984" plainAltText="https:_x002F__x002F_aoddisabilityemploymenttacenter.com_x002F_" language="" Lang=""/>
  <HyperLink xmlns="" ID="uedIWMLbsK2pssWxYzA3Y6cBWDQ=-12990595831.19882_367.5784" plainAltText="detac-publications_x002F_" language="" Lang=""/>
  <Shape xmlns="" ID="gehNZKK8HhHLOQ2rZLycyzdeCkM=" pdftag="P" isBookmarkSet="no" bookmark="no" Order="_x0034_"/>
  <Shape xmlns="" ID="yhKfHILoKnYSWuRV4+TVBgCaCls=" pdftag="P" isBookmarkSet="no" bookmark="no" Order="_x0031_"/>
  <Shape xmlns="" ID="zflSGFMxEY+HwTcPq8FwTO9D3Cc=" artifact="_x0030_" validate="no" pdftag="Figure" isBookmarkSet="no" bookmark="no" Order="_x0032_" formula="no" Lang=""/>
  <Shape xmlns="" ID="8RQgNCwaEGZLmPypFKKBvi7UZaE=" Order="_x0032_" pdftag="P" isBookmarkSet="no" bookmark="no"/>
  <Shape xmlns="" ID="sYnUc9Ej+nRwwOLkzIEbEgUvCcQ=" Order="_x0032_" artifact="_x0031_" pdftag="_x005B_Artifact_x005D_" formula="no" inline="no" validate="no"/>
  <Shape xmlns="" ID="0sntEWe0m1bQX7uPQhNePmiIgJY=" Order="_x0033_" pdftag="P" isBookmarkSet="no"/>
  <Shape xmlns="" ID="z8g57ThuZ74qEPjSR8FjywP0Mgk=" pdftag="H2" isBookmarkSet="no" bookmark="yes" Order="_x0031_"/>
  <Shape xmlns="" ID="mCtPIfKm4tLPjlTfSDQgp7VUSNc=" pdftag="P" isBookmarkSet="no" bookmark="no" Order="_x0032_"/>
  <Shape xmlns="" ID="cqYg3DsguW8ZGSu+VQ2dxkKseBg=" pdftag="H2" isBookmarkSet="no" bookmark="yes" Order="_x0031_"/>
  <Shape xmlns="" ID="vI0im38UPYd/iUTL1vhz3fGGXzs=" pdftag="P" isBookmarkSet="no" bookmark="no" Order="_x0032_"/>
  <Shape xmlns="" ID="90WCk1IRLd2B1Q7jo4233Ozhd9k=" pdftag="H2" isBookmarkSet="no" bookmark="yes" Order="_x0031_"/>
  <Shape xmlns="" ID="EZ60Y1zr3p/FJZOx0THkw2Nge38=" pdftag="P" isBookmarkSet="no" bookmark="no" Order="_x0032_"/>
  <Shape xmlns="" ID="tMRoPoA8gR0+vjys8HOgA5ZAaCo=" pdftag="H2" isBookmarkSet="no" bookmark="yes" Order="_x0031_"/>
  <Shape xmlns="" ID="JBbIcerp7S7vCefKE2Su9jQeeWw=" pdftag="P" isBookmarkSet="no" bookmark="no" Order="_x0032_"/>
  <Shape xmlns="" ID="qWvxRAyd+6esFtaDC0JAG7nDHcg=" pdftag="H2" isBookmarkSet="no" bookmark="yes" Order="_x0031_"/>
  <Shape xmlns="" ID="OVUkgdB7wjOmrNmUGbkXtuXhRd0=" pdftag="P" isBookmarkSet="no" bookmark="no" Order="_x0032_"/>
  <Shape xmlns="" ID="8ARUurp3nJXSoecSXLYyHhxpXwI=" pdftag="H2" isBookmarkSet="no" bookmark="yes" Order="_x0031_"/>
  <Shape xmlns="" ID="pjiKTza+TntCf0nB5A2QzdcIGkU=" isBookmarkSet="no" bookmark="no" pdftag="H3" artifact="_x0030_" Order="_x0032_"/>
  <Shape xmlns="" ID="1rEmGVmHOzkHO805Nq5WNQKfhd4=" pdftag="" Order="_x0032_" artifact="_x0031_" validate="no" formula="no" inline="no"/>
  <Shape xmlns="" ID="s77Pmf3llR4O4wcwt/qng47SoY4=" pdftag="P" isBookmarkSet="no" bookmark="no" Order="_x0033_"/>
  <Shape xmlns="" ID="SrGStutdDryzTliy7SHbbrKOBEY=" pdftag="H2" isBookmarkSet="no" bookmark="yes" Order="_x0031_"/>
  <Shape xmlns="" ID="8YaBHoYS6HVNBOumGS0QMhqCuOg=" artifact="_x0030_" validate="no" pdftag="Figure" isBookmarkSet="no" bookmark="no" Order="_x0033_" formula="no" Lang=""/>
  <Shape xmlns="" ID="50gpyedSWCcsWSRP4NVyYxOGpvY=" pdftag="P" isBookmarkSet="no" bookmark="no" Order="_x0032_"/>
  <Shape xmlns="" ID="Ndf5kOLkqM/vLzDD5HNXYc+B+/w=" pdftag="H2" isBookmarkSet="no" bookmark="yes" Order="_x0031_"/>
  <Shape xmlns="" ID="1mwpqJ1rv9FJUsA094HUv9y8nhU=" pdftag="P" isBookmarkSet="no" bookmark="no" Order="_x0032_"/>
  <Shape xmlns="" ID="aDXEFe/bD1gZsHJP+nN71C9RTns=" pdftag="H2" isBookmarkSet="no" bookmark="yes" Order="_x0031_"/>
  <Shape xmlns="" ID="UffWlTqbEL9LWOBIVH3PPgOBuxU=" pdftag="P" isBookmarkSet="no" bookmark="no" Order="_x0032_"/>
  <Shape xmlns="" ID="bhVm/F8gOdVZG0R50Sa2JNZ7iZ0=" pdftag="P" isBookmarkSet="no" bookmark="no" Order="_x0033_"/>
  <Shape xmlns="" ID="nq9ZwXXDBGnZ+PcJu931GZrcC+Q=" pdftag="H2" isBookmarkSet="no" bookmark="yes" Order="_x0031_"/>
  <Shape xmlns="" ID="7ApK2skbJGiF/8eZFWVExyEntfw=" pdftag="P" isBookmarkSet="no" bookmark="no" Order="_x0032_"/>
  <Shape xmlns="" ID="1CJjnorjTfXb/Z6li8fxEuHknSs=" pdftag="P" isBookmarkSet="no" bookmark="no" Order="_x0032_"/>
  <Shape xmlns="" ID="av8HObacQ/7B9BqNG15cCFPmFt4=" pdftag="H2" isBookmarkSet="no" bookmark="yes" Order="_x0031_"/>
  <Shape xmlns="" ID="GYR2B2lfqPIIzZol1jOCCpN5nw0=" pdftag="P" isBookmarkSet="no" bookmark="no" Order="_x0032_"/>
  <Shape xmlns="" ID="2K03NbV7eAhJ5BryvwBtXL2T1mA=" pdftag="H2" isBookmarkSet="no" bookmark="yes" Order="_x0031_"/>
  <Shape xmlns="" ID="ZCCZ22VHm9OXNaBV/7Y5oV/ZOfE=" pdftag="P" isBookmarkSet="no" bookmark="no" Order="_x0032_"/>
  <Shape xmlns="" ID="2iAMY48nFOMKtVZKC2szx2FPwPE=" pdftag="H2" isBookmarkSet="no" bookmark="yes" Order="_x0031_"/>
  <Shape xmlns="" ID="BeDsqKFHG5hKB5j2AW4CCpaYpb0=" pdftag="P" isBookmarkSet="no" bookmark="no" Order="_x0032_"/>
  <Shape xmlns="" ID="Iz2+YQae7J09PUfaCpIagMLi6tY=" pdftag="H2" isBookmarkSet="no" bookmark="yes" Order="_x0031_"/>
  <Shape xmlns="" ID="DAAy31qyz9a5sd0E/j3o41FyP0g=" pdftag="P" isBookmarkSet="no" bookmark="no" Order="_x0032_"/>
  <Shape xmlns="" ID="ZI5RrsghWvrUgByJp/gjIIhaQB8=" pdftag="P" isBookmarkSet="no" bookmark="no" Order="_x0032_"/>
  <Shape xmlns="" ID="7vJ4zihMU22vvvhHmwY8UoetL1o=" pdftag="H2" isBookmarkSet="no" bookmark="yes" Order="_x0031_"/>
  <Shape xmlns="" ID="GA01onMCBeZSi5HdqIc/1gViULM=" pdftag="P" isBookmarkSet="no" bookmark="no" Order="_x0032_"/>
  <Shape xmlns="" ID="mZ29kyxmnDW952iKbZ3rNjZw2sI=" pdftag="H2" artifact="_x0030_" isBookmarkSet="yes" bookmark="yes" Order="_x0031_"/>
  <Shape xmlns="" ID="fyaHfJECCjZl+b+csTQr+0Vyvug=" artifact="_x0030_" validate="no" pdftag="Figure" isBookmarkSet="no" bookmark="no" Order="_x0033_" formula="no" Lang=""/>
  <Shape xmlns="" ID="zTDCCF15TFZhiiE5+HzE7TyeRFY=" pdftag="P" isBookmarkSet="no" bookmark="no" Order="_x0032_"/>
  <Shape xmlns="" ID="bBvuVd1cumxAMnQm1qQlOY1n6kE=" pdftag="H2" isBookmarkSet="no" bookmark="yes" Order="_x0031_"/>
  <Shape xmlns="" ID="CZX5oSQ3UVQgvNYN9MsV5Mfnxos=" artifact="_x0030_" validate="no" pdftag="Figure" isBookmarkSet="no" bookmark="no" Order="_x0033_" formula="no" Lang=""/>
  <Shape xmlns="" ID="Gz/76x3uHrdL1IRwdV7LmnH2mFc=" pdftag="P" isBookmarkSet="no" bookmark="no" Order="_x0032_"/>
  <Shape xmlns="" ID="h/QMu3tIoG/slwhpESgaBAJWj6c=" pdftag="H2" isBookmarkSet="no" bookmark="yes" Order="_x0031_"/>
  <Shape xmlns="" ID="afW6OEfz0Hc5MbhUEgTxQN9MlE4=" pdftag="P" isBookmarkSet="no" bookmark="no" Order="_x0032_"/>
  <Shape xmlns="" ID="q3UxW1h2fcTX/HiINQzts4fWeIQ=" pdftag="H2" artifact="_x0030_" isBookmarkSet="yes" bookmark="yes" Order="_x0031_"/>
  <Shape xmlns="" ID="k0ZIMyJ4SMW9bE2lhkcI7+e5qr8=" artifact="_x0030_" validate="no" pdftag="Figure" isBookmarkSet="no" bookmark="no" Order="_x0033_" formula="no" Lang=""/>
  <Shape xmlns="" ID="uedIWMLbsK2pssWxYzA3Y6cBWDQ=" pdftag="P" isBookmarkSet="no" bookmark="no" Order="_x0032_"/>
  <Shape xmlns="" ID="kLRuyjYANqyQGkBXaZNbuPXFKt8=" pdftag="H2" artifact="_x0030_" isBookmarkSet="yes" bookmark="yes" Order="_x0031_"/>
  <Shape xmlns="" ID="jLR/GOQmIKsJebFQTgA542FTptI=" validate="no" Order="_x0033_" isBookmarkSet="no" bookmark="no" pdftag="_x005B_Artifact_x005D_" artifact="_x0031_" formula="no" Lang=""/>
  <Shape xmlns="" ID="AU9duuHHdBuH9T93c23tLOaurVo=" pdftag="P" isBookmarkSet="no" bookmark="no" Order="_x0033_"/>
  <SubText xmlns="" ID="j/exzZ7cQqqzM/sCQswCHsOhVY4=" ActualText=""/>
  <SubText xmlns="" ID="sYnUc9Ej+nRwwOLkzIEbEgUvCcQ=" ActualText=""/>
  <Shape xmlns="" ID="gRvXApUqBH8GgbKL7rgejKxs0uo=" pdftag="P" isBookmarkSet="no" bookmark="no" Order="_x0032_"/>
  <Shape xmlns="" ID="uZ6YneuWZWPu0yIQz8hTm1lceKk=" pdftag="P" isBookmarkSet="no" bookmark="no" Order="_x0033_"/>
  <Shape xmlns="" ID="9fR2rkcGqUzRSBgjB9ieObT2Z04=" pdftag="" Order="_x0032_" bookmark="no"/>
  <Shape xmlns="" ID="NfYS3gg2H4/2nD6xAwvxctSzFYY=" pdftag="" Order="_x0034_" bookmark="no"/>
  <SubText xmlns="" ID="zflSGFMxEY+HwTcPq8FwTO9D3Cc=" ActualText=""/>
  <SubText xmlns="" ID="s4I2zYibjDYmYVwQVyJfwplV4z0=" ActualText=""/>
  <SubText xmlns="" ID="8YaBHoYS6HVNBOumGS0QMhqCuOg=" ActualText=""/>
  <SubText xmlns="" ID="fyaHfJECCjZl+b+csTQr+0Vyvug=" ActualText=""/>
  <SubText xmlns="" ID="CZX5oSQ3UVQgvNYN9MsV5Mfnxos=" ActualText=""/>
  <SubText xmlns="" ID="k0ZIMyJ4SMW9bE2lhkcI7+e5qr8=" ActualText=""/>
  <SubText xmlns="" ID="AU9duuHHdBuH9T93c23tLOaurVo=-1" artifact="_x0030_" plainAltText=""/>
  <SubText xmlns="" ID="AU9duuHHdBuH9T93c23tLOaurVo=-13" artifact="_x0030_" plainAltText=""/>
  <Shape xmlns="" ID="sJOU9rtdT544UExejJwl90GD1SI=" pdftag="Figure" isBookmarkSet="no" formula="no" artifact="_x0030_" inline="no" validate="no" bookmark="no" Order="_x0032_" Lang=""/>
  <HyperLink xmlns="" ID="3IQgk3kYMI7ckNn4PPlmfNJLI1Y=-177052788286.69882_242.2446" plainAltText="Valarie.bishop_x0040_admin.sc.gov" language="" Lang=""/>
  <HyperLink xmlns="" ID="3IQgk3kYMI7ckNn4PPlmfNJLI1Y=15798165486.69882_292.1646" plainAltText="meansderrick1_x0040_gmail.com" language="" Lang=""/>
  <HyperLink xmlns="" ID="O5G/7qV3RLvUBHY9VRIQMRiquXA=-150124452868.44882_166.6446" plainAltText="Nacdd.org" language="" Lang=""/>
  <HyperLink xmlns="" ID="O5G/7qV3RLvUBHY9VRIQMRiquXA=65208474168.44882_212.2446" plainAltText="Itacchelp.org" language="" Lang=""/>
  <HyperLink xmlns="" ID="O5G/7qV3RLvUBHY9VRIQMRiquXA=64326573459.3239_309.4446" plainAltText="dmeltzer_x0040_nacdd.org" language="" Lang=""/>
  <HyperLink xmlns="" ID="O5G/7qV3RLvUBHY9VRIQMRiquXA=477677020515.6988_355.0446" plainAltText="cmoon_x0040_nacdd.org" language="" Lang=""/>
  <HyperLink xmlns="" ID="AvSM733bguXTifN2d0rt9NnAuZU=2412462591.19882_304.6447" plainAltText="Register" language="" Lang=""/>
  <HyperLink xmlns="" ID="PJ2n2q9L1uxQhUzlsmPq5elMG2U=1407338552291.1987_261.4446" plainAltText="here" language="" Lang=""/>
  <HyperLink xmlns="" ID="wboxY/oUWq8vVjCkrAFyzjHVkJg=206718588479.19882_159.4484" plainAltText="on-demand_x0020_TA_x0020_request_x0020_page" language="" Lang=""/>
  <HyperLink xmlns="" ID="wboxY/oUWq8vVjCkrAFyzjHVkJg=-51170442679.19882_262.6484" plainAltText="AoDemploymentTA_x0040_gmail.com" language="" Lang=""/>
  <HyperLink xmlns="" ID="t0mwWPUSQhTG91r48UB6MkaXMBM=-51170442631.19882_182.1784" plainAltText="AoDemploymentTA_x0040_gmail.com" language="" Lang=""/>
  <HyperLink xmlns="" ID="t0mwWPUSQhTG91r48UB6MkaXMBM=-202823483431.19882_262.3384" plainAltText="https:_x002F__x002F_aoddisabilityemploymenttacenter.com" language="" Lang=""/>
  <HyperLink xmlns="" ID="t0mwWPUSQhTG91r48UB6MkaXMBM=-138327119531.19882_342.4984" plainAltText="https:_x002F__x002F_aoddisabilityemploymenttacenter.com_x002F_" language="" Lang=""/>
  <HyperLink xmlns="" ID="t0mwWPUSQhTG91r48UB6MkaXMBM=-12990595831.19882_367.5784" plainAltText="detac-publications_x002F_" language="" Lang=""/>
  <Shape xmlns="" ID="mJqjXQ9bg7cKlFYGUCk0J5dhDkQ=" isBookmarkSet="no" pdftag="H2" artifact="_x0030_" bookmark="yes" Order="_x0031_"/>
  <Shape xmlns="" ID="lLrQfTzaYhskgXW2OmNxw7znJdw=" artifact="_x0030_" validate="no" pdftag="Figure" isBookmarkSet="no" bookmark="no" Order="_x0032_" formula="no" Lang=""/>
  <Shape xmlns="" ID="WiBiAE4s4qVewIVEDcqOltnZwQM=" Order="_x0034_" artifact="_x0031_" pdftag="_x005B_Artifact_x005D_" formula="no" inline="no" validate="no"/>
  <Shape xmlns="" ID="jIYZEi6Tjo8ihQGtRvFOJ6RYVAE=" pdftag="H2" isBookmarkSet="no" bookmark="yes" Order="_x0031_"/>
  <Shape xmlns="" ID="LCWi14WKr5bEPR+gCkH+CseUzrA=" artifact="_x0030_" validate="no" pdftag="Figure" isBookmarkSet="no" bookmark="no" Order="_x0033_" formula="no" Lang=""/>
  <Shape xmlns="" ID="QigvG22uUNklUxSlW23m39t34DY=" pdftag="P" isBookmarkSet="no" bookmark="no" Order="_x0032_"/>
  <Shape xmlns="" ID="1+dlIsEWEC4QDJ5IoyRg3vmmwlk=" pdftag="P" isBookmarkSet="no" bookmark="no" Order="_x0032_"/>
  <Shape xmlns="" ID="r4zNrwyS1OnwdrcAIlQVOARxUHc=" isBookmarkSet="no" bookmark="no" pdftag="H2" artifact="_x0030_" Order="_x0031_"/>
  <Shape xmlns="" ID="+OSn5fL3QlA0d8Xw1jbn783wFF4=" validate="no" Order="_x0033_" isBookmarkSet="no" bookmark="no" pdftag="_x005B_Artifact_x005D_" artifact="_x0031_" formula="no" Lang=""/>
  <Shape xmlns="" ID="+wrsMkvfPKh13VRBfXCDokpMX0Y=" Order="_x0036_" pdftag="_x005B_Artifact_x005D_" isBookmarkSet="no" bookmark="no"/>
  <Shape xmlns="" ID="OJgX997T3DTK8ANjnuhf+QPKjgk=" pdftag="P" isBookmarkSet="no" bookmark="no" Order="_x0034_"/>
  <Shape xmlns="" ID="lj/hOZSIVoOVHJzJvd6DdzaZ1Jw=" pdftag="P" isBookmarkSet="no" bookmark="no" Order="_x0032_"/>
  <Shape xmlns="" ID="8hMnB9lnHx+bfRBxrGWjkHaKE14=" pdftag="H2" isBookmarkSet="no" bookmark="yes" Order="_x0031_"/>
  <Shape xmlns="" ID="JyE7ULkCiHVi6Q/u90dC6PaDfGs=" artifact="_x0030_" validate="no" pdftag="Figure" isBookmarkSet="no" bookmark="no" Order="_x0033_" formula="no" Lang=""/>
  <Shape xmlns="" ID="V0NeJaSHLyneKJ8eWP8ijdzsPLE=" artifact="_x0030_" validate="no" pdftag="Figure" isBookmarkSet="no" bookmark="no" Order="_x0035_" formula="no" Lang=""/>
  <Shape xmlns="" ID="5CvkVlwDzkzSI9qRltF3+YRBG3c=" pdftag="H2" isBookmarkSet="no" bookmark="yes" Order="_x0031_"/>
  <Shape xmlns="" ID="MXnQYR2c7RROnVuYe8Q+4y/dEbY=" pdftag="H3" isBookmarkSet="no" bookmark="yes" Order="_x0032_"/>
  <Shape xmlns="" ID="JPGsXVVtfY7Y0+rM1sK15hbAYak=" pdftag="P" isBookmarkSet="no" bookmark="no" Order="_x0033_"/>
  <Shape xmlns="" ID="1u3Q8gEl8vOPGx6ipFeYGEMMsLE=" pdftag="P" isBookmarkSet="no" bookmark="no" Order="_x0032_"/>
  <Shape xmlns="" ID="ot8ZJPlDRxsxznvJyyoYDjJYDvI=" pdftag="P" isBookmarkSet="no" bookmark="no" Order="_x0032_"/>
  <Shape xmlns="" ID="dAB5jdeNQlxFmP997rMd3KvvIG8=" pdftag="P" isBookmarkSet="no" bookmark="no" Order="_x0033_"/>
  <Shape xmlns="" ID="rarHZqPVu2jfy9V5rc3X9n9lMVo=" pdftag="P" isBookmarkSet="no" bookmark="no" Order="_x0034_"/>
  <Shape xmlns="" ID="5cBXTJJCm47iGiGdhuTy/T+tI9o=" pdftag="P" isBookmarkSet="no" bookmark="no" Order="_x0035_"/>
  <Shape xmlns="" ID="2o33l5Sm1F2uUdCLwRaGNwzke+Y=" pdftag="P" isBookmarkSet="no" bookmark="no" Order="_x0036_"/>
  <Shape xmlns="" ID="MPREREbhkVbEcCVVWQbnYyxKwRM=" pdftag="H2" isBookmarkSet="no" bookmark="yes" Order="_x0031_"/>
  <Shape xmlns="" ID="rndXaedjzX34u0cTY03ZhGg8HXk=" artifact="_x0030_" validate="no" pdftag="Figure" isBookmarkSet="no" bookmark="no" Order="_x0032_" formula="no" Lang=""/>
  <Shape xmlns="" ID="7apiMv5mpPqzgwtyx3q6EdZkTvk=" pdftag="P" isBookmarkSet="no" bookmark="no" Order="_x0033_"/>
  <Shape xmlns="" ID="t4JJ+HlpflwwM7tJGUGP9g+e6m4=" pdftag="H2" isBookmarkSet="no" bookmark="yes" Order="_x0031_"/>
  <Shape xmlns="" ID="qFeCbNKU3tysCf/WC+xRGGAfDwQ=" Order="_x0035_" pdftag="_x005B_Artifact_x005D_" isBookmarkSet="no" bookmark="no"/>
  <Shape xmlns="" ID="Ly5+pPJ8MgMz4FLBYi0Gz09HThc=" pdftag="P" isBookmarkSet="no" bookmark="no" Order="_x0033_"/>
  <Shape xmlns="" ID="GIrd8ry3w6JhywDJtjCwLI8WbH4=" pdftag="H2" isBookmarkSet="no" bookmark="yes" Order="_x0031_"/>
  <Shape xmlns="" ID="/EfnO78DizrKLAi4zEP0gvsxfbY=" artifact="_x0030_" validate="no" pdftag="Figure" isBookmarkSet="no" bookmark="no" Order="_x0032_" formula="no" Lang=""/>
  <Shape xmlns="" ID="2SNvIbFwkkISuEZSmzC4wFEvL3g=" artifact="_x0030_" validate="no" pdftag="Figure" isBookmarkSet="no" bookmark="no" Order="_x0034_" formula="no" Lang=""/>
  <Shape xmlns="" ID="+NlfX1C4xHYL+Rqtp5MoPFlifWU=" pdftag="P" isBookmarkSet="no" bookmark="no" Order="_x0032_"/>
  <Shape xmlns="" ID="lespUET9MhIKcMU6h6lwWhjgcZo=" pdftag="P" isBookmarkSet="no" bookmark="no" Order="_x0032_"/>
  <Shape xmlns="" ID="C8IlFuCVMy7IRfjmacuOCajoPLs=" pdftag="" Order="_x0032_" artifact="_x0031_" validate="no" formula="no" inline="no"/>
  <Shape xmlns="" ID="tTsiO89xh20iPcWrgIENxyTiSjs=" Order="_x0033_" pdftag="_x005B_Artifact_x005D_" isBookmarkSet="no" bookmark="no"/>
  <Shape xmlns="" ID="XpUPpH09NX7ynnYE2vts2S4HTQw=" pdftag="P" isBookmarkSet="no" bookmark="no" Order="_x0032_"/>
  <Shape xmlns="" ID="WjalFGYjZQ1lnjiEoKYhF91H6HA=" pdftag="" Order="_x0032_" artifact="_x0031_" validate="no" formula="no" inline="no"/>
  <Shape xmlns="" ID="Se/09z+usJ2VWnEci6OZ6vaccsY=" Order="_x0033_" pdftag="_x005B_Artifact_x005D_" isBookmarkSet="no" bookmark="no"/>
  <Shape xmlns="" ID="9bOcCq9LKuc1HaDX4Akoe7VzBhE=" pdftag="P" isBookmarkSet="no" bookmark="no" Order="_x0032_"/>
  <Shape xmlns="" ID="9qhh/JIAERPC2Ap2FKKtfklqFOM=" pdftag="" Order="_x0032_" artifact="_x0031_" validate="no" formula="no" inline="no"/>
  <Shape xmlns="" ID="+pr+qAj3PaJeT7Gx8hAo7ZTaiTQ=" Order="_x0033_" pdftag="_x005B_Artifact_x005D_" isBookmarkSet="no" bookmark="no"/>
  <Shape xmlns="" ID="T2EhSm0Vqcsj99ZRiwh+u6DoLA4=" pdftag="P" isBookmarkSet="no" bookmark="no" Order="_x0032_"/>
  <Shape xmlns="" ID="O9QDlKcCVlbYsfqMyBxwgxhJoEk=" Order="_x0033_" pdftag="_x005B_Artifact_x005D_" isBookmarkSet="no" bookmark="no"/>
  <Shape xmlns="" ID="zwpHUhbHGnswFdwojVJiObxPcEU=" pdftag="H2" isBookmarkSet="no" bookmark="yes" Order="_x0031_"/>
  <Shape xmlns="" ID="q3+53b8WWYUwhWuSkCgbKIlnxqg=" pdftag="P" isBookmarkSet="no" bookmark="no" Order="_x0032_"/>
  <Shape xmlns="" ID="Hq+mHctKb737iaUsbfWX3WWOmMo=" Order="_x0033_" pdftag="_x005B_Artifact_x005D_" isBookmarkSet="no" bookmark="no"/>
  <Shape xmlns="" ID="wm6fJfT/QkO1KvWZoEz9zrLqFKQ=" pdftag="H2" isBookmarkSet="no" bookmark="yes" Order="_x0031_"/>
  <Shape xmlns="" ID="pjzdzkANVYV9oi8ksYkNaYQYa4M=" pdftag="P" isBookmarkSet="no" bookmark="no" Order="_x0032_"/>
  <Shape xmlns="" ID="XIYC3GJA2kKRUSv3miZlWNUzdis=" Order="_x0033_" pdftag="_x005B_Artifact_x005D_" isBookmarkSet="no" bookmark="no"/>
  <Shape xmlns="" ID="q4VcdxryoAxiuz8nea0zVFcwDcQ=" pdftag="H2" isBookmarkSet="no" bookmark="yes" Order="_x0031_"/>
  <Shape xmlns="" ID="a7SUA6G+cg1WrIqwyLE0Lup7hpQ=" pdftag="P" isBookmarkSet="no" bookmark="no" Order="_x0032_"/>
  <Shape xmlns="" ID="LBnYi7UtvrJTGRuqQAeXlHp5GSQ=" Order="_x0033_" pdftag="_x005B_Artifact_x005D_" isBookmarkSet="no" bookmark="no"/>
  <Shape xmlns="" ID="qk0oBb7YvEaQbhsswJWmuf9lFA4=" pdftag="H2" isBookmarkSet="no" bookmark="yes" Order="_x0031_"/>
  <Shape xmlns="" ID="89VhGm/FUmXwPkV+adVH3HtVwjQ=" pdftag="P" isBookmarkSet="no" bookmark="no" Order="_x0032_"/>
  <Shape xmlns="" ID="nuKhGaXTNvMqgodKliEsmlLX54Q=" Order="_x0033_" pdftag="_x005B_Artifact_x005D_" isBookmarkSet="no" bookmark="no"/>
  <Shape xmlns="" ID="t/DNmWGYUFoMJJ7Yr3yxDqa2GXM=" pdftag="H2" isBookmarkSet="no" bookmark="yes" Order="_x0031_"/>
  <Shape xmlns="" ID="4V6AgJ5bPDFTe2peHTUzDjl2hD8=" Order="_x0032_" pdftag="P" isBookmarkSet="no" bookmark="no"/>
  <Shape xmlns="" ID="/sXdKTZIe83qxSwJctYnWTC7gUg=" Order="_x0033_" pdftag="_x005B_Artifact_x005D_" isBookmarkSet="no" bookmark="no"/>
  <Shape xmlns="" ID="nnfBQ24cJWKQKyDUBth3BRSiNig=" pdftag="H2" isBookmarkSet="no" bookmark="yes" Order="_x0031_"/>
  <Shape xmlns="" ID="pjXyoKTtY9BVVJoCekul5igkr6c=" pdftag="P" isBookmarkSet="no" bookmark="no" Order="_x0032_"/>
  <Shape xmlns="" ID="cxgGzDnNNqx39q0f+TLTwknEin8=" Order="_x0033_" pdftag="_x005B_Artifact_x005D_" isBookmarkSet="no" bookmark="no"/>
  <Shape xmlns="" ID="nqgCqiwrPiucjvTZ1FgoVo+3ujc=" pdftag="H2" isBookmarkSet="no" bookmark="yes" Order="_x0031_"/>
  <Shape xmlns="" ID="7le707rlJgo8UJ/67uZHz1cGw9A=" pdftag="H2" isBookmarkSet="no" bookmark="yes" Order="_x0031_"/>
  <Shape xmlns="" ID="ibnj2vTebSQ/Ifg62Cx+Wg65DN4=" artifact="_x0030_" validate="no" pdftag="Figure" isBookmarkSet="no" bookmark="no" Order="_x0032_" formula="no" Lang=""/>
  <Shape xmlns="" ID="5pnoQYFn5ofZDTW/BJKmEcVHWnM=" pdftag="H2" isBookmarkSet="no" bookmark="yes" Order="_x0031_"/>
  <Shape xmlns="" ID="UXlMBdQLHUf9VvjmuOYGKurGrbQ=" artifact="_x0030_" validate="no" pdftag="Figure" isBookmarkSet="no" bookmark="no" Order="_x0033_" formula="no" Lang=""/>
  <Shape xmlns="" ID="bOMOG6tnvJXUO6rKDL9a3Pdr0DA=" pdftag="H2" isBookmarkSet="no" bookmark="yes" Order="_x0031_"/>
  <Shape xmlns="" ID="kqN0x9We++rW/PTv1jGuschCGP8=" validate="no" Order="_x0032_" isBookmarkSet="no" bookmark="no" pdftag="_x005B_Artifact_x005D_" artifact="_x0031_" formula="no" Lang=""/>
  <Shape xmlns="" ID="jagOBLidsIhL23a6GPfEajr8rYc=" artifact="_x0030_" validate="no" pdftag="Figure" isBookmarkSet="no" bookmark="no" Order="_x0032_" formula="no" Lang=""/>
  <Shape xmlns="" ID="qendF6tdBkE0u4t7hZ4HplMjlx4=" pdftag="P" isBookmarkSet="no" bookmark="no" Order="_x0033_"/>
  <Shape xmlns="" ID="Ijr1rJ4SlUxOKEyF8fs0px3ZNh4=" validate="no" formula="no" inline="no" Order="_x0033_" isBookmarkSet="no" bookmark="no" pdftag="_x005B_Artifact_x005D_" artifact="_x0031_"/>
  <Shape xmlns="" ID="Kr4vssanh899DzzJY4nP896rog4=" artifact="_x0030_" validate="no" pdftag="Figure" isBookmarkSet="no" bookmark="no" Order="_x0034_" formula="no" Lang=""/>
  <Shape xmlns="" ID="lqGWxGAOBvmD+bjTPWnBJOSfsX0=" pdftag="P" isBookmarkSet="no" bookmark="no" Order="_x0035_"/>
  <Shape xmlns="" ID="/Un7xvahJsfkGDukkyq6Lt+EM84=" validate="no" formula="no" inline="no" Order="_x0034_" isBookmarkSet="no" bookmark="no" pdftag="_x005B_Artifact_x005D_" artifact="_x0031_"/>
  <Shape xmlns="" ID="B5xfUVTNSgb7jJhSyB1Z+1Tek3Q=" artifact="_x0030_" validate="no" pdftag="Figure" isBookmarkSet="no" bookmark="no" Order="_x0036_" formula="no" Lang=""/>
  <Shape xmlns="" ID="z/DHnxSDpQX0I5s7DMf6IV/cU5g=" pdftag="P" isBookmarkSet="no" bookmark="no" Order="_x0037_"/>
  <Shape xmlns="" ID="8VIJWG63wuKm2Pj8DY6D5VLtKQk=" validate="no" formula="no" inline="no" Order="_x0035_" isBookmarkSet="no" bookmark="no" pdftag="_x005B_Artifact_x005D_" artifact="_x0031_"/>
  <Shape xmlns="" ID="i7xnqxaLJK9PMChEhmWw6G6fzCM=" artifact="_x0030_" validate="no" pdftag="Figure" isBookmarkSet="no" bookmark="no" Order="_x0038_" formula="no" Lang=""/>
  <Shape xmlns="" ID="C622CUODSiKcPJIMfAjrpwE9bys=" pdftag="P" isBookmarkSet="no" bookmark="no" Order="_x0039_"/>
  <Shape xmlns="" ID="8ighVnNFCZPJaT74WietP/vj4BQ=" validate="no" formula="no" inline="no" Order="_x0036_" isBookmarkSet="no" bookmark="no" pdftag="_x005B_Artifact_x005D_" artifact="_x0031_"/>
  <Shape xmlns="" ID="N0DDTNGI2vqD07HlQF0OiRIWGs8=" artifact="_x0030_" validate="no" pdftag="Figure" isBookmarkSet="no" bookmark="no" Order="_x0031_0" formula="no" Lang=""/>
  <Shape xmlns="" ID="XcScOrAb8Pt74nhIjuitZq02RDw=" pdftag="P" isBookmarkSet="no" bookmark="no" Order="_x0031_1"/>
  <Shape xmlns="" ID="/MfqpVwi33znuXBAzzGlKv5QuOo=" artifact="_x0030_" validate="no" pdftag="Figure" isBookmarkSet="no" bookmark="no" Order="_x0032_" formula="no" Lang=""/>
  <Shape xmlns="" ID="3ZMWE1r+NKXo2XjBnfmPZvCdNHE=" pdftag="H2" isBookmarkSet="no" bookmark="yes" Order="_x0031_"/>
  <Shape xmlns="" ID="/UgHLAhu6IvtJDrSdSyiyUWWWwc=" pdftag="P" isBookmarkSet="no" bookmark="no" Order="_x0032_"/>
  <Shape xmlns="" ID="Flz7mkFrMN1ld8bQ5woCJ4NK3mw=" pdftag="H2" isBookmarkSet="no" bookmark="yes" Order="_x0031_"/>
  <Shape xmlns="" ID="Kr1R77FR11kfUahSnThsQMfIchI=" Order="_x0032_" pdftag="P" isBookmarkSet="no" bookmark="no"/>
  <Shape xmlns="" ID="QmHe4AKM+k2q/pyykCB3lUzkoRk=" pdftag="H2" isBookmarkSet="no" bookmark="yes" Order="_x0031_"/>
  <Shape xmlns="" ID="3IQgk3kYMI7ckNn4PPlmfNJLI1Y=" pdftag="P" isBookmarkSet="no" bookmark="no" Order="_x0032_"/>
  <Shape xmlns="" ID="VI0nWiVwwCRPsR/f3HL9wVSIJdk=" pdftag="H2" isBookmarkSet="no" bookmark="yes" Order="_x0031_"/>
  <Shape xmlns="" ID="7pRNSnefk5umJaNioeL5G3ikOHI=" pdftag="H2" isBookmarkSet="no" bookmark="yes" Order="_x0031_"/>
  <Shape xmlns="" ID="I7HNSdmLoQLMHKSKlHMpWiexYwI=" pdftag="P" isBookmarkSet="no" bookmark="no" Order="_x0032_"/>
  <Shape xmlns="" ID="b2q1l2XJAYqosOqKIa+BsbiYyYg=" pdftag="H2" isBookmarkSet="no" bookmark="yes" Order="_x0031_"/>
  <Shape xmlns="" ID="LYcXmldLN1AdPSaibiJu1j2H0Gc=" artifact="_x0030_" validate="no" pdftag="Figure" isBookmarkSet="no" bookmark="no" Order="_x0032_" formula="no" Lang=""/>
  <Shape xmlns="" ID="sY1LorKRaMAwVTBfNPdKB3apY6I=" pdftag="P" isBookmarkSet="no" bookmark="no" Order="_x0033_"/>
  <Shape xmlns="" ID="O5G/7qV3RLvUBHY9VRIQMRiquXA=" pdftag="P" isBookmarkSet="no" bookmark="no" Order="_x0032_"/>
  <Shape xmlns="" ID="e/Q8/9AP0ANf13UHCW34vXUAnrk=" pdftag="H2" isBookmarkSet="no" bookmark="yes" Order="_x0031_"/>
  <Shape xmlns="" ID="FwLDEAKX4T024CQxY95A9ZGkJOo=" pdftag="P" isBookmarkSet="no" bookmark="no" Order="_x0032_"/>
  <Shape xmlns="" ID="iEilxPLneHCJX3kj3uJkxnMb33A=" isBookmarkSet="no" bookmark="no" pdftag="H2" artifact="_x0030_" Order="_x0031_"/>
  <Shape xmlns="" ID="gRRBVPfJUKYzN1I5cpd8SdIpTso=" artifact="_x0030_" validate="no" pdftag="Figure" isBookmarkSet="no" bookmark="no" Order="_x0033_" formula="no" Lang=""/>
  <Shape xmlns="" ID="AnbaWgVmg90oXKB0k9Jvb1RbnX0=" pdftag="P" isBookmarkSet="no" bookmark="no" Order="_x0032_"/>
  <Shape xmlns="" ID="37y74iJnRTTy4Af/OMEuPfmhiiQ=" pdftag="H2" isBookmarkSet="no" bookmark="yes" Order="_x0031_"/>
  <Shape xmlns="" ID="kD+/WAggMEF5toK9bW3iNcF7Fog=" artifact="_x0030_" validate="no" Order="_x0033_" pdftag="Figure" isBookmarkSet="no" bookmark="no"/>
  <Shape xmlns="" ID="AvSM733bguXTifN2d0rt9NnAuZU=" pdftag="P" isBookmarkSet="no" bookmark="no" Order="_x0032_"/>
  <Shape xmlns="" ID="DOYpi5SigPnqQ3VDLAtPNepGKk0=" pdftag="H2" isBookmarkSet="no" bookmark="yes" Order="_x0031_"/>
  <Shape xmlns="" ID="AWmfWC01n26qWbwGrZ4x4w7brvY=" artifact="_x0030_" validate="no" pdftag="Figure" isBookmarkSet="no" bookmark="no" Order="_x0033_" formula="no" Lang=""/>
  <Shape xmlns="" ID="PJ2n2q9L1uxQhUzlsmPq5elMG2U=" pdftag="P" isBookmarkSet="no" bookmark="no" Order="_x0032_"/>
  <Shape xmlns="" ID="twWfUU+OUE3KR5b0PGAuWVJ+Nrw=" pdftag="H2" isBookmarkSet="no" bookmark="yes" Order="_x0031_"/>
  <Shape xmlns="" ID="wboxY/oUWq8vVjCkrAFyzjHVkJg=" pdftag="P" isBookmarkSet="no" bookmark="no" Order="_x0032_"/>
  <Shape xmlns="" ID="IOxvziwiB7sX1tL6fpuPem6T56Q=" pdftag="P" isBookmarkSet="no" bookmark="no" Order="_x0031_"/>
  <Shape xmlns="" ID="KTaWRtJd5wM2S/dhaZJxj4TW6C0=" artifact="_x0030_" validate="no" pdftag="Figure" isBookmarkSet="no" bookmark="no" Order="_x0033_" formula="no" Lang=""/>
  <Shape xmlns="" ID="t0mwWPUSQhTG91r48UB6MkaXMBM=" pdftag="P" isBookmarkSet="no" bookmark="no" Order="_x0032_"/>
  <Shape xmlns="" ID="pR191Xiq6jAw9aBRUaacbVfqAus=" isBookmarkSet="no" bookmark="no" pdftag="H2" artifact="_x0030_" Order="_x0031_"/>
  <Shape xmlns="" ID="up7eyGnHam+h2y/8hEzZ7zYuzg4=" validate="no" Order="_x0033_" isBookmarkSet="no" bookmark="no" pdftag="_x005B_Artifact_x005D_" artifact="_x0031_" formula="no" Lang=""/>
  <Shape xmlns="" ID="HSzXPIKUJEZOwNRUmqqWcp91c7M=" pdftag="P" isBookmarkSet="no" bookmark="no" Order="_x0033_"/>
  <SubText xmlns="" ID="sJOU9rtdT544UExejJwl90GD1SI=" ActualText=""/>
  <SubText xmlns="" ID="WiBiAE4s4qVewIVEDcqOltnZwQM=" ActualText=""/>
  <Shape xmlns="" ID="1zaOb7n+dTmxOoe1OqnDpJT7VpU=" pdftag="" Order="_x0032_" bookmark="no"/>
  <Shape xmlns="" ID="B2O3GfYjItFMLODAFyf0XGS9SkM=" pdftag="" Order="_x0032_" bookmark="no"/>
  <Shape xmlns="" ID="CgIV8DirdggmfNYRWY0LX8qMF3s=" pdftag="" Order="_x0033_" artifact="_x0030_" Lang="" formula="no" bookmark="no"/>
  <SubText xmlns="" ID="lLrQfTzaYhskgXW2OmNxw7znJdw=" ActualText=""/>
  <SubText xmlns="" ID="LCWi14WKr5bEPR+gCkH+CseUzrA=" ActualText=""/>
  <SubText xmlns="" ID="JyE7ULkCiHVi6Q/u90dC6PaDfGs=" ActualText=""/>
  <SubText xmlns="" ID="V0NeJaSHLyneKJ8eWP8ijdzsPLE=" ActualText=""/>
  <SubText xmlns="" ID="rndXaedjzX34u0cTY03ZhGg8HXk=" ActualText=""/>
  <SubText xmlns="" ID="/EfnO78DizrKLAi4zEP0gvsxfbY=" ActualText=""/>
  <SubText xmlns="" ID="2SNvIbFwkkISuEZSmzC4wFEvL3g=" ActualText=""/>
  <SubText xmlns="" ID="ibnj2vTebSQ/Ifg62Cx+Wg65DN4=" ActualText=""/>
  <SubText xmlns="" ID="UXlMBdQLHUf9VvjmuOYGKurGrbQ=" ActualText=""/>
  <SubText xmlns="" ID="jagOBLidsIhL23a6GPfEajr8rYc=" ActualText=""/>
  <SubText xmlns="" ID="Kr4vssanh899DzzJY4nP896rog4=" ActualText=""/>
  <SubText xmlns="" ID="B5xfUVTNSgb7jJhSyB1Z+1Tek3Q=" ActualText=""/>
  <SubText xmlns="" ID="i7xnqxaLJK9PMChEhmWw6G6fzCM=" ActualText=""/>
  <SubText xmlns="" ID="N0DDTNGI2vqD07HlQF0OiRIWGs8=" ActualText=""/>
  <SubText xmlns="" ID="/MfqpVwi33znuXBAzzGlKv5QuOo=" ActualText=""/>
  <SubText xmlns="" ID="LYcXmldLN1AdPSaibiJu1j2H0Gc=" ActualText=""/>
  <SubText xmlns="" ID="gRRBVPfJUKYzN1I5cpd8SdIpTso=" ActualText=""/>
  <SubText xmlns="" ID="CgIV8DirdggmfNYRWY0LX8qMF3s=" ActualText=""/>
  <SubText xmlns="" ID="AWmfWC01n26qWbwGrZ4x4w7brvY=" ActualText=""/>
  <SubText xmlns="" ID="KTaWRtJd5wM2S/dhaZJxj4TW6C0=" ActualText=""/>
  <SubText xmlns="" ID="HSzXPIKUJEZOwNRUmqqWcp91c7M=-1" artifact="_x0030_" plainAltText=""/>
  <SubText xmlns="" ID="HSzXPIKUJEZOwNRUmqqWcp91c7M=-13" artifact="_x0030_" plainAltText=""/>
  <Shape xmlns="" ID="sRaoN18TQIrwnc5SRBPtNBuR4/8=" isBookmarkSet="no" formula="no" inline="no" pdftag="Figure" bookmark="no" artifact="_x0030_" validate="no" Order="_x0032_" Lang=""/>
  <HyperLink xmlns="" ID="bBPpsPfp7lSEb8JppjS/hey4G4c=116945855691.19882_155.8447" plainAltText="vanessa.vera_x0040_twc.texas.gov" language="" Lang=""/>
  <HyperLink xmlns="" ID="bBPpsPfp7lSEb8JppjS/hey4G4c=40434488491.19882_249.4446" plainAltText="evelyn_x0040_dccrgv.org" language="" Lang=""/>
  <HyperLink xmlns="" ID="bBPpsPfp7lSEb8JppjS/hey4G4c=-120857887891.19882_343.0446" plainAltText="lfonseca_x0040_vailrgv.org" language="" Lang=""/>
  <HyperLink xmlns="" ID="WpOIqtTy8TAzTrsBAnbfoem4y2s=1367492956208.4267_407.8447" plainAltText="https:_x002F__x002F_bit.ly_x002F_DETAC-CoP-May-9-2023" language="" Lang=""/>
  <HyperLink xmlns="" ID="ODJWQmN81qILlm+YmyzXpSqCgLE=206718588479.19882_159.4484" plainAltText="on-demand_x0020_TA_x0020_request_x0020_page" language="" Lang=""/>
  <HyperLink xmlns="" ID="ODJWQmN81qILlm+YmyzXpSqCgLE=-51170442679.19882_262.6484" plainAltText="AoDemploymentTA_x0040_gmail.com" language="" Lang=""/>
  <HyperLink xmlns="" ID="glQG98YJDWD2FJh9BA2k7kTUDDk=-51170442631.19882_182.1784" plainAltText="AoDemploymentTA_x0040_gmail.com" language="" Lang=""/>
  <HyperLink xmlns="" ID="glQG98YJDWD2FJh9BA2k7kTUDDk=-202823483431.19882_262.3384" plainAltText="https:_x002F__x002F_aoddisabilityemploymenttacenter.com" language="" Lang=""/>
  <HyperLink xmlns="" ID="glQG98YJDWD2FJh9BA2k7kTUDDk=-138327119531.19882_342.4984" plainAltText="https:_x002F__x002F_aoddisabilityemploymenttacenter.com_x002F_" language="" Lang=""/>
  <HyperLink xmlns="" ID="glQG98YJDWD2FJh9BA2k7kTUDDk=-12990595831.19882_367.5784" plainAltText="detac-publications_x002F_" language="" Lang=""/>
  <Shape xmlns="" ID="28mz9D7CDh5W+kXguHF244ZuNo0=" artifact="_x0030_" pdftag="Figure" isBookmarkSet="no" bookmark="no" formula="no" Lang="" validate="no" Order="_x0032_"/>
  <Shape xmlns="" ID="ArDjCjOgn3gW97XIr5RJtDmIdis=" pdftag="P" isBookmarkSet="no" bookmark="no" Order="_x0032_"/>
  <Shape xmlns="" ID="YAUk/6s7KgUwfd4Ac0+U6mXGxZg=" pdftag="P" isBookmarkSet="no" bookmark="no" Order="_x0034_"/>
  <Shape xmlns="" ID="oW00+4+LkTB5MaYaVNFqN2wSKOA=" pdftag="P" isBookmarkSet="no" bookmark="no" Order="_x0032_"/>
  <Shape xmlns="" ID="7YwhIO3Ua7DO8WVPe1KlP25+ubw=" pdftag="P" isBookmarkSet="no" bookmark="no" Order="_x0036_"/>
  <Shape xmlns="" ID="bieX+xiHMSuxUiAkeUfDAvMyYd0=" artifact="_x0030_" pdftag="Figure" isBookmarkSet="no" bookmark="no" validate="no" Order="_x0033_" formula="no" Lang=""/>
  <Shape xmlns="" ID="dgi7WgVW8/uwNQMaW1w9uImOC4Y=" artifact="_x0030_" pdftag="Figure" isBookmarkSet="no" bookmark="no" validate="no" Order="_x0035_" formula="no" Lang=""/>
  <Shape xmlns="" ID="wkLog+JeojBo6u09QqThtLQVWvU=" artifact="_x0030_" pdftag="Figure" isBookmarkSet="no" bookmark="no" validate="no" Order="_x0037_" formula="no" Lang=""/>
  <Shape xmlns="" ID="gwPXRCV9oXRKuAoWsd0XJT9p8ZQ=" isBookmarkSet="no" bookmark="no" Order="_x0031_" pdftag="_x005B_Artifact_x005D_" artifact="_x0031_"/>
  <Shape xmlns="" ID="6t/jTJGIBaHCffQIba61HSnyKUA=" pdftag="P" isBookmarkSet="no" bookmark="no" Order="_x0033_"/>
  <Shape xmlns="" ID="8AKuWn0GO1cmxbKKuiaG1wTfWR8=" artifact="_x0030_" pdftag="Figure" isBookmarkSet="no" bookmark="no" validate="no" Order="_x0032_" formula="no" Lang=""/>
  <Shape xmlns="" ID="NV9vaNqOVf07tH0cGEt93GDiywM=" artifact="_x0030_" pdftag="Figure" isBookmarkSet="no" bookmark="no" validate="no" Order="_x0031_" formula="no" Lang=""/>
  <Shape xmlns="" ID="S7DMwOn96WWFtFtYzGI2EsCsnoM=" pdftag="P" isBookmarkSet="no" bookmark="no" Order="_x0032_"/>
  <Shape xmlns="" ID="sj9fIXnWpTxSVK3I2zWWVV2zGuc=" artifact="_x0030_" pdftag="Figure" isBookmarkSet="no" bookmark="no" validate="no" Order="_x0031_" formula="no" Lang=""/>
  <Shape xmlns="" ID="9+dPhE/EEpc351QfzSBsA9VGJjs=" artifact="_x0030_" pdftag="Figure" isBookmarkSet="no" validate="no" bookmark="no" Order="_x0033_" formula="no" Lang=""/>
  <Shape xmlns="" ID="38kTA+aCtwZ1xVkVp8PGlg9F57o=" Order="_x0031_" formula="no" inline="no" isBookmarkSet="no" artifact="_x0031_" pdftag="_x005B_Artifact_x005D_" validate="no" bookmark="no" Lang=""/>
  <Shape xmlns="" ID="8tzwcxLJDc7HBn+xR9umxsb6TeE=" pdftag="P" isBookmarkSet="no" bookmark="no" Order="_x0033_"/>
  <Shape xmlns="" ID="SY4mafkHGCmjAccTJuT0eVKbiHY=" artifact="_x0030_" pdftag="Figure" isBookmarkSet="no" validate="no" bookmark="no" Order="_x0031_" formula="no" Lang=""/>
  <Shape xmlns="" ID="iy5X5nIMgInlpkE6P4AWxal73Ac=" artifact="_x0030_" pdftag="Figure" isBookmarkSet="no" validate="no" bookmark="no" Order="_x0032_" formula="no" Lang=""/>
  <Shape xmlns="" ID="UyBBBAPyaMSq/5AteApHngXEpr8=" pdftag="H2" isBookmarkSet="no" bookmark="yes" Order="_x0031_"/>
  <Shape xmlns="" ID="aMnzq5IgCAdEMiTFoziAUz5J4RE=" pdftag="H3" isBookmarkSet="no" bookmark="yes" Order="_x0032_"/>
  <Shape xmlns="" ID="gqKWGzJ7V+ZADnKj1BYt3bybebA=" pdftag="P" isBookmarkSet="no" bookmark="no" Order="_x0032_"/>
  <Shape xmlns="" ID="zEo6Yccb1OOqqnxJSTBgXmrtSOE=" isBookmarkSet="no" bookmark="no" pdftag="H2" artifact="_x0030_" Order="_x0031_"/>
  <Shape xmlns="" ID="+inEMcDY5LYlNsUwKBV12qRSiuI=" artifact="_x0030_" pdftag="Figure" isBookmarkSet="no" validate="no" bookmark="no" Order="_x0033_"/>
  <Shape xmlns="" ID="26/xnX1mTdmvgqLfzRahXWjsaMI=" isBookmarkSet="no" bookmark="no" pdftag="H3" artifact="_x0030_" Order="_x0033_"/>
  <Shape xmlns="" ID="rfOQhaPsxiquFont58d05sNb6ME=" artifact="_x0030_" pdftag="Figure" isBookmarkSet="no" validate="no" bookmark="no" Order="_x0032_" formula="no" Lang=""/>
  <Shape xmlns="" ID="CbDcQNiAm7m4cKxLQXjHRccl9zc=" pdftag="" Order="_x0032_" artifact="_x0031_" formula="no" inline="no" validate="no"/>
  <Shape xmlns="" ID="5phgNav7rvHoTY/6f6Aem4AWvVI=" pdftag="P" isBookmarkSet="no" bookmark="no" Order="_x0034_"/>
  <Shape xmlns="" ID="mXmHcuVVvxjO0sMWYr6FVY4wuVI=" isBookmarkSet="no" bookmark="no" pdftag="H2" artifact="_x0030_" Order="_x0031_"/>
  <Shape xmlns="" ID="2q8KwRA9jHWPB+ZLyTw6Rc+h36U=" pdftag="P" isBookmarkSet="no" bookmark="no" Order="_x0032_"/>
  <Shape xmlns="" ID="WG/f60g83z3UQeKgWH5x3WA3Vis=" isBookmarkSet="no" bookmark="no" pdftag="H2" artifact="_x0030_" Order="_x0031_"/>
  <Shape xmlns="" ID="mZNxzkGq+PKcDGUiuVleViSt8VI=" isBookmarkSet="no" bookmark="no" pdftag="H2" artifact="_x0030_" Order="_x0031_"/>
  <Shape xmlns="" ID="G2anKZWOl6vI6mUsEaTdRT7vbeY=" pdftag="P" isBookmarkSet="no" bookmark="no" Order="_x0034_"/>
  <Shape xmlns="" ID="NdkG/z/8lrEj4KL3aXZBc/PIxyo=" artifact="_x0030_" pdftag="Figure" isBookmarkSet="no" validate="no" bookmark="no" Order="_x0033_" formula="no" Lang=""/>
  <Shape xmlns="" ID="oWqzeVqjmBSn/HbXa151a+wCn5o=" artifact="_x0030_" pdftag="Figure" isBookmarkSet="no" validate="no" bookmark="no" Order="_x0032_" formula="no" Lang=""/>
  <Shape xmlns="" ID="D33sfSm8VAIk+Q+wxZAhcBE/kY0=" isBookmarkSet="no" bookmark="no" pdftag="H2" artifact="_x0030_" Order="_x0031_"/>
  <Shape xmlns="" ID="GhhpmvOwUU3zDPY9AInjBMJhxrs=" pdftag="P" isBookmarkSet="no" bookmark="no" Order="_x0032_"/>
  <Shape xmlns="" ID="Q6uaKOJhoV4DRBU2j9t0MSTwGI8=" isBookmarkSet="no" bookmark="no" pdftag="H2" artifact="_x0030_" Order="_x0031_"/>
  <Shape xmlns="" ID="hHN6LwgtGeiczavfpVCVYpKwAVQ=" artifact="_x0030_" pdftag="Figure" isBookmarkSet="no" validate="no" bookmark="no" Order="_x0032_" formula="no" Lang=""/>
  <Shape xmlns="" ID="SQRvDWtuUnQSU61jwboMkGhwqBk=" pdftag="P" isBookmarkSet="no" bookmark="no" Order="_x0033_"/>
  <Shape xmlns="" ID="btp2ehsVpUBN2KAg6GIyzyp6Ge0=" pdftag="H2" isBookmarkSet="no" bookmark="yes" Order="_x0031_"/>
  <Shape xmlns="" ID="wZ1Sqt+t1t4ji88v6AWu/i3KsDs=" pdftag="P" isBookmarkSet="no" bookmark="no" Order="_x0032_"/>
  <Shape xmlns="" ID="8WzxPuPwpIi2+nhzuCEIlxO9UwI=" isBookmarkSet="no" bookmark="no" pdftag="H2" artifact="_x0030_" Order="_x0031_"/>
  <Shape xmlns="" ID="j6iiaJ1HmTgbqHZFIilFdo3uAh4=" artifact="_x0030_" pdftag="Figure" isBookmarkSet="no" validate="no" bookmark="no" Order="_x0033_" formula="no" Lang=""/>
  <Shape xmlns="" ID="fskftT3rGzO+GW3lj9+o9hZA6rg=" pdftag="P" isBookmarkSet="no" bookmark="no" Order="_x0034_"/>
  <Shape xmlns="" ID="/D3S9jem9T3f9yWRSLj24WSXcg0=" pdftag="P" isBookmarkSet="no" bookmark="no" Order="_x0032_"/>
  <Shape xmlns="" ID="qGqazHVF4hkTvtXAm1HKdvqduRk=" isBookmarkSet="no" bookmark="no" pdftag="H2" artifact="_x0030_" Order="_x0031_"/>
  <Shape xmlns="" ID="MiQY4io82DtpGDO5EqS5WC8iOYM=" artifact="_x0030_" pdftag="Figure" isBookmarkSet="no" validate="no" bookmark="no" Order="_x0033_" formula="no" Lang=""/>
  <Shape xmlns="" ID="mUphoPGcy1LJpxd6AS8awotFPDo=" artifact="_x0030_" pdftag="Figure" isBookmarkSet="no" validate="no" bookmark="no" Order="_x0032_" formula="no" Lang=""/>
  <Shape xmlns="" ID="MHa61Qd/UvaATfsuxuPgeOZBGSI=" pdftag="P" isBookmarkSet="no" bookmark="no" Order="_x0033_"/>
  <Shape xmlns="" ID="rqxPJvL98mWN5aE/HsHDD17RcXQ=" isBookmarkSet="no" bookmark="no" pdftag="H2" artifact="_x0030_" Order="_x0031_"/>
  <Shape xmlns="" ID="fQ/hge5K/kkU2EfxsY1RE2IMp/A=" pdftag="H2" isBookmarkSet="no" bookmark="yes" Order="_x0031_"/>
  <Shape xmlns="" ID="inITvGbyHj90qUS4j/DsGBi1QG8=" isBookmarkSet="no" bookmark="no" pdftag="H2" artifact="_x0030_" Order="_x0031_"/>
  <Shape xmlns="" ID="pvSZM7WAnkMuq56PJlvi+Y5qL/E=" artifact="_x0030_" pdftag="Figure" isBookmarkSet="no" validate="no" bookmark="no" Order="_x0033_" formula="no" Lang=""/>
  <Shape xmlns="" ID="BF/DomSZ1qfPbnkph/n7cQr9BV0=" pdftag="P" isBookmarkSet="no" bookmark="no" Order="_x0032_"/>
  <Shape xmlns="" ID="HoCeWkopEFP8LUvxlRoxaqbCRrQ=" pdftag="P" isBookmarkSet="no" bookmark="no" Order="_x0032_"/>
  <Shape xmlns="" ID="hJQxGwkol/2U+NM7ZjzHM5CpwR0=" isBookmarkSet="no" bookmark="no" pdftag="H2" artifact="_x0030_" Order="_x0031_"/>
  <Shape xmlns="" ID="9WN/470rHTnJxvmLaA25iWpP1WU=" pdftag="P" isBookmarkSet="no" bookmark="no" Order="_x0032_"/>
  <Shape xmlns="" ID="jIo9oSPvkZuSnIx4lW3WvVng7ow=" isBookmarkSet="no" bookmark="no" pdftag="H2" artifact="_x0030_" Order="_x0031_"/>
  <Shape xmlns="" ID="2MyPRv9XVV5ZIgyS340OUQ7DvlM=" pdftag="P" isBookmarkSet="no" bookmark="no" Order="_x0033_"/>
  <Shape xmlns="" ID="Qj9HyANfO5u7dDey34kVOvBRWCU=" pdftag="P" isBookmarkSet="no" bookmark="no" Order="_x0032_"/>
  <Shape xmlns="" ID="PbzPbf/qd1ixPRIa6hQ/JQ1ZYpM=" isBookmarkSet="no" bookmark="no" pdftag="H2" artifact="_x0030_" Order="_x0031_"/>
  <Shape xmlns="" ID="EZa07DZqJx33kQQlQiCX/nUahWU=" isBookmarkSet="no" bookmark="no" pdftag="H2" artifact="_x0030_" Order="_x0031_"/>
  <Shape xmlns="" ID="i9u8AQLDBWCdDmcpd/0KLK3BTRg=" pdftag="P" isBookmarkSet="no" bookmark="no" Order="_x0032_"/>
  <Shape xmlns="" ID="e7DaRq7Pq0Sbg+NBaHuS51WlRhc=" pdftag="P" isBookmarkSet="no" bookmark="no" Order="_x0032_"/>
  <Shape xmlns="" ID="bFMx9wofQGfIL0dFOTd7x2Q027M=" pdftag="P" isBookmarkSet="no" bookmark="no" Order="_x0033_"/>
  <Shape xmlns="" ID="6yGfmEeyepfGStDyt1lBBB/Fmf4=" isBookmarkSet="no" bookmark="no" pdftag="H2" artifact="_x0030_" Order="_x0031_"/>
  <Shape xmlns="" ID="kQ+O4U4pA2TMgMHlAvMbI3oH3h4=" pdftag="P" isBookmarkSet="no" bookmark="no" Order="_x0032_"/>
  <Shape xmlns="" ID="tYKCqNxKUaLGPZGNXs2Agg09WSQ=" isBookmarkSet="no" bookmark="no" pdftag="H2" artifact="_x0030_" Order="_x0031_"/>
  <Shape xmlns="" ID="nn1doLI56zBwujY5rbnscgRsHWY=" pdftag="P" isBookmarkSet="no" bookmark="no" Order="_x0032_"/>
  <Shape xmlns="" ID="qgWRgPqUroBY7oVJtoDpbFVyNT8=" isBookmarkSet="no" bookmark="no" pdftag="H2" artifact="_x0030_" Order="_x0031_"/>
  <Shape xmlns="" ID="bBPpsPfp7lSEb8JppjS/hey4G4c=" pdftag="P" isBookmarkSet="no" bookmark="no" Order="_x0032_"/>
  <Shape xmlns="" ID="QMv00SBWyWxDvLrSxGPX1lskEvM=" isBookmarkSet="no" bookmark="no" pdftag="H2" artifact="_x0030_" Order="_x0031_"/>
  <Shape xmlns="" ID="rkTxit1yHFlVnoX+qDaVci0bubk=" pdftag="P" isBookmarkSet="no" bookmark="no" Order="_x0032_"/>
  <Shape xmlns="" ID="C8KXI0yRH5UHUkGB0yk1IFPodUE=" isBookmarkSet="no" bookmark="no" pdftag="H2" artifact="_x0030_" Order="_x0031_"/>
  <Shape xmlns="" ID="M+GzvObs1xVr+M5ezpLV7nsFMNQ=" artifact="_x0030_" pdftag="Figure" isBookmarkSet="no" validate="no" bookmark="no" Order="_x0033_" formula="no" Lang=""/>
  <Shape xmlns="" ID="WpOIqtTy8TAzTrsBAnbfoem4y2s=" pdftag="P" isBookmarkSet="no" bookmark="no" Order="_x0032_"/>
  <Shape xmlns="" ID="QU9GT3NL6CM0PIh7H7AT/Q2JrSA=" pdftag="H2" isBookmarkSet="no" bookmark="yes" Order="_x0031_"/>
  <Shape xmlns="" ID="ODJWQmN81qILlm+YmyzXpSqCgLE=" pdftag="P" isBookmarkSet="no" bookmark="no" Order="_x0032_"/>
  <Shape xmlns="" ID="ZT8uwjiAEwkAqVUrsG51tLYU9rA=" isBookmarkSet="no" bookmark="no" pdftag="H2" artifact="_x0030_" Order="_x0031_"/>
  <Shape xmlns="" ID="6Q+6lVitMW/Rmig96Lzd/S97ZbI=" artifact="_x0030_" pdftag="Figure" isBookmarkSet="no" validate="no" Order="_x0033_" bookmark="no"/>
  <Shape xmlns="" ID="glQG98YJDWD2FJh9BA2k7kTUDDk=" pdftag="P" isBookmarkSet="no" bookmark="no" Order="_x0032_"/>
  <Shape xmlns="" ID="eqP2RJ700pCueRf6n2zOMyKl8l0=" isBookmarkSet="no" bookmark="no" pdftag="H2" artifact="_x0030_" Order="_x0031_"/>
  <Shape xmlns="" ID="qFlwho1JlsbLYUAw29UTLggFJnY=" artifact="_x0030_" pdftag="Figure" isBookmarkSet="no" validate="no" bookmark="no" Order="_x0033_" formula="no" Lang=""/>
  <Shape xmlns="" ID="xJZzABdFU0NFSshab+F91BfnEac=" pdftag="P" isBookmarkSet="no" bookmark="no" Order="_x0034_"/>
  <SubText xmlns="" ID="sRaoN18TQIrwnc5SRBPtNBuR4/8=" ActualText=""/>
  <SubText xmlns="" ID="38kTA+aCtwZ1xVkVp8PGlg9F57o=" ActualText=""/>
  <Shape xmlns="" ID="ULbBinQmAuT+B35rBsNoDpYHnMw=" pdftag="" Order="_x0033_" bookmark="no"/>
  <Shape xmlns="" ID="EMHyd6qomyE9w61hVjEAxbPq1FU=" pdftag="" Order="_x0033_" artifact="_x0030_" Lang="" formula="no" bookmark="no"/>
  <SubText xmlns="" ID="28mz9D7CDh5W+kXguHF244ZuNo0=" ActualText=""/>
  <SubText xmlns="" ID="bieX+xiHMSuxUiAkeUfDAvMyYd0=" ActualText=""/>
  <SubText xmlns="" ID="dgi7WgVW8/uwNQMaW1w9uImOC4Y=" ActualText=""/>
  <SubText xmlns="" ID="wkLog+JeojBo6u09QqThtLQVWvU=" ActualText=""/>
  <SubText xmlns="" ID="8AKuWn0GO1cmxbKKuiaG1wTfWR8=" ActualText=""/>
  <SubText xmlns="" ID="NV9vaNqOVf07tH0cGEt93GDiywM=" ActualText=""/>
  <SubText xmlns="" ID="sj9fIXnWpTxSVK3I2zWWVV2zGuc=" ActualText=""/>
  <SubText xmlns="" ID="9+dPhE/EEpc351QfzSBsA9VGJjs=" ActualText=""/>
  <SubText xmlns="" ID="SY4mafkHGCmjAccTJuT0eVKbiHY=" ActualText=""/>
  <SubText xmlns="" ID="iy5X5nIMgInlpkE6P4AWxal73Ac=" ActualText=""/>
  <SubText xmlns="" ID="rfOQhaPsxiquFont58d05sNb6ME=" ActualText=""/>
  <SubText xmlns="" ID="NdkG/z/8lrEj4KL3aXZBc/PIxyo=" ActualText=""/>
  <SubText xmlns="" ID="oWqzeVqjmBSn/HbXa151a+wCn5o=" ActualText=""/>
  <SubText xmlns="" ID="hHN6LwgtGeiczavfpVCVYpKwAVQ=" ActualText=""/>
  <SubText xmlns="" ID="j6iiaJ1HmTgbqHZFIilFdo3uAh4=" ActualText=""/>
  <SubText xmlns="" ID="MiQY4io82DtpGDO5EqS5WC8iOYM=" ActualText=""/>
  <SubText xmlns="" ID="mUphoPGcy1LJpxd6AS8awotFPDo=" ActualText=""/>
  <SubText xmlns="" ID="pvSZM7WAnkMuq56PJlvi+Y5qL/E=" ActualText=""/>
  <SubText xmlns="" ID="M+GzvObs1xVr+M5ezpLV7nsFMNQ=" ActualText=""/>
  <SubText xmlns="" ID="EMHyd6qomyE9w61hVjEAxbPq1FU=" ActualText=""/>
  <SubText xmlns="" ID="qFlwho1JlsbLYUAw29UTLggFJnY=" ActualText=""/>
  <SubText xmlns="" ID="xJZzABdFU0NFSshab+F91BfnEac=-1" artifact="_x0030_" plainAltText=""/>
  <SubText xmlns="" ID="xJZzABdFU0NFSshab+F91BfnEac=-13" artifact="_x0030_" plainAltText=""/>
  <Shape xmlns="" ID="8tN/yyunPdXHI2s1yVJJCTv+23g=" pdftag="Figure" isBookmarkSet="no" formula="no" artifact="_x0030_" inline="no" validate="no" bookmark="no" Order="_x0032_" Lang=""/>
  <HyperLink xmlns="" ID="Gr8YZCJDxTm+ofH+bJqbike5zJ0=-1355944141125.7588_127.0446" plainAltText="http:_x002F__x002F_www.ilru.org_x002F_html_x002F_publications_x002F_directory_x002F_index.html" language="" Lang=""/>
  <HyperLink xmlns="" ID="PK5jAFDvqhWvfgxL4UDSspyj7Fs=448701707152.8017_290.8147" plainAltText="https:_x002F__x002F_bit.ly_x002F_DETAC-CoP-Oct-10-2023" language="" Lang=""/>
  <HyperLink xmlns="" ID="1k+Ka0SAxLThPDmx9g8uOeVzAlU=206718588479.19882_159.4484" plainAltText="on-demand_x0020_TA_x0020_request_x0020_page" language="" Lang=""/>
  <HyperLink xmlns="" ID="1k+Ka0SAxLThPDmx9g8uOeVzAlU=-51170442679.19882_262.6484" plainAltText="AoDemploymentTA_x0040_gmail.com" language="" Lang=""/>
  <HyperLink xmlns="" ID="PrQRuerOvI4LB8hyhLPqdAHcLKE=-51170442631.19882_182.1784" plainAltText="AoDemploymentTA_x0040_gmail.com" language="" Lang=""/>
  <HyperLink xmlns="" ID="PrQRuerOvI4LB8hyhLPqdAHcLKE=-202823483431.19882_262.3384" plainAltText="https:_x002F__x002F_aoddisabilityemploymenttacenter.com" language="" Lang=""/>
  <HyperLink xmlns="" ID="PrQRuerOvI4LB8hyhLPqdAHcLKE=-138327119531.19882_342.4984" plainAltText="https:_x002F__x002F_aoddisabilityemploymenttacenter.com_x002F_" language="" Lang=""/>
  <HyperLink xmlns="" ID="PrQRuerOvI4LB8hyhLPqdAHcLKE=-12990595831.19882_367.5784" plainAltText="detac-publications_x002F_" language="" Lang=""/>
  <Shape xmlns="" ID="JbPy6dV/5IYkhj/XxgxRyMM7jPQ=" formula="no" artifact="_x0030_" inline="no" validate="no" pdftag="Figure" isBookmarkSet="no" bookmark="no" Order="_x0032_" Lang=""/>
  <Shape xmlns="" ID="3zsLhEv4yi3NoJQ1GORYAqUTGv4=" artifact="_x0030_" validate="no" pdftag="Figure" isBookmarkSet="no" bookmark="no" Order="_x0033_" formula="no" Lang=""/>
  <Shape xmlns="" ID="n8ccdRdhnEjingPQg4KY1X60jDQ=" artifact="_x0030_" validate="no" pdftag="Figure" isBookmarkSet="no" bookmark="no" Order="_x0035_" formula="no" Lang=""/>
  <Shape xmlns="" ID="4F+AmC9fEH5LQR2PqdYv5DiRsJw=" artifact="_x0030_" validate="no" pdftag="Figure" isBookmarkSet="no" bookmark="no" Order="_x0037_" formula="no" Lang=""/>
  <Shape xmlns="" ID="n4MpxpRQZFGbK8WiXBy1Eomy6lU=" pdftag="P" isBookmarkSet="no" bookmark="no" Order="_x0032_"/>
  <Shape xmlns="" ID="alSK3TJhCLxwDKCGA/8u69zvGzs=" artifact="_x0030_" validate="no" pdftag="Figure" isBookmarkSet="no" bookmark="no" Order="_x0033_" formula="no" Lang=""/>
  <Shape xmlns="" ID="Iq0Linp3H7YB60iuwgfLVDUEfgU=" pdftag="P" isBookmarkSet="no" bookmark="no" Order="_x0032_"/>
  <Shape xmlns="" ID="scLLMN1RKeBvBIybqOUzTEdu93s=" pdftag="P" isBookmarkSet="no" bookmark="no" Order="_x0032_"/>
  <Shape xmlns="" ID="4n/EyMM687Pvjgteg8mB3FVzBNo=" pdftag="H2" isBookmarkSet="no" bookmark="yes" Order="_x0031_"/>
  <Shape xmlns="" ID="Gr8YZCJDxTm+ofH+bJqbike5zJ0=" pdftag="P" isBookmarkSet="no" bookmark="no" Order="_x0032_"/>
  <Shape xmlns="" ID="l76zoyQCBW8neAEr2mE6ySOIR6Q=" pdftag="H2" isBookmarkSet="no" bookmark="yes" Order="_x0031_"/>
  <Shape xmlns="" ID="23PqYEjCH+YBxUxkaVQ0jugCuG4=" artifact="_x0030_" validate="no" pdftag="Figure" isBookmarkSet="no" bookmark="no" Order="_x0033_" formula="no" Lang=""/>
  <Shape xmlns="" ID="8roVIqBEbabCcwYqUko8f4g+kyk=" pdftag="P" isBookmarkSet="no" bookmark="no" Order="_x0032_"/>
  <Shape xmlns="" ID="0nmftdVSAM/3EoEtnY+7Vy5Tf70=" pdftag="P" isBookmarkSet="no" bookmark="no" Order="_x0032_"/>
  <Shape xmlns="" ID="JqKGu0RsKhGZGSfJO+macZRJHbQ=" pdftag="H2" isBookmarkSet="no" bookmark="yes" Order="_x0031_"/>
  <Shape xmlns="" ID="ZeqOxcUtAU3ThiWxWo0mXFci9I4=" pdftag="H2" isBookmarkSet="no" bookmark="yes" Order="_x0031_"/>
  <Shape xmlns="" ID="FhxqeBCIwjiFiIgkas2/oMlU1Xc=" pdftag="H3" isBookmarkSet="no" bookmark="yes" Order="_x0032_"/>
  <Shape xmlns="" ID="4j7tbwPzk1H2kuVA+lFfe/TeGdM=" artifact="_x0030_" validate="no" pdftag="Figure" isBookmarkSet="no" bookmark="no" Order="_x0033_" formula="no" Lang=""/>
  <Shape xmlns="" ID="Rfe0zMrkUwA/tskTtJ4kHgZQBYY=" pdftag="P" isBookmarkSet="no" bookmark="no" Order="_x0032_"/>
  <Shape xmlns="" ID="rAyLUkJGoj9EIILogSwELFKa8Cc=" pdftag="P" isBookmarkSet="no" bookmark="no" Order="_x0032_"/>
  <Shape xmlns="" ID="eJWPav7DNoCd63sUl3JbS6DHtj4=" pdftag="H2" isBookmarkSet="no" bookmark="yes" Order="_x0031_"/>
  <Shape xmlns="" ID="OiK5+5ZAxEEmsPRbNJHLi4o+qb0=" artifact="_x0030_" validate="no" pdftag="Figure" isBookmarkSet="no" bookmark="no" Order="_x0033_" formula="no" Lang=""/>
  <Shape xmlns="" ID="wMPJksPrC0d2HyvX0+9kWQKHy24=" artifact="_x0030_" validate="no" pdftag="Figure" isBookmarkSet="no" bookmark="no" Order="_x0034_" formula="no" Lang=""/>
  <Shape xmlns="" ID="XOdIFomuNx1U+Mjm0XW/B3gIGIk=" artifact="_x0030_" validate="no" pdftag="Figure" isBookmarkSet="no" bookmark="no" Order="_x0035_" formula="no" Lang=""/>
  <Shape xmlns="" ID="u0y/xCYYyu3bae4SfSG+50D3tlE=" pdftag="P" isBookmarkSet="no" bookmark="no" Order="_x0032_"/>
  <Shape xmlns="" ID="siKzs7SEAX4bH2nifo694nSXrPg=" pdftag="H2" isBookmarkSet="no" bookmark="yes" Order="_x0031_"/>
  <Shape xmlns="" ID="Ds4doVL/aVgDiivejefQWfcWnOc=" artifact="_x0030_" validate="no" pdftag="Figure" isBookmarkSet="no" bookmark="no" Order="_x0033_" formula="no" Lang=""/>
  <Shape xmlns="" ID="AB6Cnq7BEG2H+e2H5B2C3AYDnkI=" pdftag="P" isBookmarkSet="no" bookmark="no" Order="_x0032_"/>
  <Shape xmlns="" ID="PbIGODZHzlvvZRcKE72kzmsw7Ng=" pdftag="H2" isBookmarkSet="no" bookmark="yes" Order="_x0031_"/>
  <Shape xmlns="" ID="GmIztXSRmb1JofZQ66vEK06ED6s=" pdftag="P" isBookmarkSet="no" bookmark="no" Order="_x0032_"/>
  <Shape xmlns="" ID="femsuATQWNPM1300qvTyEozrSkQ=" pdftag="H2" isBookmarkSet="no" bookmark="yes" Order="_x0031_"/>
  <Shape xmlns="" ID="YxppYxCybl8wy2U6iVGBDwgjTVI=" artifact="_x0030_" validate="no" pdftag="Figure" isBookmarkSet="no" bookmark="no" Order="_x0033_" formula="no" Lang=""/>
  <Shape xmlns="" ID="cpJDRfEGXvugYk5NgLZH9mhkl4I=" pdftag="P" isBookmarkSet="no" bookmark="no" Order="_x0032_"/>
  <Shape xmlns="" ID="ZBfK0lxigWpuMB/9WGUB+RijEdM=" artifact="_x0030_" validate="no" pdftag="Figure" isBookmarkSet="no" bookmark="no" Order="_x0033_" formula="no" Lang=""/>
  <Shape xmlns="" ID="8cuieSb+fWQVmXhrbSrNzL0oe/o=" pdftag="P" isBookmarkSet="no" bookmark="no" Order="_x0032_"/>
  <Shape xmlns="" ID="qZSPqCoT4py9jcuGSxxJDdtj+w8=" pdftag="H2" isBookmarkSet="no" bookmark="yes" Order="_x0031_"/>
  <Shape xmlns="" ID="vW6odQXSdbUR2K/nM4CO4V1hdK0=" artifact="_x0030_" validate="no" pdftag="Figure" isBookmarkSet="no" bookmark="no" Order="_x0033_" formula="no" Lang=""/>
  <Shape xmlns="" ID="I4PTTqw/ZOnHrK90ds9HIPHSoYY=" pdftag="P" isBookmarkSet="no" bookmark="no" Order="_x0032_"/>
  <Shape xmlns="" ID="nIt0u/mP4LGgfIZA6byvwyEB4+w=" isBookmarkSet="no" bookmark="no" pdftag="H2" artifact="_x0030_" Order="_x0031_"/>
  <Shape xmlns="" ID="ubcpU/YkIZbwEj2Tn8pZ0l0hxWs=" artifact="_x0030_" validate="no" pdftag="Figure" isBookmarkSet="no" bookmark="no" Order="_x0033_" formula="no" Lang=""/>
  <Shape xmlns="" ID="PK5jAFDvqhWvfgxL4UDSspyj7Fs=" pdftag="P" isBookmarkSet="no" bookmark="no" Order="_x0032_"/>
  <Shape xmlns="" ID="1+509ZnyeQbHb56qJRXxmcryB5A=" pdftag="H2" isBookmarkSet="no" bookmark="yes" Order="_x0031_"/>
  <Shape xmlns="" ID="8juYXjEAbp0vwm2JyWc+tjXD+mU=" pdftag="P" isBookmarkSet="no" bookmark="no" Order="_x0032_"/>
  <Shape xmlns="" ID="IAvkzBIueezwJF7r3gUNUok8+Fk=" pdftag="H2" isBookmarkSet="no" bookmark="yes" Order="_x0031_"/>
  <Shape xmlns="" ID="1k+Ka0SAxLThPDmx9g8uOeVzAlU=" pdftag="P" isBookmarkSet="no" bookmark="no" Order="_x0032_"/>
  <Shape xmlns="" ID="h2eHJUXeF1qUE1Tpxuekbbqqw+g=" isBookmarkSet="no" pdftag="H2" artifact="_x0030_" bookmark="yes" Order="_x0031_"/>
  <Shape xmlns="" ID="mx4qG2yYq6uUOywiqTW75zJo4y4=" artifact="_x0030_" validate="no" pdftag="Figure" isBookmarkSet="no" bookmark="no" Order="_x0034_" formula="no" Lang=""/>
  <Shape xmlns="" ID="6OHOwQCfcrESsRNEva9rWe75tnE=" isBookmarkSet="no" bookmark="no" pdftag="H3" artifact="_x0030_" Order="_x0033_"/>
  <Shape xmlns="" ID="PrQRuerOvI4LB8hyhLPqdAHcLKE=" pdftag="P" isBookmarkSet="no" bookmark="no" Order="_x0032_"/>
  <Shape xmlns="" ID="MnFjBnN+0MV9CqqN1mBHkuCz1Bw=" isBookmarkSet="no" bookmark="no" pdftag="H2" artifact="_x0030_" Order="_x0031_"/>
  <Shape xmlns="" ID="32Y08rI4GvI1M4wmlGwQDdl85Rc=" artifact="_x0030_" validate="no" pdftag="Figure" isBookmarkSet="no" bookmark="no" Order="_x0033_" formula="no" Lang=""/>
  <Shape xmlns="" ID="nfKm3xrpqElj1mIQ+BGTI813H64=" pdftag="P" isBookmarkSet="no" bookmark="no" Order="_x0034_"/>
  <SubText xmlns="" ID="8tN/yyunPdXHI2s1yVJJCTv+23g=" ActualText=""/>
  <SubText xmlns="" ID="JbPy6dV/5IYkhj/XxgxRyMM7jPQ=" ActualText=""/>
  <SubText xmlns="" ID="3zsLhEv4yi3NoJQ1GORYAqUTGv4=" ActualText=""/>
  <SubText xmlns="" ID="n8ccdRdhnEjingPQg4KY1X60jDQ=" ActualText=""/>
  <SubText xmlns="" ID="4F+AmC9fEH5LQR2PqdYv5DiRsJw=" ActualText=""/>
  <SubText xmlns="" ID="alSK3TJhCLxwDKCGA/8u69zvGzs=" ActualText=""/>
  <SubText xmlns="" ID="23PqYEjCH+YBxUxkaVQ0jugCuG4=" ActualText=""/>
  <SubText xmlns="" ID="4j7tbwPzk1H2kuVA+lFfe/TeGdM=" ActualText=""/>
  <SubText xmlns="" ID="OiK5+5ZAxEEmsPRbNJHLi4o+qb0=" ActualText=""/>
  <SubText xmlns="" ID="wMPJksPrC0d2HyvX0+9kWQKHy24=" ActualText=""/>
  <SubText xmlns="" ID="XOdIFomuNx1U+Mjm0XW/B3gIGIk=" ActualText=""/>
  <SubText xmlns="" ID="Ds4doVL/aVgDiivejefQWfcWnOc=" ActualText=""/>
  <SubText xmlns="" ID="YxppYxCybl8wy2U6iVGBDwgjTVI=" ActualText=""/>
  <SubText xmlns="" ID="ZBfK0lxigWpuMB/9WGUB+RijEdM=" ActualText=""/>
  <SubText xmlns="" ID="vW6odQXSdbUR2K/nM4CO4V1hdK0=" ActualText=""/>
  <SubText xmlns="" ID="ubcpU/YkIZbwEj2Tn8pZ0l0hxWs=" ActualText=""/>
  <SubText xmlns="" ID="mx4qG2yYq6uUOywiqTW75zJo4y4=" ActualText=""/>
  <SubText xmlns="" ID="32Y08rI4GvI1M4wmlGwQDdl85Rc=" ActualText=""/>
  <SubText xmlns="" ID="nfKm3xrpqElj1mIQ+BGTI813H64=-1" artifact="_x0030_" plainAltText=""/>
  <SubText xmlns="" ID="nfKm3xrpqElj1mIQ+BGTI813H64=-13" artifact="_x0030_" plainAltText=""/>
  <Shape xmlns="" ID="Of2rDxmh47R0fi6kliRzSoRTFEg=" pdftag="Figure" isBookmarkSet="no" formula="no" inline="no" bookmark="no" Lang="" artifact="_x0030_" validate="no" Order="_x0032_"/>
  <HyperLink xmlns="" ID="HizM0qGVrTGKAJ0iLmfpJm7+Eak=862955689313.435_288.0703" plainAltText="https:_x002F__x002F_www.enableventures.vc_x002F_" language="" Lang=""/>
  <HyperLink xmlns="" ID="HizM0qGVrTGKAJ0iLmfpJm7+Eak=185514663215.7_338.4702" plainAltText="https:_x002F__x002F_www.smartjob.net" language="" Lang=""/>
  <HyperLink xmlns="" ID="HizM0qGVrTGKAJ0iLmfpJm7+Eak=1017341990171.2_400.8702" plainAltText="SmartJob" language="" Lang=""/>
  <HyperLink xmlns="" ID="HizM0qGVrTGKAJ0iLmfpJm7+Eak=-356020463378.95_400.8702" plainAltText="Enable_x0020_Ventures" language="" Lang=""/>
  <HyperLink xmlns="" ID="qsn0MzVEKSvwHaBb8btRD/hH0I4=-1966720231360.3017_209.2147" plainAltText="AbleGamers_x0020_" language="" Lang=""/>
  <HyperLink xmlns="" ID="sQegXIcdcWIXRaRAhpV+wZzyBbM=206718588479.19882_159.4484" plainAltText="on-demand_x0020_TA_x0020_request_x0020_page" language="" Lang=""/>
  <HyperLink xmlns="" ID="sQegXIcdcWIXRaRAhpV+wZzyBbM=-51170442679.19882_262.6484" plainAltText="AoDemploymentTA_x0040_gmail.com" language="" Lang=""/>
  <HyperLink xmlns="" ID="v/xnHr6Q7yChwRGlaUK7amHKrzE=-51170442631.19882_182.1784" plainAltText="AoDemploymentTA_x0040_gmail.com" language="" Lang=""/>
  <HyperLink xmlns="" ID="v/xnHr6Q7yChwRGlaUK7amHKrzE=-202823483431.19882_262.3384" plainAltText="https:_x002F__x002F_aoddisabilityemploymenttacenter.com" language="" Lang=""/>
  <HyperLink xmlns="" ID="v/xnHr6Q7yChwRGlaUK7amHKrzE=-138327119531.19882_342.4984" plainAltText="https:_x002F__x002F_aoddisabilityemploymenttacenter.com_x002F_" language="" Lang=""/>
  <HyperLink xmlns="" ID="v/xnHr6Q7yChwRGlaUK7amHKrzE=-12990595831.19882_367.5784" plainAltText="detac-publications_x002F_" language="" Lang=""/>
  <Shape xmlns="" ID="DIaDa6mk5hJqBsMVBE95YplebSE=" pdftag="P" isBookmarkSet="no" bookmark="no" Order="_x0034_"/>
  <Shape xmlns="" ID="rQmhLt5PFJoJuGgbtmCHCfcKd1M=" pdftag="P" isBookmarkSet="no" bookmark="no" Order="_x0032_"/>
  <Shape xmlns="" ID="SXDbTKs+haj45Kl0+K6R+Hc4zhU=" pdftag="P" isBookmarkSet="no" bookmark="no" Order="_x0036_"/>
  <Shape xmlns="" ID="37jD1db4H0St60TdB4g4DQFn4to=" artifact="_x0030_" pdftag="Figure" isBookmarkSet="no" bookmark="no" formula="no" Lang="" validate="no" Order="_x0033_"/>
  <Shape xmlns="" ID="B2gSxQaHPKJDZ4NecYlLQlwJBQM=" artifact="_x0030_" pdftag="Figure" isBookmarkSet="no" bookmark="no" formula="no" Lang="" validate="no" Order="_x0035_"/>
  <Shape xmlns="" ID="eE31zTSLU3kbV6fiDkMfAHykDvE=" artifact="_x0030_" pdftag="Figure" isBookmarkSet="no" bookmark="no" formula="no" Lang="" validate="no" Order="_x0037_"/>
  <Shape xmlns="" ID="HizM0qGVrTGKAJ0iLmfpJm7+Eak=" pdftag="P" isBookmarkSet="no" bookmark="no" Order="_x0032_"/>
  <Shape xmlns="" ID="/yw7dDdYG5jFk/0Vsv77pQrNWYk=" pdftag="H2" isBookmarkSet="no" bookmark="yes" Order="_x0031_"/>
  <Shape xmlns="" ID="17aOj5rMOjkJBOSdf+zs/fVjVLc=" isBookmarkSet="no" pdftag="H3" artifact="_x0030_" bookmark="yes" Order="_x0033_"/>
  <Shape xmlns="" ID="AwqDsLrM88yT9zlkjij0Y/Tgsas=" Order="_x0033_" artifact="_x0031_" pdftag="_x005B_Artifact_x005D_" formula="no" inline="no" validate="no"/>
  <Shape xmlns="" ID="/GoPN/5hX/gYN/MYDnICELxQbLc=" pdftag="P" isBookmarkSet="no" bookmark="no" Order="_x0034_"/>
  <Shape xmlns="" ID="329EqjUl6igESaYL2F1GX+0mK0s=" pdftag="H2" isBookmarkSet="no" bookmark="yes" Order="_x0031_"/>
  <Shape xmlns="" ID="+F+GbGMiHkxFOQ3+i/OC4kmjHZU=" artifact="_x0030_" pdftag="Figure" isBookmarkSet="no" bookmark="no" formula="no" Lang="" validate="no" Order="_x0032_"/>
  <Shape xmlns="" ID="az3F8hDxZ5WCYZ2a6namVOWaeCA=" Order="_x0031_" isBookmarkSet="no" bookmark="no" pdftag="_x005B_Artifact_x005D_" artifact="_x0031_" formula="no" Lang="" validate="no"/>
  <Shape xmlns="" ID="jJz4m6Vz/KTRuh6j46n+EpmGVq8=" pdftag="P" isBookmarkSet="no" bookmark="no" Order="_x0032_"/>
  <Shape xmlns="" ID="4MghwzKcCvGg81LlPrOxzpmTUe8=" Order="_x0033_" isBookmarkSet="no" bookmark="no" pdftag="_x005B_Artifact_x005D_" artifact="_x0031_" formula="no" Lang="" validate="no"/>
  <Shape xmlns="" ID="2c6KYOCREZ6f1fj/+eKtERa7XGI=" pdftag="P" isBookmarkSet="no" bookmark="no" Order="_x0032_"/>
  <Shape xmlns="" ID="oZ668hwwixBConFbOjlVYKtZ/3k=" Order="_x0033_" isBookmarkSet="no" bookmark="no" pdftag="_x005B_Artifact_x005D_" artifact="_x0031_" formula="no" Lang="" validate="no"/>
  <Shape xmlns="" ID="PZN+3/se3geUmVZWfRQXSdLpsvE=" pdftag="H2" isBookmarkSet="no" bookmark="yes" Order="_x0031_"/>
  <Shape xmlns="" ID="hLPz0WYu6EQDAOKFKAhdUeEfZjE=" pdftag="P" isBookmarkSet="no" bookmark="no" Order="_x0032_"/>
  <Shape xmlns="" ID="fsRv0MtZVF+kgc8bOlOCd0sU9LA=" Order="_x0033_" isBookmarkSet="no" bookmark="no" pdftag="_x005B_Artifact_x005D_" artifact="_x0031_" formula="no" Lang="" validate="no"/>
  <Shape xmlns="" ID="9FtG+U0DBnAzYqnxAYi4qbh66XA=" pdftag="P" isBookmarkSet="no" bookmark="no" Order="_x0032_"/>
  <Shape xmlns="" ID="yZuvzAYzU51wgTDCg5zOf3VWAOs=" pdftag="H2" isBookmarkSet="no" bookmark="yes" Order="_x0031_"/>
  <Shape xmlns="" ID="aEeymZJB7qYzVhblb4GAvKZpv2U=" Order="_x0034_" isBookmarkSet="no" bookmark="no" pdftag="_x005B_Artifact_x005D_" artifact="_x0031_" formula="no" Lang="" validate="no"/>
  <Shape xmlns="" ID="vITiKQqLhuKqhUwk95iuK70HGBk=" artifact="_x0030_" pdftag="Figure" isBookmarkSet="no" bookmark="no" formula="no" Lang="" validate="no" Order="_x0033_"/>
  <Shape xmlns="" ID="D0VRxKb2k6jO5cO+lAwayYmFH/Y=" pdftag="P" isBookmarkSet="no" bookmark="no" Order="_x0032_"/>
  <Shape xmlns="" ID="YOKaR8Gr8PnT4N3sQjf+g2CNzko=" pdftag="H2" isBookmarkSet="no" bookmark="yes" Order="_x0031_"/>
  <Shape xmlns="" ID="a1lIDhK7EfePLVcScLJcLpvqa6g=" pdftag="P" isBookmarkSet="no" bookmark="no" Order="_x0032_"/>
  <Shape xmlns="" ID="0/pxKDuC30aT0rBSTc2dtv//dyM=" pdftag="H2" isBookmarkSet="no" bookmark="yes" Order="_x0031_"/>
  <Shape xmlns="" ID="XJY5UuFcsAz+wIgzzwKbC8NwXTc=" pdftag="H3" isBookmarkSet="no" bookmark="yes" Order="_x0032_"/>
  <Shape xmlns="" ID="0xsUitq0drkTW2LscGGFJEYSB1g=" artifact="_x0030_" pdftag="Figure" isBookmarkSet="no" bookmark="no" formula="no" Lang="" validate="no" Order="_x0033_"/>
  <Shape xmlns="" ID="Y38be9yGguaSCoOmspmI8dVyV5Y=" artifact="_x0030_" pdftag="Figure" isBookmarkSet="no" bookmark="no" formula="no" Lang="" validate="no" Order="_x0032_"/>
  <Shape xmlns="" ID="3Qubw8C6mOAHR+t5GNU1LIBaZjU=" artifact="_x0030_" pdftag="Figure" isBookmarkSet="no" bookmark="no" formula="no" Lang="" validate="no" Order="_x0033_"/>
  <Shape xmlns="" ID="z6xOn4UWcTeklyQc2MSMUNmBEtk=" pdftag="H2" isBookmarkSet="no" bookmark="yes" Order="_x0031_"/>
  <Shape xmlns="" ID="sPZPEHF1pyVX30v77g3ojqO5bus=" pdftag="P" isBookmarkSet="no" bookmark="no" Order="_x0032_"/>
  <Shape xmlns="" ID="B5QstLHB4R7hybOjIEYVRe7a5i8=" pdftag="H2" artifact="_x0030_" isBookmarkSet="yes" bookmark="yes" Order="_x0031_"/>
  <Shape xmlns="" ID="aGO0d26PWZNaxtIVq2Of3vHGYUs=" artifact="_x0030_" pdftag="Figure" isBookmarkSet="no" bookmark="no" formula="no" Lang="" validate="no" Order="_x0033_"/>
  <Shape xmlns="" ID="qsn0MzVEKSvwHaBb8btRD/hH0I4=" pdftag="P" isBookmarkSet="no" bookmark="no" Order="_x0032_"/>
  <Shape xmlns="" ID="l7K8sO27oH7HEnoY8luqzo/QvTo=" pdftag="P" isBookmarkSet="no" bookmark="no" Order="_x0033_"/>
  <Shape xmlns="" ID="5sSckKFo6AZfq4zzPfuXE+7UG3o=" isBookmarkSet="no" bookmark="no" pdftag="H3" artifact="_x0030_" Order="_x0032_"/>
  <Shape xmlns="" ID="sQegXIcdcWIXRaRAhpV+wZzyBbM=" pdftag="P" isBookmarkSet="no" bookmark="no" Order="_x0032_"/>
  <Shape xmlns="" ID="FKB3yH/lyYPl2WpCfP5xTRD+Y7Q=" pdftag="P" isBookmarkSet="no" bookmark="no" Order="_x0031_"/>
  <Shape xmlns="" ID="AeczeDY4I6elV1flq0IvrfPoyV8=" artifact="_x0030_" pdftag="Figure" isBookmarkSet="no" bookmark="no" formula="no" Lang="" validate="no" Order="_x0034_"/>
  <Shape xmlns="" ID="Gddq7opqcx6Ap8uz+0OoSZuLRT8=" isBookmarkSet="no" pdftag="H3" artifact="_x0030_" bookmark="yes" Order="_x0033_"/>
  <Shape xmlns="" ID="v/xnHr6Q7yChwRGlaUK7amHKrzE=" pdftag="P" isBookmarkSet="no" bookmark="no" Order="_x0032_"/>
  <Shape xmlns="" ID="LaX/Hzqu5MFtAnNu9Jblbi9oN1s=" isBookmarkSet="no" pdftag="H2" artifact="_x0030_" bookmark="yes" Order="_x0031_"/>
  <Shape xmlns="" ID="3nWUdTsqMsC6z1EVyKqcvjJjUu4=" artifact="_x0030_" pdftag="Figure" isBookmarkSet="no" bookmark="no" formula="no" Lang="" validate="no" Order="_x0033_"/>
  <Shape xmlns="" ID="5qFPZ7eFIXacHKF+eZzkFPYdEOA=" pdftag="P" isBookmarkSet="no" bookmark="no" Order="_x0034_"/>
  <SubText xmlns="" ID="Of2rDxmh47R0fi6kliRzSoRTFEg=" ActualText=""/>
  <SubText xmlns="" ID="AwqDsLrM88yT9zlkjij0Y/Tgsas=" ActualText=""/>
  <SubText xmlns="" ID="37jD1db4H0St60TdB4g4DQFn4to=" ActualText=""/>
  <SubText xmlns="" ID="B2gSxQaHPKJDZ4NecYlLQlwJBQM=" ActualText=""/>
  <SubText xmlns="" ID="eE31zTSLU3kbV6fiDkMfAHykDvE=" ActualText=""/>
  <SubText xmlns="" ID="+F+GbGMiHkxFOQ3+i/OC4kmjHZU=" ActualText=""/>
  <SubText xmlns="" ID="vITiKQqLhuKqhUwk95iuK70HGBk=" ActualText=""/>
  <SubText xmlns="" ID="0xsUitq0drkTW2LscGGFJEYSB1g=" ActualText=""/>
  <SubText xmlns="" ID="Y38be9yGguaSCoOmspmI8dVyV5Y=" ActualText=""/>
  <SubText xmlns="" ID="3Qubw8C6mOAHR+t5GNU1LIBaZjU=" ActualText=""/>
  <SubText xmlns="" ID="aGO0d26PWZNaxtIVq2Of3vHGYUs=" ActualText=""/>
  <SubText xmlns="" ID="AeczeDY4I6elV1flq0IvrfPoyV8=" ActualText=""/>
  <SubText xmlns="" ID="3nWUdTsqMsC6z1EVyKqcvjJjUu4=" ActualText=""/>
  <SubText xmlns="" ID="5qFPZ7eFIXacHKF+eZzkFPYdEOA=-1" artifact="_x0030_" plainAltText=""/>
  <SubText xmlns="" ID="5qFPZ7eFIXacHKF+eZzkFPYdEOA=-13" artifact="_x0030_" plainAltText=""/>
  <Shape xmlns="" ID="XYtsFcPPLmpGBldlTOUnUlQw0Ss=" pdftag="P" isBookmarkSet="no" bookmark="no" Order="_x0033_"/>
  <Shape xmlns="" ID="+FTcYvZKtIili+KUO+ksCHpj74c=" isBookmarkSet="no" bookmark="no" pdftag="H3" artifact="_x0030_" Order="_x0032_"/>
</PAW>
</file>

<file path=customXml/itemProps1.xml><?xml version="1.0" encoding="utf-8"?>
<ds:datastoreItem xmlns:ds="http://schemas.openxmlformats.org/officeDocument/2006/customXml" ds:itemID="{EFA1F252-B377-4990-B6B6-0E1E8C4CF733}">
  <ds:schemaRefs>
    <ds:schemaRef ds:uri="http://www.net-centric.com/PAWPP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5682</TotalTime>
  <Words>1013</Words>
  <Application>Microsoft Office PowerPoint</Application>
  <PresentationFormat>Widescreen</PresentationFormat>
  <Paragraphs>124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Avenir Heavy</vt:lpstr>
      <vt:lpstr>Arial</vt:lpstr>
      <vt:lpstr>Courier New</vt:lpstr>
      <vt:lpstr>Calibri</vt:lpstr>
      <vt:lpstr>AoD_TA_Center_Template</vt:lpstr>
      <vt:lpstr>Advancing Access and Equity for People with Disabilities through Innovations in Technology </vt:lpstr>
      <vt:lpstr>Thank You for Joining us for Today’s  National Community of Practice Webinar</vt:lpstr>
      <vt:lpstr>Advancing Access and Equity for People with Disabilities through Innovations in Technology </vt:lpstr>
      <vt:lpstr>Maximizing Your Webinar Participation: Zoom Tips</vt:lpstr>
      <vt:lpstr>Agenda</vt:lpstr>
      <vt:lpstr>Brief Speaker Introductions</vt:lpstr>
      <vt:lpstr> Regina Kline </vt:lpstr>
      <vt:lpstr>Human Development Institute, University of Kentucky </vt:lpstr>
      <vt:lpstr>Human Development Institute</vt:lpstr>
      <vt:lpstr>Human Development Institute Identities</vt:lpstr>
      <vt:lpstr>Human Development Institute</vt:lpstr>
      <vt:lpstr>What We Do</vt:lpstr>
      <vt:lpstr>Independence Place and HDI CATS</vt:lpstr>
      <vt:lpstr>HDI Driving Program</vt:lpstr>
      <vt:lpstr>Kentucky Driver Rehabilitation Data</vt:lpstr>
      <vt:lpstr>Driver Rehabilitation Data</vt:lpstr>
      <vt:lpstr>Driver Rehabilitation Program Expansion</vt:lpstr>
      <vt:lpstr>Driver Profile</vt:lpstr>
      <vt:lpstr>Ryan’s Driving Story</vt:lpstr>
      <vt:lpstr>Question and Answer Session </vt:lpstr>
      <vt:lpstr>Upcoming Webinar </vt:lpstr>
      <vt:lpstr>TASH Conference Presentations</vt:lpstr>
      <vt:lpstr>DETAC offers free technical assistance! </vt:lpstr>
      <vt:lpstr>DETAC 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Access and Equity for People with Disabilities through Innovations in Technology </dc:title>
  <dc:subject>National Community of Practice (CoP) webinar series</dc:subject>
  <dc:creator>Disability Employment Technical Assistance Center (DETAC)</dc:creator>
  <cp:keywords>Advancing Access and Equity for People with Disabilities through Innovations in Technologyt; Disability Employment Technical Assistance Center (DETAC); Administration for Community Living (ACL); Adiministration on Disabilities (AoD); National Community of Practice (CoP); March 2023</cp:keywords>
  <cp:lastModifiedBy>Chere Welde</cp:lastModifiedBy>
  <cp:revision>501</cp:revision>
  <dcterms:created xsi:type="dcterms:W3CDTF">2021-08-05T15:35:54Z</dcterms:created>
  <dcterms:modified xsi:type="dcterms:W3CDTF">2023-10-10T14:12:58Z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0x010100C81616C23D101D448628C79DA1A7A83500DBB5D4F7D633864AAE5D6179D275E2F5</vt:lpwstr>
  </property>
</Properties>
</file>